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17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1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tags/tag19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3.xml" ContentType="application/vnd.openxmlformats-officedocument.presentationml.tags+xml"/>
  <Override PartName="/ppt/notesSlides/notesSlide2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198.xml" ContentType="application/vnd.openxmlformats-officedocument.presentationml.tags+xml"/>
  <Override PartName="/ppt/notesSlides/notesSlide26.xml" ContentType="application/vnd.openxmlformats-officedocument.presentationml.notesSlide+xml"/>
  <Override PartName="/ppt/charts/chart7.xml" ContentType="application/vnd.openxmlformats-officedocument.drawingml.chart+xml"/>
  <Override PartName="/ppt/tags/tag199.xml" ContentType="application/vnd.openxmlformats-officedocument.presentationml.tags+xml"/>
  <Override PartName="/ppt/notesSlides/notesSlide2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65.xml" ContentType="application/vnd.openxmlformats-officedocument.presentationml.tags+xml"/>
  <Override PartName="/ppt/notesSlides/notesSlide30.xml" ContentType="application/vnd.openxmlformats-officedocument.presentationml.notesSlide+xml"/>
  <Override PartName="/ppt/tags/tag266.xml" ContentType="application/vnd.openxmlformats-officedocument.presentationml.tags+xml"/>
  <Override PartName="/ppt/notesSlides/notesSlide31.xml" ContentType="application/vnd.openxmlformats-officedocument.presentationml.notesSlide+xml"/>
  <Override PartName="/ppt/tags/tag267.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971" r:id="rId2"/>
    <p:sldId id="1356" r:id="rId3"/>
    <p:sldId id="1339" r:id="rId4"/>
    <p:sldId id="1325" r:id="rId5"/>
    <p:sldId id="1350" r:id="rId6"/>
    <p:sldId id="1341" r:id="rId7"/>
    <p:sldId id="1357" r:id="rId8"/>
    <p:sldId id="1377" r:id="rId9"/>
    <p:sldId id="1364" r:id="rId10"/>
    <p:sldId id="1365" r:id="rId11"/>
    <p:sldId id="1366" r:id="rId12"/>
    <p:sldId id="1370" r:id="rId13"/>
    <p:sldId id="1369" r:id="rId14"/>
    <p:sldId id="1379" r:id="rId15"/>
    <p:sldId id="1380" r:id="rId16"/>
    <p:sldId id="1381" r:id="rId17"/>
    <p:sldId id="1382" r:id="rId18"/>
    <p:sldId id="1353" r:id="rId19"/>
    <p:sldId id="1333" r:id="rId20"/>
    <p:sldId id="1335" r:id="rId21"/>
    <p:sldId id="1372" r:id="rId22"/>
    <p:sldId id="1336" r:id="rId23"/>
    <p:sldId id="1354" r:id="rId24"/>
    <p:sldId id="1290" r:id="rId25"/>
    <p:sldId id="1349" r:id="rId26"/>
    <p:sldId id="1262" r:id="rId27"/>
    <p:sldId id="1386" r:id="rId28"/>
    <p:sldId id="1387" r:id="rId29"/>
    <p:sldId id="1348" r:id="rId30"/>
    <p:sldId id="1362" r:id="rId31"/>
    <p:sldId id="1368" r:id="rId32"/>
    <p:sldId id="1378" r:id="rId33"/>
    <p:sldId id="1383" r:id="rId34"/>
    <p:sldId id="1384" r:id="rId35"/>
    <p:sldId id="138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00FF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53149" autoAdjust="0"/>
  </p:normalViewPr>
  <p:slideViewPr>
    <p:cSldViewPr snapToGrid="0">
      <p:cViewPr>
        <p:scale>
          <a:sx n="33" d="100"/>
          <a:sy n="33" d="100"/>
        </p:scale>
        <p:origin x="-1858" y="-5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25" d="100"/>
        <a:sy n="125" d="100"/>
      </p:scale>
      <p:origin x="0" y="3896"/>
    </p:cViewPr>
  </p:sorterViewPr>
  <p:notesViewPr>
    <p:cSldViewPr snapToGrid="0">
      <p:cViewPr>
        <p:scale>
          <a:sx n="75" d="100"/>
          <a:sy n="75" d="100"/>
        </p:scale>
        <p:origin x="-2827" y="278"/>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echan\Dropbox\MyStudy\ITRS_before_2013\ITRS_MPU_Roadmap\SOC-CP-Roadmap-20131114_UPDATE2-R3-power-v11.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wechan\Dropbox\MyStudy\ITRS_before_2013\ITRS_MPU_Roadmap\SOC-CP-Roadmap-20131114_UPDATE2-R3-power-v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d-Dell\Documents\My%20Box%20Files\ITRS_MPU\MPU_DATA-V13-131108-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BK-X220t\Documents\My%20Box%20Files\ITRS_MPU\MPU_DATA-V13-131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wechan\Dropbox\MyStudy\Chipworks\SOC-Study-100814-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4577520895965"/>
          <c:y val="2.9732635701725588E-2"/>
          <c:w val="0.8778540765028614"/>
          <c:h val="0.6014506368281759"/>
        </c:manualLayout>
      </c:layout>
      <c:barChart>
        <c:barDir val="col"/>
        <c:grouping val="stacked"/>
        <c:varyColors val="0"/>
        <c:ser>
          <c:idx val="1"/>
          <c:order val="0"/>
          <c:tx>
            <c:strRef>
              <c:f>'SOP-CP Roadmap Table (for DES)'!$A$387</c:f>
              <c:strCache>
                <c:ptCount val="1"/>
                <c:pt idx="0">
                  <c:v>Main Memory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DES)'!$B$387:$Q$387</c:f>
              <c:numCache>
                <c:formatCode>0.00_ </c:formatCode>
                <c:ptCount val="16"/>
                <c:pt idx="0">
                  <c:v>6.6361816127811259</c:v>
                </c:pt>
                <c:pt idx="1">
                  <c:v>7.2591992645533914</c:v>
                </c:pt>
                <c:pt idx="2">
                  <c:v>6.625997376392462</c:v>
                </c:pt>
                <c:pt idx="3">
                  <c:v>6.6193775437712929</c:v>
                </c:pt>
                <c:pt idx="4">
                  <c:v>6.4490403254974682</c:v>
                </c:pt>
                <c:pt idx="5">
                  <c:v>6.1329655356619721</c:v>
                </c:pt>
                <c:pt idx="6">
                  <c:v>5.9742369798859469</c:v>
                </c:pt>
                <c:pt idx="7">
                  <c:v>5.680670854642754</c:v>
                </c:pt>
                <c:pt idx="8">
                  <c:v>5.3996128201640516</c:v>
                </c:pt>
                <c:pt idx="9">
                  <c:v>5.1296293396418751</c:v>
                </c:pt>
                <c:pt idx="10">
                  <c:v>4.7608937445091009</c:v>
                </c:pt>
                <c:pt idx="11">
                  <c:v>4.518618773909342</c:v>
                </c:pt>
                <c:pt idx="12">
                  <c:v>4.1908736226601349</c:v>
                </c:pt>
                <c:pt idx="13">
                  <c:v>3.893611009950229</c:v>
                </c:pt>
                <c:pt idx="14">
                  <c:v>3.599582536198866</c:v>
                </c:pt>
                <c:pt idx="15">
                  <c:v>3.3263837659604665</c:v>
                </c:pt>
              </c:numCache>
            </c:numRef>
          </c:val>
        </c:ser>
        <c:ser>
          <c:idx val="2"/>
          <c:order val="1"/>
          <c:tx>
            <c:strRef>
              <c:f>'SOP-CP Roadmap Table (for DES)'!$A$388</c:f>
              <c:strCache>
                <c:ptCount val="1"/>
                <c:pt idx="0">
                  <c:v>MPU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DES)'!$B$388:$Q$388</c:f>
              <c:numCache>
                <c:formatCode>0.00_ </c:formatCode>
                <c:ptCount val="16"/>
                <c:pt idx="0">
                  <c:v>13.7850837672563</c:v>
                </c:pt>
                <c:pt idx="1">
                  <c:v>13.711098708472818</c:v>
                </c:pt>
                <c:pt idx="2">
                  <c:v>12.515113686631707</c:v>
                </c:pt>
                <c:pt idx="3">
                  <c:v>11.919564802524253</c:v>
                </c:pt>
                <c:pt idx="4">
                  <c:v>11.072214481130541</c:v>
                </c:pt>
                <c:pt idx="5">
                  <c:v>10.040243045950898</c:v>
                </c:pt>
                <c:pt idx="6">
                  <c:v>9.3267511559951224</c:v>
                </c:pt>
                <c:pt idx="7">
                  <c:v>8.4579207124532374</c:v>
                </c:pt>
                <c:pt idx="8">
                  <c:v>7.6680754446558463</c:v>
                </c:pt>
                <c:pt idx="9">
                  <c:v>6.9488873205461115</c:v>
                </c:pt>
                <c:pt idx="10">
                  <c:v>6.1527767262433715</c:v>
                </c:pt>
                <c:pt idx="11">
                  <c:v>5.5717521912431938</c:v>
                </c:pt>
                <c:pt idx="12">
                  <c:v>4.9311293456806151</c:v>
                </c:pt>
                <c:pt idx="13">
                  <c:v>4.3722482399944109</c:v>
                </c:pt>
                <c:pt idx="14">
                  <c:v>3.8580863674212211</c:v>
                </c:pt>
                <c:pt idx="15">
                  <c:v>3.4034502896494994</c:v>
                </c:pt>
              </c:numCache>
            </c:numRef>
          </c:val>
        </c:ser>
        <c:ser>
          <c:idx val="3"/>
          <c:order val="2"/>
          <c:tx>
            <c:strRef>
              <c:f>'SOP-CP Roadmap Table (for DES)'!$A$389</c:f>
              <c:strCache>
                <c:ptCount val="1"/>
                <c:pt idx="0">
                  <c:v>PE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DES)'!$B$389:$Q$389</c:f>
              <c:numCache>
                <c:formatCode>0.00_ </c:formatCode>
                <c:ptCount val="16"/>
                <c:pt idx="0">
                  <c:v>26.605722240000009</c:v>
                </c:pt>
                <c:pt idx="1">
                  <c:v>21.848006737088919</c:v>
                </c:pt>
                <c:pt idx="2">
                  <c:v>21.848006737088919</c:v>
                </c:pt>
                <c:pt idx="3">
                  <c:v>18.965695269260404</c:v>
                </c:pt>
                <c:pt idx="4">
                  <c:v>17.143925871513414</c:v>
                </c:pt>
                <c:pt idx="5">
                  <c:v>16.455153220961343</c:v>
                </c:pt>
                <c:pt idx="6">
                  <c:v>14.111152322220596</c:v>
                </c:pt>
                <c:pt idx="7">
                  <c:v>12.964203368862099</c:v>
                </c:pt>
                <c:pt idx="8">
                  <c:v>11.619386117447812</c:v>
                </c:pt>
                <c:pt idx="9">
                  <c:v>10.092244697815698</c:v>
                </c:pt>
                <c:pt idx="10">
                  <c:v>9.8731353571053031</c:v>
                </c:pt>
                <c:pt idx="11">
                  <c:v>8.0212277452589689</c:v>
                </c:pt>
                <c:pt idx="12">
                  <c:v>7.5230727490885254</c:v>
                </c:pt>
                <c:pt idx="13">
                  <c:v>6.7634787986836953</c:v>
                </c:pt>
                <c:pt idx="14">
                  <c:v>6.2032959076521106</c:v>
                </c:pt>
                <c:pt idx="15">
                  <c:v>5.5471733820190838</c:v>
                </c:pt>
              </c:numCache>
            </c:numRef>
          </c:val>
        </c:ser>
        <c:ser>
          <c:idx val="4"/>
          <c:order val="3"/>
          <c:tx>
            <c:strRef>
              <c:f>'SOP-CP Roadmap Table (for DES)'!$A$390</c:f>
              <c:strCache>
                <c:ptCount val="1"/>
                <c:pt idx="0">
                  <c:v>(NEW) GPU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DES)'!$B$390:$Q$390</c:f>
              <c:numCache>
                <c:formatCode>0.00_ </c:formatCode>
                <c:ptCount val="16"/>
                <c:pt idx="0">
                  <c:v>27.473012379962576</c:v>
                </c:pt>
                <c:pt idx="1">
                  <c:v>31.681695289884875</c:v>
                </c:pt>
                <c:pt idx="2">
                  <c:v>33.510882199886915</c:v>
                </c:pt>
                <c:pt idx="3">
                  <c:v>36.995362384444057</c:v>
                </c:pt>
                <c:pt idx="4">
                  <c:v>39.834819321858575</c:v>
                </c:pt>
                <c:pt idx="5">
                  <c:v>41.871638197425796</c:v>
                </c:pt>
                <c:pt idx="6">
                  <c:v>45.087859541898347</c:v>
                </c:pt>
                <c:pt idx="7">
                  <c:v>47.397205064041898</c:v>
                </c:pt>
                <c:pt idx="8">
                  <c:v>49.81292561773229</c:v>
                </c:pt>
                <c:pt idx="9">
                  <c:v>52.329238641996305</c:v>
                </c:pt>
                <c:pt idx="10">
                  <c:v>53.713194172142224</c:v>
                </c:pt>
                <c:pt idx="11">
                  <c:v>56.388401289588501</c:v>
                </c:pt>
                <c:pt idx="12">
                  <c:v>57.854924282570742</c:v>
                </c:pt>
                <c:pt idx="13">
                  <c:v>59.470661951371667</c:v>
                </c:pt>
                <c:pt idx="14">
                  <c:v>60.839035188727792</c:v>
                </c:pt>
                <c:pt idx="15">
                  <c:v>62.222992562370955</c:v>
                </c:pt>
              </c:numCache>
            </c:numRef>
          </c:val>
        </c:ser>
        <c:ser>
          <c:idx val="5"/>
          <c:order val="4"/>
          <c:tx>
            <c:strRef>
              <c:f>'SOP-CP Roadmap Table (for DES)'!$A$391</c:f>
              <c:strCache>
                <c:ptCount val="1"/>
                <c:pt idx="0">
                  <c:v>(NEW) IO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DES)'!$B$391:$Q$391</c:f>
              <c:numCache>
                <c:formatCode>0.00_ </c:formatCode>
                <c:ptCount val="16"/>
                <c:pt idx="0">
                  <c:v>26.5</c:v>
                </c:pt>
                <c:pt idx="1">
                  <c:v>26.5</c:v>
                </c:pt>
                <c:pt idx="2">
                  <c:v>26.5</c:v>
                </c:pt>
                <c:pt idx="3">
                  <c:v>26.5</c:v>
                </c:pt>
                <c:pt idx="4">
                  <c:v>26.5</c:v>
                </c:pt>
                <c:pt idx="5">
                  <c:v>26.5</c:v>
                </c:pt>
                <c:pt idx="6">
                  <c:v>26.5</c:v>
                </c:pt>
                <c:pt idx="7">
                  <c:v>26.5</c:v>
                </c:pt>
                <c:pt idx="8">
                  <c:v>26.5</c:v>
                </c:pt>
                <c:pt idx="9">
                  <c:v>26.5</c:v>
                </c:pt>
                <c:pt idx="10">
                  <c:v>26.5</c:v>
                </c:pt>
                <c:pt idx="11">
                  <c:v>26.5</c:v>
                </c:pt>
                <c:pt idx="12">
                  <c:v>26.5</c:v>
                </c:pt>
                <c:pt idx="13">
                  <c:v>26.5</c:v>
                </c:pt>
                <c:pt idx="14">
                  <c:v>26.5</c:v>
                </c:pt>
                <c:pt idx="15">
                  <c:v>26.5</c:v>
                </c:pt>
              </c:numCache>
            </c:numRef>
          </c:val>
        </c:ser>
        <c:ser>
          <c:idx val="6"/>
          <c:order val="5"/>
          <c:tx>
            <c:strRef>
              <c:f>'SOP-CP Roadmap Table (for DES)'!$A$392</c:f>
              <c:strCache>
                <c:ptCount val="1"/>
                <c:pt idx="0">
                  <c:v>(NEW) RF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DES)'!$B$392:$Q$392</c:f>
              <c:numCache>
                <c:formatCode>0.00_ </c:formatCode>
                <c:ptCount val="16"/>
                <c:pt idx="0">
                  <c:v>21</c:v>
                </c:pt>
                <c:pt idx="1">
                  <c:v>21</c:v>
                </c:pt>
                <c:pt idx="2">
                  <c:v>21</c:v>
                </c:pt>
                <c:pt idx="3">
                  <c:v>21</c:v>
                </c:pt>
                <c:pt idx="4">
                  <c:v>21</c:v>
                </c:pt>
                <c:pt idx="5">
                  <c:v>21</c:v>
                </c:pt>
                <c:pt idx="6">
                  <c:v>21</c:v>
                </c:pt>
                <c:pt idx="7">
                  <c:v>21</c:v>
                </c:pt>
                <c:pt idx="8">
                  <c:v>21</c:v>
                </c:pt>
                <c:pt idx="9">
                  <c:v>21</c:v>
                </c:pt>
                <c:pt idx="10">
                  <c:v>21</c:v>
                </c:pt>
                <c:pt idx="11">
                  <c:v>21</c:v>
                </c:pt>
                <c:pt idx="12">
                  <c:v>21</c:v>
                </c:pt>
                <c:pt idx="13">
                  <c:v>21</c:v>
                </c:pt>
                <c:pt idx="14">
                  <c:v>21</c:v>
                </c:pt>
                <c:pt idx="15">
                  <c:v>21</c:v>
                </c:pt>
              </c:numCache>
            </c:numRef>
          </c:val>
        </c:ser>
        <c:ser>
          <c:idx val="0"/>
          <c:order val="6"/>
          <c:tx>
            <c:strRef>
              <c:f>'SOP-CP Roadmap Table (for DES)'!$A$386</c:f>
              <c:strCache>
                <c:ptCount val="1"/>
                <c:pt idx="0">
                  <c:v>Interation Overhead Area  [mm^2]</c:v>
                </c:pt>
              </c:strCache>
            </c:strRef>
          </c:tx>
          <c:invertIfNegative val="0"/>
          <c:cat>
            <c:numRef>
              <c:f>'SOP-CP Roadmap Table (for DES)'!$B$383:$Q$383</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DES)'!$B$386:$Q$386</c:f>
              <c:numCache>
                <c:formatCode>0.00_ </c:formatCode>
                <c:ptCount val="16"/>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numCache>
            </c:numRef>
          </c:val>
        </c:ser>
        <c:dLbls>
          <c:showLegendKey val="0"/>
          <c:showVal val="0"/>
          <c:showCatName val="0"/>
          <c:showSerName val="0"/>
          <c:showPercent val="0"/>
          <c:showBubbleSize val="0"/>
        </c:dLbls>
        <c:gapWidth val="150"/>
        <c:overlap val="100"/>
        <c:axId val="90724608"/>
        <c:axId val="90730880"/>
      </c:barChart>
      <c:catAx>
        <c:axId val="9072460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90730880"/>
        <c:crosses val="autoZero"/>
        <c:auto val="1"/>
        <c:lblAlgn val="ctr"/>
        <c:lblOffset val="100"/>
        <c:noMultiLvlLbl val="0"/>
      </c:catAx>
      <c:valAx>
        <c:axId val="90730880"/>
        <c:scaling>
          <c:orientation val="minMax"/>
        </c:scaling>
        <c:delete val="0"/>
        <c:axPos val="l"/>
        <c:majorGridlines/>
        <c:title>
          <c:tx>
            <c:rich>
              <a:bodyPr rot="-5400000" vert="horz"/>
              <a:lstStyle/>
              <a:p>
                <a:pPr>
                  <a:defRPr/>
                </a:pPr>
                <a:r>
                  <a:rPr lang="en-US"/>
                  <a:t>Area [mm^2]</a:t>
                </a:r>
              </a:p>
            </c:rich>
          </c:tx>
          <c:layout/>
          <c:overlay val="0"/>
        </c:title>
        <c:numFmt formatCode="0.00_ " sourceLinked="1"/>
        <c:majorTickMark val="out"/>
        <c:minorTickMark val="none"/>
        <c:tickLblPos val="nextTo"/>
        <c:crossAx val="90724608"/>
        <c:crosses val="autoZero"/>
        <c:crossBetween val="between"/>
      </c:valAx>
    </c:plotArea>
    <c:legend>
      <c:legendPos val="b"/>
      <c:layout>
        <c:manualLayout>
          <c:xMode val="edge"/>
          <c:yMode val="edge"/>
          <c:x val="5.4007960240545085E-2"/>
          <c:y val="0.76860368743794139"/>
          <c:w val="0.91035410759117541"/>
          <c:h val="0.1887951304959523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Sheet1!$B$3</c:f>
              <c:strCache>
                <c:ptCount val="1"/>
                <c:pt idx="0">
                  <c:v>2x / node</c:v>
                </c:pt>
              </c:strCache>
            </c:strRef>
          </c:tx>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Sheet1!$C$3:$R$3</c:f>
              <c:numCache>
                <c:formatCode>General</c:formatCode>
                <c:ptCount val="16"/>
                <c:pt idx="0">
                  <c:v>1</c:v>
                </c:pt>
                <c:pt idx="1">
                  <c:v>1.189207115002721</c:v>
                </c:pt>
                <c:pt idx="2">
                  <c:v>1.4142135623730949</c:v>
                </c:pt>
                <c:pt idx="3">
                  <c:v>1.6817928305074288</c:v>
                </c:pt>
                <c:pt idx="4">
                  <c:v>1.9999999999999996</c:v>
                </c:pt>
                <c:pt idx="5">
                  <c:v>2.3784142300054416</c:v>
                </c:pt>
                <c:pt idx="6">
                  <c:v>2.8284271247461894</c:v>
                </c:pt>
                <c:pt idx="7">
                  <c:v>3.3635856610148571</c:v>
                </c:pt>
                <c:pt idx="8">
                  <c:v>3.9999999999999987</c:v>
                </c:pt>
                <c:pt idx="9">
                  <c:v>4.7568284600108823</c:v>
                </c:pt>
                <c:pt idx="10">
                  <c:v>5.6568542494923779</c:v>
                </c:pt>
                <c:pt idx="11">
                  <c:v>6.3496042078727957</c:v>
                </c:pt>
                <c:pt idx="12">
                  <c:v>7.1271897451227124</c:v>
                </c:pt>
                <c:pt idx="13">
                  <c:v>7.9999999999999982</c:v>
                </c:pt>
                <c:pt idx="14">
                  <c:v>8.9796963864749824</c:v>
                </c:pt>
                <c:pt idx="15">
                  <c:v>10.079368399158984</c:v>
                </c:pt>
              </c:numCache>
            </c:numRef>
          </c:val>
          <c:smooth val="0"/>
        </c:ser>
        <c:ser>
          <c:idx val="2"/>
          <c:order val="1"/>
          <c:tx>
            <c:strRef>
              <c:f>Sheet1!$B$4</c:f>
              <c:strCache>
                <c:ptCount val="1"/>
                <c:pt idx="0">
                  <c:v>only uncore overhead</c:v>
                </c:pt>
              </c:strCache>
            </c:strRef>
          </c:tx>
          <c:spPr>
            <a:ln>
              <a:prstDash val="sysDash"/>
            </a:ln>
          </c:spPr>
          <c:marker>
            <c:symbol val="none"/>
          </c:marker>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Sheet1!$C$4:$R$4</c:f>
              <c:numCache>
                <c:formatCode>General</c:formatCode>
                <c:ptCount val="16"/>
                <c:pt idx="0">
                  <c:v>1</c:v>
                </c:pt>
                <c:pt idx="1">
                  <c:v>1.1740548859440185</c:v>
                </c:pt>
                <c:pt idx="2">
                  <c:v>1.3784048752090223</c:v>
                </c:pt>
                <c:pt idx="3">
                  <c:v>1.6183229785482078</c:v>
                </c:pt>
                <c:pt idx="4">
                  <c:v>1.9000000000000006</c:v>
                </c:pt>
                <c:pt idx="5">
                  <c:v>2.2307042832936359</c:v>
                </c:pt>
                <c:pt idx="6">
                  <c:v>2.6189692628971435</c:v>
                </c:pt>
                <c:pt idx="7">
                  <c:v>3.0748136592415962</c:v>
                </c:pt>
                <c:pt idx="8">
                  <c:v>3.6100000000000025</c:v>
                </c:pt>
                <c:pt idx="9">
                  <c:v>4.2383381382579097</c:v>
                </c:pt>
                <c:pt idx="10">
                  <c:v>4.9760415995045744</c:v>
                </c:pt>
                <c:pt idx="11">
                  <c:v>5.5378722862078913</c:v>
                </c:pt>
                <c:pt idx="12">
                  <c:v>6.1631376758190273</c:v>
                </c:pt>
                <c:pt idx="13">
                  <c:v>6.8590000000000062</c:v>
                </c:pt>
                <c:pt idx="14">
                  <c:v>7.6334301575938914</c:v>
                </c:pt>
                <c:pt idx="15">
                  <c:v>8.4952990189333502</c:v>
                </c:pt>
              </c:numCache>
            </c:numRef>
          </c:val>
          <c:smooth val="0"/>
        </c:ser>
        <c:ser>
          <c:idx val="3"/>
          <c:order val="2"/>
          <c:tx>
            <c:strRef>
              <c:f>Sheet1!$B$5</c:f>
              <c:strCache>
                <c:ptCount val="1"/>
                <c:pt idx="0">
                  <c:v>only A-factor overhead</c:v>
                </c:pt>
              </c:strCache>
            </c:strRef>
          </c:tx>
          <c:spPr>
            <a:ln>
              <a:prstDash val="sysDash"/>
            </a:ln>
          </c:spPr>
          <c:marker>
            <c:symbol val="none"/>
          </c:marker>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Sheet1!$C$5:$R$5</c:f>
              <c:numCache>
                <c:formatCode>General</c:formatCode>
                <c:ptCount val="16"/>
                <c:pt idx="0">
                  <c:v>1</c:v>
                </c:pt>
                <c:pt idx="1">
                  <c:v>1.1418583454354265</c:v>
                </c:pt>
                <c:pt idx="2">
                  <c:v>1.3038404810405297</c:v>
                </c:pt>
                <c:pt idx="3">
                  <c:v>1.4888011343926699</c:v>
                </c:pt>
                <c:pt idx="4">
                  <c:v>1.7000000000000002</c:v>
                </c:pt>
                <c:pt idx="5">
                  <c:v>1.9411591872402254</c:v>
                </c:pt>
                <c:pt idx="6">
                  <c:v>2.2165288177689013</c:v>
                </c:pt>
                <c:pt idx="7">
                  <c:v>2.5309619284675398</c:v>
                </c:pt>
                <c:pt idx="8">
                  <c:v>2.8900000000000015</c:v>
                </c:pt>
                <c:pt idx="9">
                  <c:v>3.2999706183083841</c:v>
                </c:pt>
                <c:pt idx="10">
                  <c:v>3.7680989902071329</c:v>
                </c:pt>
                <c:pt idx="11">
                  <c:v>4.116522154003758</c:v>
                </c:pt>
                <c:pt idx="12">
                  <c:v>4.4971628103305825</c:v>
                </c:pt>
                <c:pt idx="13">
                  <c:v>4.9130000000000003</c:v>
                </c:pt>
                <c:pt idx="14">
                  <c:v>5.3672882254902552</c:v>
                </c:pt>
                <c:pt idx="15">
                  <c:v>5.8635829219390052</c:v>
                </c:pt>
              </c:numCache>
            </c:numRef>
          </c:val>
          <c:smooth val="0"/>
        </c:ser>
        <c:ser>
          <c:idx val="1"/>
          <c:order val="3"/>
          <c:tx>
            <c:strRef>
              <c:f>Sheet1!$B$6</c:f>
              <c:strCache>
                <c:ptCount val="1"/>
                <c:pt idx="0">
                  <c:v>1.587x / node, with both uncore/A-factor overheads</c:v>
                </c:pt>
              </c:strCache>
            </c:strRef>
          </c:tx>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Sheet1!$C$6:$R$6</c:f>
              <c:numCache>
                <c:formatCode>General</c:formatCode>
                <c:ptCount val="16"/>
                <c:pt idx="0">
                  <c:v>1</c:v>
                </c:pt>
                <c:pt idx="1">
                  <c:v>1.122462048309373</c:v>
                </c:pt>
                <c:pt idx="2">
                  <c:v>1.2599210498948732</c:v>
                </c:pt>
                <c:pt idx="3">
                  <c:v>1.4142135623730951</c:v>
                </c:pt>
                <c:pt idx="4">
                  <c:v>1.5874010519681996</c:v>
                </c:pt>
                <c:pt idx="5">
                  <c:v>1.7817974362806788</c:v>
                </c:pt>
                <c:pt idx="6">
                  <c:v>2.0000000000000004</c:v>
                </c:pt>
                <c:pt idx="7">
                  <c:v>2.2449240966187465</c:v>
                </c:pt>
                <c:pt idx="8">
                  <c:v>2.5198420997897468</c:v>
                </c:pt>
                <c:pt idx="9">
                  <c:v>2.8284271247461907</c:v>
                </c:pt>
                <c:pt idx="10">
                  <c:v>3.1748021039363996</c:v>
                </c:pt>
                <c:pt idx="11">
                  <c:v>3.4289759314122921</c:v>
                </c:pt>
                <c:pt idx="12">
                  <c:v>3.7034988491491623</c:v>
                </c:pt>
                <c:pt idx="13">
                  <c:v>4</c:v>
                </c:pt>
                <c:pt idx="14">
                  <c:v>4.3202389555692244</c:v>
                </c:pt>
                <c:pt idx="15">
                  <c:v>4.6661161583044661</c:v>
                </c:pt>
              </c:numCache>
            </c:numRef>
          </c:val>
          <c:smooth val="0"/>
        </c:ser>
        <c:dLbls>
          <c:showLegendKey val="0"/>
          <c:showVal val="0"/>
          <c:showCatName val="0"/>
          <c:showSerName val="0"/>
          <c:showPercent val="0"/>
          <c:showBubbleSize val="0"/>
        </c:dLbls>
        <c:marker val="1"/>
        <c:smooth val="0"/>
        <c:axId val="102746752"/>
        <c:axId val="102748544"/>
      </c:lineChart>
      <c:catAx>
        <c:axId val="102746752"/>
        <c:scaling>
          <c:orientation val="minMax"/>
        </c:scaling>
        <c:delete val="0"/>
        <c:axPos val="b"/>
        <c:numFmt formatCode="General" sourceLinked="1"/>
        <c:majorTickMark val="out"/>
        <c:minorTickMark val="none"/>
        <c:tickLblPos val="nextTo"/>
        <c:crossAx val="102748544"/>
        <c:crosses val="autoZero"/>
        <c:auto val="1"/>
        <c:lblAlgn val="ctr"/>
        <c:lblOffset val="100"/>
        <c:tickLblSkip val="2"/>
        <c:noMultiLvlLbl val="0"/>
      </c:catAx>
      <c:valAx>
        <c:axId val="102748544"/>
        <c:scaling>
          <c:orientation val="minMax"/>
        </c:scaling>
        <c:delete val="0"/>
        <c:axPos val="l"/>
        <c:majorGridlines/>
        <c:title>
          <c:tx>
            <c:strRef>
              <c:f>Sheet1!$A$3</c:f>
              <c:strCache>
                <c:ptCount val="1"/>
                <c:pt idx="0">
                  <c:v>Transistor density (normalized to 2007)</c:v>
                </c:pt>
              </c:strCache>
            </c:strRef>
          </c:tx>
          <c:layout>
            <c:manualLayout>
              <c:xMode val="edge"/>
              <c:yMode val="edge"/>
              <c:x val="2.2180291219878922E-2"/>
              <c:y val="0.19824847261739342"/>
            </c:manualLayout>
          </c:layout>
          <c:overlay val="0"/>
          <c:txPr>
            <a:bodyPr rot="-5400000" vert="horz"/>
            <a:lstStyle/>
            <a:p>
              <a:pPr>
                <a:defRPr/>
              </a:pPr>
              <a:endParaRPr lang="en-US"/>
            </a:p>
          </c:txPr>
        </c:title>
        <c:numFmt formatCode="General" sourceLinked="1"/>
        <c:majorTickMark val="out"/>
        <c:minorTickMark val="none"/>
        <c:tickLblPos val="nextTo"/>
        <c:crossAx val="102746752"/>
        <c:crosses val="autoZero"/>
        <c:crossBetween val="between"/>
        <c:majorUnit val="1"/>
      </c:valAx>
    </c:plotArea>
    <c:plotVisOnly val="1"/>
    <c:dispBlanksAs val="gap"/>
    <c:showDLblsOverMax val="0"/>
  </c:chart>
  <c:txPr>
    <a:bodyPr/>
    <a:lstStyle/>
    <a:p>
      <a:pPr algn="ctr" rtl="0">
        <a:defRPr lang="en-US" sz="1600" b="1" i="0" u="none" strike="noStrike" kern="1200" baseline="0">
          <a:solidFill>
            <a:prstClr val="black"/>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Sheet1!$B$3</c:f>
              <c:strCache>
                <c:ptCount val="1"/>
                <c:pt idx="0">
                  <c:v>2x / node</c:v>
                </c:pt>
              </c:strCache>
            </c:strRef>
          </c:tx>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Sheet1!$C$3:$R$3</c:f>
              <c:numCache>
                <c:formatCode>General</c:formatCode>
                <c:ptCount val="16"/>
                <c:pt idx="0">
                  <c:v>1</c:v>
                </c:pt>
                <c:pt idx="1">
                  <c:v>1.189207115002721</c:v>
                </c:pt>
                <c:pt idx="2">
                  <c:v>1.4142135623730949</c:v>
                </c:pt>
                <c:pt idx="3">
                  <c:v>1.6817928305074288</c:v>
                </c:pt>
                <c:pt idx="4">
                  <c:v>1.9999999999999996</c:v>
                </c:pt>
                <c:pt idx="5">
                  <c:v>2.3784142300054416</c:v>
                </c:pt>
                <c:pt idx="6">
                  <c:v>2.8284271247461894</c:v>
                </c:pt>
                <c:pt idx="7">
                  <c:v>3.3635856610148571</c:v>
                </c:pt>
                <c:pt idx="8">
                  <c:v>3.9999999999999987</c:v>
                </c:pt>
                <c:pt idx="9">
                  <c:v>4.7568284600108823</c:v>
                </c:pt>
                <c:pt idx="10">
                  <c:v>5.6568542494923779</c:v>
                </c:pt>
                <c:pt idx="11">
                  <c:v>6.3496042078727957</c:v>
                </c:pt>
                <c:pt idx="12">
                  <c:v>7.1271897451227124</c:v>
                </c:pt>
                <c:pt idx="13">
                  <c:v>7.9999999999999982</c:v>
                </c:pt>
                <c:pt idx="14">
                  <c:v>8.9796963864749824</c:v>
                </c:pt>
                <c:pt idx="15">
                  <c:v>10.079368399158984</c:v>
                </c:pt>
              </c:numCache>
            </c:numRef>
          </c:val>
          <c:smooth val="0"/>
        </c:ser>
        <c:ser>
          <c:idx val="2"/>
          <c:order val="1"/>
          <c:tx>
            <c:strRef>
              <c:f>Sheet1!$B$4</c:f>
              <c:strCache>
                <c:ptCount val="1"/>
                <c:pt idx="0">
                  <c:v>only uncore overhead</c:v>
                </c:pt>
              </c:strCache>
            </c:strRef>
          </c:tx>
          <c:spPr>
            <a:ln>
              <a:prstDash val="sysDash"/>
            </a:ln>
          </c:spPr>
          <c:marker>
            <c:symbol val="none"/>
          </c:marker>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Sheet1!$C$4:$R$4</c:f>
              <c:numCache>
                <c:formatCode>General</c:formatCode>
                <c:ptCount val="16"/>
                <c:pt idx="0">
                  <c:v>1</c:v>
                </c:pt>
                <c:pt idx="1">
                  <c:v>1.1740548859440185</c:v>
                </c:pt>
                <c:pt idx="2">
                  <c:v>1.3784048752090223</c:v>
                </c:pt>
                <c:pt idx="3">
                  <c:v>1.6183229785482078</c:v>
                </c:pt>
                <c:pt idx="4">
                  <c:v>1.9000000000000006</c:v>
                </c:pt>
                <c:pt idx="5">
                  <c:v>2.2307042832936359</c:v>
                </c:pt>
                <c:pt idx="6">
                  <c:v>2.6189692628971435</c:v>
                </c:pt>
                <c:pt idx="7">
                  <c:v>3.0748136592415962</c:v>
                </c:pt>
                <c:pt idx="8">
                  <c:v>3.6100000000000025</c:v>
                </c:pt>
                <c:pt idx="9">
                  <c:v>4.2383381382579097</c:v>
                </c:pt>
                <c:pt idx="10">
                  <c:v>4.9760415995045744</c:v>
                </c:pt>
                <c:pt idx="11">
                  <c:v>5.5378722862078913</c:v>
                </c:pt>
                <c:pt idx="12">
                  <c:v>6.1631376758190273</c:v>
                </c:pt>
                <c:pt idx="13">
                  <c:v>6.8590000000000062</c:v>
                </c:pt>
                <c:pt idx="14">
                  <c:v>7.6334301575938914</c:v>
                </c:pt>
                <c:pt idx="15">
                  <c:v>8.4952990189333502</c:v>
                </c:pt>
              </c:numCache>
            </c:numRef>
          </c:val>
          <c:smooth val="0"/>
        </c:ser>
        <c:ser>
          <c:idx val="3"/>
          <c:order val="2"/>
          <c:tx>
            <c:strRef>
              <c:f>Sheet1!$B$5</c:f>
              <c:strCache>
                <c:ptCount val="1"/>
                <c:pt idx="0">
                  <c:v>only A-factor overhead</c:v>
                </c:pt>
              </c:strCache>
            </c:strRef>
          </c:tx>
          <c:spPr>
            <a:ln>
              <a:prstDash val="sysDash"/>
            </a:ln>
          </c:spPr>
          <c:marker>
            <c:symbol val="none"/>
          </c:marker>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Sheet1!$C$5:$R$5</c:f>
              <c:numCache>
                <c:formatCode>General</c:formatCode>
                <c:ptCount val="16"/>
                <c:pt idx="0">
                  <c:v>1</c:v>
                </c:pt>
                <c:pt idx="1">
                  <c:v>1.1418583454354265</c:v>
                </c:pt>
                <c:pt idx="2">
                  <c:v>1.3038404810405297</c:v>
                </c:pt>
                <c:pt idx="3">
                  <c:v>1.4888011343926699</c:v>
                </c:pt>
                <c:pt idx="4">
                  <c:v>1.7000000000000002</c:v>
                </c:pt>
                <c:pt idx="5">
                  <c:v>1.9411591872402254</c:v>
                </c:pt>
                <c:pt idx="6">
                  <c:v>2.2165288177689013</c:v>
                </c:pt>
                <c:pt idx="7">
                  <c:v>2.5309619284675398</c:v>
                </c:pt>
                <c:pt idx="8">
                  <c:v>2.8900000000000015</c:v>
                </c:pt>
                <c:pt idx="9">
                  <c:v>3.2999706183083841</c:v>
                </c:pt>
                <c:pt idx="10">
                  <c:v>3.7680989902071329</c:v>
                </c:pt>
                <c:pt idx="11">
                  <c:v>4.116522154003758</c:v>
                </c:pt>
                <c:pt idx="12">
                  <c:v>4.4971628103305825</c:v>
                </c:pt>
                <c:pt idx="13">
                  <c:v>4.9130000000000003</c:v>
                </c:pt>
                <c:pt idx="14">
                  <c:v>5.3672882254902552</c:v>
                </c:pt>
                <c:pt idx="15">
                  <c:v>5.8635829219390052</c:v>
                </c:pt>
              </c:numCache>
            </c:numRef>
          </c:val>
          <c:smooth val="0"/>
        </c:ser>
        <c:ser>
          <c:idx val="1"/>
          <c:order val="3"/>
          <c:tx>
            <c:strRef>
              <c:f>Sheet1!$B$6</c:f>
              <c:strCache>
                <c:ptCount val="1"/>
                <c:pt idx="0">
                  <c:v>1.587x / node, with both uncore/A-factor overheads</c:v>
                </c:pt>
              </c:strCache>
            </c:strRef>
          </c:tx>
          <c:cat>
            <c:numRef>
              <c:f>Sheet1!$C$2:$X$2</c:f>
              <c:numCache>
                <c:formatCode>General</c:formatCode>
                <c:ptCount val="22"/>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numCache>
            </c:numRef>
          </c:cat>
          <c:val>
            <c:numRef>
              <c:f>Sheet1!$C$6:$R$6</c:f>
              <c:numCache>
                <c:formatCode>General</c:formatCode>
                <c:ptCount val="16"/>
                <c:pt idx="0">
                  <c:v>1</c:v>
                </c:pt>
                <c:pt idx="1">
                  <c:v>1.122462048309373</c:v>
                </c:pt>
                <c:pt idx="2">
                  <c:v>1.2599210498948732</c:v>
                </c:pt>
                <c:pt idx="3">
                  <c:v>1.4142135623730951</c:v>
                </c:pt>
                <c:pt idx="4">
                  <c:v>1.5874010519681996</c:v>
                </c:pt>
                <c:pt idx="5">
                  <c:v>1.7817974362806788</c:v>
                </c:pt>
                <c:pt idx="6">
                  <c:v>2.0000000000000004</c:v>
                </c:pt>
                <c:pt idx="7">
                  <c:v>2.2449240966187465</c:v>
                </c:pt>
                <c:pt idx="8">
                  <c:v>2.5198420997897468</c:v>
                </c:pt>
                <c:pt idx="9">
                  <c:v>2.8284271247461907</c:v>
                </c:pt>
                <c:pt idx="10">
                  <c:v>3.1748021039363996</c:v>
                </c:pt>
                <c:pt idx="11">
                  <c:v>3.4289759314122921</c:v>
                </c:pt>
                <c:pt idx="12">
                  <c:v>3.7034988491491623</c:v>
                </c:pt>
                <c:pt idx="13">
                  <c:v>4</c:v>
                </c:pt>
                <c:pt idx="14">
                  <c:v>4.3202389555692244</c:v>
                </c:pt>
                <c:pt idx="15">
                  <c:v>4.6661161583044661</c:v>
                </c:pt>
              </c:numCache>
            </c:numRef>
          </c:val>
          <c:smooth val="0"/>
        </c:ser>
        <c:dLbls>
          <c:showLegendKey val="0"/>
          <c:showVal val="0"/>
          <c:showCatName val="0"/>
          <c:showSerName val="0"/>
          <c:showPercent val="0"/>
          <c:showBubbleSize val="0"/>
        </c:dLbls>
        <c:marker val="1"/>
        <c:smooth val="0"/>
        <c:axId val="102564992"/>
        <c:axId val="102566528"/>
      </c:lineChart>
      <c:catAx>
        <c:axId val="102564992"/>
        <c:scaling>
          <c:orientation val="minMax"/>
        </c:scaling>
        <c:delete val="0"/>
        <c:axPos val="b"/>
        <c:numFmt formatCode="General" sourceLinked="1"/>
        <c:majorTickMark val="out"/>
        <c:minorTickMark val="none"/>
        <c:tickLblPos val="nextTo"/>
        <c:crossAx val="102566528"/>
        <c:crosses val="autoZero"/>
        <c:auto val="1"/>
        <c:lblAlgn val="ctr"/>
        <c:lblOffset val="100"/>
        <c:tickLblSkip val="2"/>
        <c:noMultiLvlLbl val="0"/>
      </c:catAx>
      <c:valAx>
        <c:axId val="102566528"/>
        <c:scaling>
          <c:orientation val="minMax"/>
        </c:scaling>
        <c:delete val="0"/>
        <c:axPos val="l"/>
        <c:majorGridlines/>
        <c:title>
          <c:tx>
            <c:strRef>
              <c:f>Sheet1!$A$3</c:f>
              <c:strCache>
                <c:ptCount val="1"/>
                <c:pt idx="0">
                  <c:v>Transistor density (normalized to 2007)</c:v>
                </c:pt>
              </c:strCache>
            </c:strRef>
          </c:tx>
          <c:layout>
            <c:manualLayout>
              <c:xMode val="edge"/>
              <c:yMode val="edge"/>
              <c:x val="2.2180291219878922E-2"/>
              <c:y val="0.19824847261739342"/>
            </c:manualLayout>
          </c:layout>
          <c:overlay val="0"/>
          <c:txPr>
            <a:bodyPr rot="-5400000" vert="horz"/>
            <a:lstStyle/>
            <a:p>
              <a:pPr>
                <a:defRPr/>
              </a:pPr>
              <a:endParaRPr lang="en-US"/>
            </a:p>
          </c:txPr>
        </c:title>
        <c:numFmt formatCode="General" sourceLinked="1"/>
        <c:majorTickMark val="out"/>
        <c:minorTickMark val="none"/>
        <c:tickLblPos val="nextTo"/>
        <c:crossAx val="102564992"/>
        <c:crosses val="autoZero"/>
        <c:crossBetween val="between"/>
        <c:majorUnit val="1"/>
      </c:valAx>
    </c:plotArea>
    <c:plotVisOnly val="1"/>
    <c:dispBlanksAs val="gap"/>
    <c:showDLblsOverMax val="0"/>
  </c:chart>
  <c:txPr>
    <a:bodyPr/>
    <a:lstStyle/>
    <a:p>
      <a:pPr algn="ctr" rtl="0">
        <a:defRPr lang="en-US" sz="1600" b="1" i="0" u="none" strike="noStrike" kern="1200" baseline="0">
          <a:solidFill>
            <a:prstClr val="black"/>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60094580688427"/>
          <c:y val="0.30723802424197466"/>
          <c:w val="0.83415522332665526"/>
          <c:h val="0.52040494953806316"/>
        </c:manualLayout>
      </c:layout>
      <c:lineChart>
        <c:grouping val="standard"/>
        <c:varyColors val="0"/>
        <c:ser>
          <c:idx val="0"/>
          <c:order val="0"/>
          <c:tx>
            <c:strRef>
              <c:f>'SOP-CP Roadmap Table (for DES)'!$A$428</c:f>
              <c:strCache>
                <c:ptCount val="1"/>
                <c:pt idx="0">
                  <c:v>(IS) Main Processor [GHz]</c:v>
                </c:pt>
              </c:strCache>
            </c:strRef>
          </c:tx>
          <c:spPr>
            <a:ln w="38100"/>
          </c:spPr>
          <c:cat>
            <c:numRef>
              <c:f>'SOP-CP Roadmap Table (for DES)'!$B$427:$Q$427</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DES)'!$B$428:$Q$428</c:f>
              <c:numCache>
                <c:formatCode>0.00</c:formatCode>
                <c:ptCount val="16"/>
                <c:pt idx="0">
                  <c:v>2.3919999999999999</c:v>
                </c:pt>
                <c:pt idx="1">
                  <c:v>2.4876800000000001</c:v>
                </c:pt>
                <c:pt idx="2">
                  <c:v>2.5871872000000002</c:v>
                </c:pt>
                <c:pt idx="3">
                  <c:v>2.6906746880000005</c:v>
                </c:pt>
                <c:pt idx="4">
                  <c:v>2.7983016755200008</c:v>
                </c:pt>
                <c:pt idx="5">
                  <c:v>2.9102337425408007</c:v>
                </c:pt>
                <c:pt idx="6">
                  <c:v>3.0266430922424328</c:v>
                </c:pt>
                <c:pt idx="7">
                  <c:v>3.14770881593213</c:v>
                </c:pt>
                <c:pt idx="8">
                  <c:v>3.2736171685694155</c:v>
                </c:pt>
                <c:pt idx="9">
                  <c:v>3.4045618553121924</c:v>
                </c:pt>
                <c:pt idx="10">
                  <c:v>3.5407443295246801</c:v>
                </c:pt>
                <c:pt idx="11">
                  <c:v>3.6823741027056673</c:v>
                </c:pt>
                <c:pt idx="12">
                  <c:v>3.829669066813894</c:v>
                </c:pt>
                <c:pt idx="13">
                  <c:v>3.98285582948645</c:v>
                </c:pt>
                <c:pt idx="14">
                  <c:v>4.1421700626659081</c:v>
                </c:pt>
                <c:pt idx="15">
                  <c:v>4.3078568651725444</c:v>
                </c:pt>
              </c:numCache>
            </c:numRef>
          </c:val>
          <c:smooth val="0"/>
        </c:ser>
        <c:ser>
          <c:idx val="1"/>
          <c:order val="1"/>
          <c:tx>
            <c:strRef>
              <c:f>'SOP-CP Roadmap Table (for DES)'!$A$429</c:f>
              <c:strCache>
                <c:ptCount val="1"/>
                <c:pt idx="0">
                  <c:v>(IS) GPU [GHz]</c:v>
                </c:pt>
              </c:strCache>
            </c:strRef>
          </c:tx>
          <c:spPr>
            <a:ln w="38100"/>
          </c:spPr>
          <c:cat>
            <c:numRef>
              <c:f>'SOP-CP Roadmap Table (for DES)'!$B$427:$Q$427</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DES)'!$B$429:$Q$429</c:f>
              <c:numCache>
                <c:formatCode>0.00</c:formatCode>
                <c:ptCount val="16"/>
                <c:pt idx="0">
                  <c:v>0.45</c:v>
                </c:pt>
                <c:pt idx="1">
                  <c:v>0.46452605195536528</c:v>
                </c:pt>
                <c:pt idx="2">
                  <c:v>0.47952100654497493</c:v>
                </c:pt>
                <c:pt idx="3">
                  <c:v>0.49500000000000016</c:v>
                </c:pt>
                <c:pt idx="4">
                  <c:v>0.51097865715090196</c:v>
                </c:pt>
                <c:pt idx="5">
                  <c:v>0.5274731071994726</c:v>
                </c:pt>
                <c:pt idx="6">
                  <c:v>0.54450000000000032</c:v>
                </c:pt>
                <c:pt idx="7">
                  <c:v>0.56989283339900187</c:v>
                </c:pt>
                <c:pt idx="8">
                  <c:v>0.59646986512312639</c:v>
                </c:pt>
                <c:pt idx="9">
                  <c:v>0.62428632042633381</c:v>
                </c:pt>
                <c:pt idx="10">
                  <c:v>0.65340000000000065</c:v>
                </c:pt>
                <c:pt idx="11">
                  <c:v>0.68387140007880254</c:v>
                </c:pt>
                <c:pt idx="12">
                  <c:v>0.71576383814775191</c:v>
                </c:pt>
                <c:pt idx="13">
                  <c:v>0.74914358451160079</c:v>
                </c:pt>
                <c:pt idx="14">
                  <c:v>0.784080000000001</c:v>
                </c:pt>
                <c:pt idx="15">
                  <c:v>0.82064568009456318</c:v>
                </c:pt>
              </c:numCache>
            </c:numRef>
          </c:val>
          <c:smooth val="0"/>
        </c:ser>
        <c:ser>
          <c:idx val="2"/>
          <c:order val="2"/>
          <c:tx>
            <c:strRef>
              <c:f>'SOP-CP Roadmap Table (for DES)'!$A$430</c:f>
              <c:strCache>
                <c:ptCount val="1"/>
                <c:pt idx="0">
                  <c:v>(IS) PE [GHz]</c:v>
                </c:pt>
              </c:strCache>
            </c:strRef>
          </c:tx>
          <c:spPr>
            <a:ln w="38100"/>
          </c:spPr>
          <c:cat>
            <c:numRef>
              <c:f>'SOP-CP Roadmap Table (for DES)'!$B$427:$Q$427</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DES)'!$B$430:$Q$430</c:f>
              <c:numCache>
                <c:formatCode>0.00</c:formatCode>
                <c:ptCount val="16"/>
                <c:pt idx="0">
                  <c:v>0.22500000000000001</c:v>
                </c:pt>
                <c:pt idx="1">
                  <c:v>0.23226302597768264</c:v>
                </c:pt>
                <c:pt idx="2">
                  <c:v>0.23976050327248746</c:v>
                </c:pt>
                <c:pt idx="3">
                  <c:v>0.24750000000000008</c:v>
                </c:pt>
                <c:pt idx="4">
                  <c:v>0.25548932857545098</c:v>
                </c:pt>
                <c:pt idx="5">
                  <c:v>0.2637365535997363</c:v>
                </c:pt>
                <c:pt idx="6">
                  <c:v>0.27225000000000016</c:v>
                </c:pt>
                <c:pt idx="7">
                  <c:v>0.28494641669950094</c:v>
                </c:pt>
                <c:pt idx="8">
                  <c:v>0.29823493256156319</c:v>
                </c:pt>
                <c:pt idx="9">
                  <c:v>0.3121431602131669</c:v>
                </c:pt>
                <c:pt idx="10">
                  <c:v>0.32670000000000032</c:v>
                </c:pt>
                <c:pt idx="11">
                  <c:v>0.34193570003940127</c:v>
                </c:pt>
                <c:pt idx="12">
                  <c:v>0.35788191907387595</c:v>
                </c:pt>
                <c:pt idx="13">
                  <c:v>0.3745717922558004</c:v>
                </c:pt>
                <c:pt idx="14">
                  <c:v>0.3920400000000005</c:v>
                </c:pt>
                <c:pt idx="15">
                  <c:v>0.41032284004728159</c:v>
                </c:pt>
              </c:numCache>
            </c:numRef>
          </c:val>
          <c:smooth val="0"/>
        </c:ser>
        <c:ser>
          <c:idx val="4"/>
          <c:order val="3"/>
          <c:tx>
            <c:strRef>
              <c:f>'SOP-CP Roadmap Table (for DES)'!$A$432</c:f>
              <c:strCache>
                <c:ptCount val="1"/>
                <c:pt idx="0">
                  <c:v>(WAS) Main Processor / PE / Peripheral [GHz]</c:v>
                </c:pt>
              </c:strCache>
            </c:strRef>
          </c:tx>
          <c:spPr>
            <a:ln w="38100"/>
          </c:spPr>
          <c:cat>
            <c:numRef>
              <c:f>'SOP-CP Roadmap Table (for DES)'!$B$427:$Q$427</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'SOP-CP Roadmap Table (for DES)'!$B$432:$Q$432</c:f>
              <c:numCache>
                <c:formatCode>0.00</c:formatCode>
                <c:ptCount val="16"/>
                <c:pt idx="0">
                  <c:v>1.3658916402115695</c:v>
                </c:pt>
                <c:pt idx="1">
                  <c:v>1.7978321386596923</c:v>
                </c:pt>
                <c:pt idx="2">
                  <c:v>1.9723973666633379</c:v>
                </c:pt>
                <c:pt idx="3">
                  <c:v>2.4740605177039869</c:v>
                </c:pt>
                <c:pt idx="4">
                  <c:v>2.6378621939290934</c:v>
                </c:pt>
                <c:pt idx="5">
                  <c:v>3.181033327077246</c:v>
                </c:pt>
                <c:pt idx="6">
                  <c:v>3.3357645502906603</c:v>
                </c:pt>
                <c:pt idx="7">
                  <c:v>4.0618488126832677</c:v>
                </c:pt>
                <c:pt idx="8">
                  <c:v>4.1509300740163626</c:v>
                </c:pt>
                <c:pt idx="9">
                  <c:v>5.0009544337978253</c:v>
                </c:pt>
                <c:pt idx="10">
                  <c:v>5.8782576587736441</c:v>
                </c:pt>
                <c:pt idx="11">
                  <c:v>6.94038041361088</c:v>
                </c:pt>
                <c:pt idx="12">
                  <c:v>7.2558522505931951</c:v>
                </c:pt>
                <c:pt idx="13">
                  <c:v>7.4245930006069907</c:v>
                </c:pt>
              </c:numCache>
            </c:numRef>
          </c:val>
          <c:smooth val="0"/>
        </c:ser>
        <c:dLbls>
          <c:showLegendKey val="0"/>
          <c:showVal val="0"/>
          <c:showCatName val="0"/>
          <c:showSerName val="0"/>
          <c:showPercent val="0"/>
          <c:showBubbleSize val="0"/>
        </c:dLbls>
        <c:marker val="1"/>
        <c:smooth val="0"/>
        <c:axId val="98715520"/>
        <c:axId val="98725888"/>
      </c:lineChart>
      <c:catAx>
        <c:axId val="98715520"/>
        <c:scaling>
          <c:orientation val="minMax"/>
        </c:scaling>
        <c:delete val="0"/>
        <c:axPos val="b"/>
        <c:title>
          <c:tx>
            <c:rich>
              <a:bodyPr/>
              <a:lstStyle/>
              <a:p>
                <a:pPr>
                  <a:defRPr/>
                </a:pPr>
                <a:r>
                  <a:rPr lang="en-US"/>
                  <a:t>Year</a:t>
                </a:r>
              </a:p>
            </c:rich>
          </c:tx>
          <c:layout>
            <c:manualLayout>
              <c:xMode val="edge"/>
              <c:yMode val="edge"/>
              <c:x val="0.54082902632765617"/>
              <c:y val="0.9088017264820204"/>
            </c:manualLayout>
          </c:layout>
          <c:overlay val="0"/>
        </c:title>
        <c:numFmt formatCode="General" sourceLinked="1"/>
        <c:majorTickMark val="out"/>
        <c:minorTickMark val="none"/>
        <c:tickLblPos val="nextTo"/>
        <c:txPr>
          <a:bodyPr/>
          <a:lstStyle/>
          <a:p>
            <a:pPr>
              <a:defRPr sz="1600"/>
            </a:pPr>
            <a:endParaRPr lang="en-US"/>
          </a:p>
        </c:txPr>
        <c:crossAx val="98725888"/>
        <c:crosses val="autoZero"/>
        <c:auto val="1"/>
        <c:lblAlgn val="ctr"/>
        <c:lblOffset val="100"/>
        <c:noMultiLvlLbl val="0"/>
      </c:catAx>
      <c:valAx>
        <c:axId val="98725888"/>
        <c:scaling>
          <c:orientation val="minMax"/>
        </c:scaling>
        <c:delete val="0"/>
        <c:axPos val="l"/>
        <c:title>
          <c:tx>
            <c:rich>
              <a:bodyPr rot="-5400000" vert="horz"/>
              <a:lstStyle/>
              <a:p>
                <a:pPr>
                  <a:defRPr/>
                </a:pPr>
                <a:r>
                  <a:rPr lang="en-US"/>
                  <a:t>Frequency</a:t>
                </a:r>
                <a:r>
                  <a:rPr lang="en-US" baseline="0"/>
                  <a:t> [GHz]</a:t>
                </a:r>
                <a:endParaRPr lang="en-US"/>
              </a:p>
            </c:rich>
          </c:tx>
          <c:layout>
            <c:manualLayout>
              <c:xMode val="edge"/>
              <c:yMode val="edge"/>
              <c:x val="4.1587647317022122E-2"/>
              <c:y val="0.31136900536287171"/>
            </c:manualLayout>
          </c:layout>
          <c:overlay val="0"/>
        </c:title>
        <c:numFmt formatCode="0.00" sourceLinked="1"/>
        <c:majorTickMark val="out"/>
        <c:minorTickMark val="none"/>
        <c:tickLblPos val="nextTo"/>
        <c:txPr>
          <a:bodyPr/>
          <a:lstStyle/>
          <a:p>
            <a:pPr>
              <a:defRPr sz="1800"/>
            </a:pPr>
            <a:endParaRPr lang="en-US"/>
          </a:p>
        </c:txPr>
        <c:crossAx val="98715520"/>
        <c:crosses val="autoZero"/>
        <c:crossBetween val="between"/>
      </c:valAx>
      <c:spPr>
        <a:noFill/>
        <a:ln w="25400">
          <a:noFill/>
        </a:ln>
      </c:spPr>
    </c:plotArea>
    <c:legend>
      <c:legendPos val="t"/>
      <c:layout>
        <c:manualLayout>
          <c:xMode val="edge"/>
          <c:yMode val="edge"/>
          <c:x val="0.14884676309734413"/>
          <c:y val="1.5614072582487691E-2"/>
          <c:w val="0.74489079283591753"/>
          <c:h val="0.31015572476037417"/>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550988747373"/>
          <c:y val="5.1400554097404488E-2"/>
          <c:w val="0.76340102252162823"/>
          <c:h val="0.66963327500729075"/>
        </c:manualLayout>
      </c:layout>
      <c:scatterChart>
        <c:scatterStyle val="smoothMarker"/>
        <c:varyColors val="0"/>
        <c:ser>
          <c:idx val="0"/>
          <c:order val="0"/>
          <c:tx>
            <c:strRef>
              <c:f>'Comparisons-DES'!$B$31</c:f>
              <c:strCache>
                <c:ptCount val="1"/>
                <c:pt idx="0">
                  <c:v>WAS</c:v>
                </c:pt>
              </c:strCache>
            </c:strRef>
          </c:tx>
          <c:xVal>
            <c:numRef>
              <c:f>'Comparisons-DES'!$E$30:$T$30</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xVal>
          <c:yVal>
            <c:numRef>
              <c:f>'Comparisons-DES'!$E$31:$T$31</c:f>
              <c:numCache>
                <c:formatCode>General</c:formatCode>
                <c:ptCount val="16"/>
                <c:pt idx="0">
                  <c:v>260</c:v>
                </c:pt>
                <c:pt idx="1">
                  <c:v>260</c:v>
                </c:pt>
                <c:pt idx="2">
                  <c:v>260</c:v>
                </c:pt>
                <c:pt idx="3">
                  <c:v>260</c:v>
                </c:pt>
                <c:pt idx="4">
                  <c:v>260</c:v>
                </c:pt>
                <c:pt idx="5">
                  <c:v>260</c:v>
                </c:pt>
                <c:pt idx="6">
                  <c:v>260</c:v>
                </c:pt>
                <c:pt idx="7">
                  <c:v>260</c:v>
                </c:pt>
                <c:pt idx="8">
                  <c:v>260</c:v>
                </c:pt>
                <c:pt idx="9">
                  <c:v>260</c:v>
                </c:pt>
                <c:pt idx="10">
                  <c:v>260</c:v>
                </c:pt>
                <c:pt idx="11">
                  <c:v>260</c:v>
                </c:pt>
                <c:pt idx="12">
                  <c:v>260</c:v>
                </c:pt>
                <c:pt idx="13">
                  <c:v>260</c:v>
                </c:pt>
                <c:pt idx="14">
                  <c:v>260</c:v>
                </c:pt>
                <c:pt idx="15">
                  <c:v>260</c:v>
                </c:pt>
              </c:numCache>
            </c:numRef>
          </c:yVal>
          <c:smooth val="1"/>
        </c:ser>
        <c:ser>
          <c:idx val="3"/>
          <c:order val="1"/>
          <c:tx>
            <c:strRef>
              <c:f>'Comparisons-DES'!$B$32</c:f>
              <c:strCache>
                <c:ptCount val="1"/>
                <c:pt idx="0">
                  <c:v>IS (w/ 6y-DES)</c:v>
                </c:pt>
              </c:strCache>
            </c:strRef>
          </c:tx>
          <c:spPr>
            <a:ln>
              <a:solidFill>
                <a:schemeClr val="accent3"/>
              </a:solidFill>
            </a:ln>
          </c:spPr>
          <c:marker>
            <c:symbol val="triangle"/>
            <c:size val="7"/>
            <c:spPr>
              <a:solidFill>
                <a:srgbClr val="92D050"/>
              </a:solidFill>
              <a:ln>
                <a:solidFill>
                  <a:schemeClr val="accent3"/>
                </a:solidFill>
              </a:ln>
            </c:spPr>
          </c:marker>
          <c:xVal>
            <c:numRef>
              <c:f>'Comparisons-DES'!$E$30:$T$30</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xVal>
          <c:yVal>
            <c:numRef>
              <c:f>'Comparisons-DES'!$E$32:$T$32</c:f>
              <c:numCache>
                <c:formatCode>0</c:formatCode>
                <c:ptCount val="16"/>
                <c:pt idx="0">
                  <c:v>260.10660485981299</c:v>
                </c:pt>
                <c:pt idx="1">
                  <c:v>207.12330602615305</c:v>
                </c:pt>
                <c:pt idx="2">
                  <c:v>260.95901318616791</c:v>
                </c:pt>
                <c:pt idx="3">
                  <c:v>260.95901318616802</c:v>
                </c:pt>
                <c:pt idx="4">
                  <c:v>260.95901318616797</c:v>
                </c:pt>
                <c:pt idx="5">
                  <c:v>260.95901318616791</c:v>
                </c:pt>
                <c:pt idx="6">
                  <c:v>260.95901318616797</c:v>
                </c:pt>
                <c:pt idx="7">
                  <c:v>260.95901318616802</c:v>
                </c:pt>
                <c:pt idx="8">
                  <c:v>260.95901318616802</c:v>
                </c:pt>
                <c:pt idx="9">
                  <c:v>260.95901318616791</c:v>
                </c:pt>
                <c:pt idx="10">
                  <c:v>260.95901318616791</c:v>
                </c:pt>
                <c:pt idx="11">
                  <c:v>260.95901318616797</c:v>
                </c:pt>
                <c:pt idx="12">
                  <c:v>260.95901318616791</c:v>
                </c:pt>
                <c:pt idx="13">
                  <c:v>260.95901318616785</c:v>
                </c:pt>
                <c:pt idx="14">
                  <c:v>260.95901318616791</c:v>
                </c:pt>
                <c:pt idx="15">
                  <c:v>260.95901318616774</c:v>
                </c:pt>
              </c:numCache>
            </c:numRef>
          </c:yVal>
          <c:smooth val="1"/>
        </c:ser>
        <c:ser>
          <c:idx val="2"/>
          <c:order val="2"/>
          <c:tx>
            <c:strRef>
              <c:f>'Comparisons-DES'!$B$34</c:f>
              <c:strCache>
                <c:ptCount val="1"/>
                <c:pt idx="0">
                  <c:v>IS (w/o DES)</c:v>
                </c:pt>
              </c:strCache>
            </c:strRef>
          </c:tx>
          <c:spPr>
            <a:ln>
              <a:solidFill>
                <a:schemeClr val="accent4"/>
              </a:solidFill>
            </a:ln>
          </c:spPr>
          <c:marker>
            <c:symbol val="circle"/>
            <c:size val="7"/>
            <c:spPr>
              <a:solidFill>
                <a:schemeClr val="accent4"/>
              </a:solidFill>
              <a:ln>
                <a:solidFill>
                  <a:schemeClr val="accent4"/>
                </a:solidFill>
              </a:ln>
            </c:spPr>
          </c:marker>
          <c:xVal>
            <c:numRef>
              <c:f>'Comparisons-DES'!$E$30:$T$30</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xVal>
          <c:yVal>
            <c:numRef>
              <c:f>'Comparisons-DES'!$E$34:$T$34</c:f>
              <c:numCache>
                <c:formatCode>0</c:formatCode>
                <c:ptCount val="16"/>
                <c:pt idx="0">
                  <c:v>260.10660485981299</c:v>
                </c:pt>
                <c:pt idx="1">
                  <c:v>232.48805033472487</c:v>
                </c:pt>
                <c:pt idx="2">
                  <c:v>328.78775387304671</c:v>
                </c:pt>
                <c:pt idx="3">
                  <c:v>369.05177567137821</c:v>
                </c:pt>
                <c:pt idx="4">
                  <c:v>414.24661205230638</c:v>
                </c:pt>
                <c:pt idx="5">
                  <c:v>414.24661205230626</c:v>
                </c:pt>
                <c:pt idx="6">
                  <c:v>414.2466120523062</c:v>
                </c:pt>
                <c:pt idx="7">
                  <c:v>414.24661205230626</c:v>
                </c:pt>
                <c:pt idx="8">
                  <c:v>414.24661205230626</c:v>
                </c:pt>
                <c:pt idx="9">
                  <c:v>414.24661205230626</c:v>
                </c:pt>
                <c:pt idx="10">
                  <c:v>414.2466120523062</c:v>
                </c:pt>
                <c:pt idx="11">
                  <c:v>414.24661205230609</c:v>
                </c:pt>
                <c:pt idx="12">
                  <c:v>414.24661205230598</c:v>
                </c:pt>
                <c:pt idx="13">
                  <c:v>414.24661205230598</c:v>
                </c:pt>
                <c:pt idx="14">
                  <c:v>414.24661205230603</c:v>
                </c:pt>
                <c:pt idx="15">
                  <c:v>414.24661205230581</c:v>
                </c:pt>
              </c:numCache>
            </c:numRef>
          </c:yVal>
          <c:smooth val="1"/>
        </c:ser>
        <c:dLbls>
          <c:showLegendKey val="0"/>
          <c:showVal val="0"/>
          <c:showCatName val="0"/>
          <c:showSerName val="0"/>
          <c:showPercent val="0"/>
          <c:showBubbleSize val="0"/>
        </c:dLbls>
        <c:axId val="98758016"/>
        <c:axId val="98760576"/>
      </c:scatterChart>
      <c:valAx>
        <c:axId val="98758016"/>
        <c:scaling>
          <c:orientation val="minMax"/>
          <c:max val="2028"/>
          <c:min val="2013"/>
        </c:scaling>
        <c:delete val="0"/>
        <c:axPos val="b"/>
        <c:title>
          <c:tx>
            <c:rich>
              <a:bodyPr/>
              <a:lstStyle/>
              <a:p>
                <a:pPr>
                  <a:defRPr/>
                </a:pPr>
                <a:r>
                  <a:rPr lang="en-US" dirty="0"/>
                  <a:t>Year</a:t>
                </a:r>
              </a:p>
            </c:rich>
          </c:tx>
          <c:layout>
            <c:manualLayout>
              <c:xMode val="edge"/>
              <c:yMode val="edge"/>
              <c:x val="0.50909504175366349"/>
              <c:y val="0.90645815106445027"/>
            </c:manualLayout>
          </c:layout>
          <c:overlay val="0"/>
        </c:title>
        <c:numFmt formatCode="General" sourceLinked="1"/>
        <c:majorTickMark val="none"/>
        <c:minorTickMark val="none"/>
        <c:tickLblPos val="nextTo"/>
        <c:txPr>
          <a:bodyPr rot="-5400000" vert="horz"/>
          <a:lstStyle/>
          <a:p>
            <a:pPr>
              <a:defRPr/>
            </a:pPr>
            <a:endParaRPr lang="en-US"/>
          </a:p>
        </c:txPr>
        <c:crossAx val="98760576"/>
        <c:crosses val="autoZero"/>
        <c:crossBetween val="midCat"/>
        <c:majorUnit val="1"/>
      </c:valAx>
      <c:valAx>
        <c:axId val="98760576"/>
        <c:scaling>
          <c:orientation val="minMax"/>
          <c:min val="200"/>
        </c:scaling>
        <c:delete val="0"/>
        <c:axPos val="l"/>
        <c:title>
          <c:tx>
            <c:rich>
              <a:bodyPr/>
              <a:lstStyle/>
              <a:p>
                <a:pPr>
                  <a:defRPr/>
                </a:pPr>
                <a:r>
                  <a:rPr lang="en-US" dirty="0"/>
                  <a:t>Die Area (mm^2)</a:t>
                </a:r>
              </a:p>
            </c:rich>
          </c:tx>
          <c:layout/>
          <c:overlay val="0"/>
        </c:title>
        <c:numFmt formatCode="General" sourceLinked="1"/>
        <c:majorTickMark val="none"/>
        <c:minorTickMark val="none"/>
        <c:tickLblPos val="nextTo"/>
        <c:crossAx val="98758016"/>
        <c:crosses val="autoZero"/>
        <c:crossBetween val="midCat"/>
      </c:valAx>
    </c:plotArea>
    <c:legend>
      <c:legendPos val="t"/>
      <c:layout>
        <c:manualLayout>
          <c:xMode val="edge"/>
          <c:yMode val="edge"/>
          <c:x val="0.46287108642669667"/>
          <c:y val="0.22222222222222221"/>
          <c:w val="0.44330532902137232"/>
          <c:h val="0.22647674249052202"/>
        </c:manualLayout>
      </c:layout>
      <c:overlay val="1"/>
      <c:txPr>
        <a:bodyPr/>
        <a:lstStyle/>
        <a:p>
          <a:pPr>
            <a:defRPr sz="1400"/>
          </a:pPr>
          <a:endParaRPr lang="en-US"/>
        </a:p>
      </c:txPr>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8265775078918"/>
          <c:y val="5.1400554097404488E-2"/>
          <c:w val="0.78579530305867717"/>
          <c:h val="0.66963327500729075"/>
        </c:manualLayout>
      </c:layout>
      <c:scatterChart>
        <c:scatterStyle val="smoothMarker"/>
        <c:varyColors val="0"/>
        <c:ser>
          <c:idx val="0"/>
          <c:order val="0"/>
          <c:tx>
            <c:strRef>
              <c:f>Comparisons!$B$27</c:f>
              <c:strCache>
                <c:ptCount val="1"/>
                <c:pt idx="0">
                  <c:v>WAS</c:v>
                </c:pt>
              </c:strCache>
            </c:strRef>
          </c:tx>
          <c:xVal>
            <c:numRef>
              <c:f>Comparisons!$E$26:$T$26</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xVal>
          <c:yVal>
            <c:numRef>
              <c:f>Comparisons!$E$27:$T$27</c:f>
              <c:numCache>
                <c:formatCode>0</c:formatCode>
                <c:ptCount val="16"/>
                <c:pt idx="0">
                  <c:v>27</c:v>
                </c:pt>
                <c:pt idx="1">
                  <c:v>22.704203211850292</c:v>
                </c:pt>
                <c:pt idx="2">
                  <c:v>19.091883092036781</c:v>
                </c:pt>
                <c:pt idx="3">
                  <c:v>16.054296052536731</c:v>
                </c:pt>
                <c:pt idx="4">
                  <c:v>13.499999999999996</c:v>
                </c:pt>
                <c:pt idx="5">
                  <c:v>12.027132694894577</c:v>
                </c:pt>
                <c:pt idx="6">
                  <c:v>10.714957100785343</c:v>
                </c:pt>
                <c:pt idx="7">
                  <c:v>9.5459415460183887</c:v>
                </c:pt>
                <c:pt idx="8">
                  <c:v>8.5044670867903918</c:v>
                </c:pt>
                <c:pt idx="9">
                  <c:v>7.5766188260882652</c:v>
                </c:pt>
                <c:pt idx="10">
                  <c:v>6.7499999999999973</c:v>
                </c:pt>
                <c:pt idx="11">
                  <c:v>6.0135663474472878</c:v>
                </c:pt>
                <c:pt idx="12">
                  <c:v>5.3574785503926705</c:v>
                </c:pt>
                <c:pt idx="13">
                  <c:v>4.7729707730091935</c:v>
                </c:pt>
                <c:pt idx="14">
                  <c:v>4.252233543395195</c:v>
                </c:pt>
                <c:pt idx="15">
                  <c:v>3.7883094130441322</c:v>
                </c:pt>
              </c:numCache>
            </c:numRef>
          </c:yVal>
          <c:smooth val="1"/>
        </c:ser>
        <c:ser>
          <c:idx val="1"/>
          <c:order val="1"/>
          <c:tx>
            <c:strRef>
              <c:f>Comparisons!$B$28</c:f>
              <c:strCache>
                <c:ptCount val="1"/>
                <c:pt idx="0">
                  <c:v>IS</c:v>
                </c:pt>
              </c:strCache>
            </c:strRef>
          </c:tx>
          <c:spPr>
            <a:ln>
              <a:solidFill>
                <a:schemeClr val="accent3"/>
              </a:solidFill>
            </a:ln>
          </c:spPr>
          <c:marker>
            <c:symbol val="triangle"/>
            <c:size val="7"/>
            <c:spPr>
              <a:solidFill>
                <a:srgbClr val="92D050"/>
              </a:solidFill>
              <a:ln>
                <a:solidFill>
                  <a:schemeClr val="accent3"/>
                </a:solidFill>
              </a:ln>
            </c:spPr>
          </c:marker>
          <c:xVal>
            <c:numRef>
              <c:f>Comparisons!$E$26:$T$26</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xVal>
          <c:yVal>
            <c:numRef>
              <c:f>Comparisons!$E$28:$T$28</c:f>
              <c:numCache>
                <c:formatCode>0</c:formatCode>
                <c:ptCount val="16"/>
                <c:pt idx="0">
                  <c:v>40</c:v>
                </c:pt>
                <c:pt idx="1">
                  <c:v>32</c:v>
                </c:pt>
                <c:pt idx="2">
                  <c:v>32</c:v>
                </c:pt>
                <c:pt idx="3">
                  <c:v>28.508758980490857</c:v>
                </c:pt>
                <c:pt idx="4">
                  <c:v>25.39841683149119</c:v>
                </c:pt>
                <c:pt idx="5">
                  <c:v>22.627416997969519</c:v>
                </c:pt>
                <c:pt idx="6">
                  <c:v>20.158736798317967</c:v>
                </c:pt>
                <c:pt idx="7">
                  <c:v>17.959392772949965</c:v>
                </c:pt>
                <c:pt idx="8">
                  <c:v>15.999999999999996</c:v>
                </c:pt>
                <c:pt idx="9">
                  <c:v>14.254379490245425</c:v>
                </c:pt>
                <c:pt idx="10">
                  <c:v>12.699208415745591</c:v>
                </c:pt>
                <c:pt idx="11">
                  <c:v>11.313708498984756</c:v>
                </c:pt>
                <c:pt idx="12">
                  <c:v>10.07936839915898</c:v>
                </c:pt>
                <c:pt idx="13">
                  <c:v>8.9796963864749788</c:v>
                </c:pt>
                <c:pt idx="14">
                  <c:v>7.9999999999999956</c:v>
                </c:pt>
                <c:pt idx="15">
                  <c:v>7.1271897451227106</c:v>
                </c:pt>
              </c:numCache>
            </c:numRef>
          </c:yVal>
          <c:smooth val="1"/>
        </c:ser>
        <c:dLbls>
          <c:showLegendKey val="0"/>
          <c:showVal val="0"/>
          <c:showCatName val="0"/>
          <c:showSerName val="0"/>
          <c:showPercent val="0"/>
          <c:showBubbleSize val="0"/>
        </c:dLbls>
        <c:axId val="98773632"/>
        <c:axId val="100414592"/>
      </c:scatterChart>
      <c:valAx>
        <c:axId val="98773632"/>
        <c:scaling>
          <c:orientation val="minMax"/>
          <c:max val="2028"/>
          <c:min val="2013"/>
        </c:scaling>
        <c:delete val="0"/>
        <c:axPos val="b"/>
        <c:title>
          <c:tx>
            <c:rich>
              <a:bodyPr/>
              <a:lstStyle/>
              <a:p>
                <a:pPr>
                  <a:defRPr/>
                </a:pPr>
                <a:r>
                  <a:rPr lang="en-US" dirty="0"/>
                  <a:t>Year</a:t>
                </a:r>
              </a:p>
            </c:rich>
          </c:tx>
          <c:layout>
            <c:manualLayout>
              <c:xMode val="edge"/>
              <c:yMode val="edge"/>
              <c:x val="0.49957808932420034"/>
              <c:y val="0.91571741032370957"/>
            </c:manualLayout>
          </c:layout>
          <c:overlay val="0"/>
        </c:title>
        <c:numFmt formatCode="General" sourceLinked="1"/>
        <c:majorTickMark val="none"/>
        <c:minorTickMark val="none"/>
        <c:tickLblPos val="nextTo"/>
        <c:txPr>
          <a:bodyPr rot="-5400000" vert="horz"/>
          <a:lstStyle/>
          <a:p>
            <a:pPr>
              <a:defRPr/>
            </a:pPr>
            <a:endParaRPr lang="en-US"/>
          </a:p>
        </c:txPr>
        <c:crossAx val="100414592"/>
        <c:crosses val="autoZero"/>
        <c:crossBetween val="midCat"/>
        <c:majorUnit val="1"/>
      </c:valAx>
      <c:valAx>
        <c:axId val="100414592"/>
        <c:scaling>
          <c:orientation val="minMax"/>
        </c:scaling>
        <c:delete val="0"/>
        <c:axPos val="l"/>
        <c:title>
          <c:tx>
            <c:rich>
              <a:bodyPr/>
              <a:lstStyle/>
              <a:p>
                <a:pPr>
                  <a:defRPr/>
                </a:pPr>
                <a:r>
                  <a:rPr lang="en-US" dirty="0"/>
                  <a:t>M1 HP (F) (nm)</a:t>
                </a:r>
              </a:p>
            </c:rich>
          </c:tx>
          <c:layout/>
          <c:overlay val="0"/>
        </c:title>
        <c:numFmt formatCode="0" sourceLinked="1"/>
        <c:majorTickMark val="none"/>
        <c:minorTickMark val="none"/>
        <c:tickLblPos val="nextTo"/>
        <c:crossAx val="98773632"/>
        <c:crosses val="autoZero"/>
        <c:crossBetween val="midCat"/>
      </c:valAx>
    </c:plotArea>
    <c:legend>
      <c:legendPos val="t"/>
      <c:layout/>
      <c:overlay val="1"/>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'Trend By Company'!$B$51</c:f>
          <c:strCache>
            <c:ptCount val="1"/>
            <c:pt idx="0">
              <c:v>SRAM A-factor vs. Node</c:v>
            </c:pt>
          </c:strCache>
        </c:strRef>
      </c:tx>
      <c:layout/>
      <c:overlay val="0"/>
    </c:title>
    <c:autoTitleDeleted val="0"/>
    <c:plotArea>
      <c:layout/>
      <c:scatterChart>
        <c:scatterStyle val="lineMarker"/>
        <c:varyColors val="0"/>
        <c:ser>
          <c:idx val="0"/>
          <c:order val="0"/>
          <c:tx>
            <c:strRef>
              <c:f>'Trend By Company'!$C$17</c:f>
              <c:strCache>
                <c:ptCount val="1"/>
                <c:pt idx="0">
                  <c:v>Company-1</c:v>
                </c:pt>
              </c:strCache>
            </c:strRef>
          </c:tx>
          <c:spPr>
            <a:ln w="28575">
              <a:noFill/>
            </a:ln>
          </c:spPr>
          <c:xVal>
            <c:numRef>
              <c:f>'Trend By Company'!$F$18:$F$23</c:f>
              <c:numCache>
                <c:formatCode>General</c:formatCode>
                <c:ptCount val="6"/>
                <c:pt idx="0">
                  <c:v>0.5</c:v>
                </c:pt>
                <c:pt idx="1">
                  <c:v>0.5</c:v>
                </c:pt>
                <c:pt idx="2">
                  <c:v>0.5</c:v>
                </c:pt>
                <c:pt idx="3">
                  <c:v>1</c:v>
                </c:pt>
                <c:pt idx="4">
                  <c:v>2</c:v>
                </c:pt>
                <c:pt idx="5">
                  <c:v>2</c:v>
                </c:pt>
              </c:numCache>
            </c:numRef>
          </c:xVal>
          <c:yVal>
            <c:numRef>
              <c:f>'Trend By Company'!$I$18:$I$23</c:f>
              <c:numCache>
                <c:formatCode>General</c:formatCode>
                <c:ptCount val="6"/>
              </c:numCache>
            </c:numRef>
          </c:yVal>
          <c:smooth val="0"/>
        </c:ser>
        <c:ser>
          <c:idx val="1"/>
          <c:order val="1"/>
          <c:tx>
            <c:strRef>
              <c:f>'Trend By Company'!$C$14</c:f>
              <c:strCache>
                <c:ptCount val="1"/>
                <c:pt idx="0">
                  <c:v>Company-A</c:v>
                </c:pt>
              </c:strCache>
            </c:strRef>
          </c:tx>
          <c:spPr>
            <a:ln w="28575">
              <a:noFill/>
            </a:ln>
          </c:spPr>
          <c:xVal>
            <c:numRef>
              <c:f>'Trend By Company'!$G$14:$G$15</c:f>
              <c:numCache>
                <c:formatCode>General</c:formatCode>
                <c:ptCount val="2"/>
                <c:pt idx="0">
                  <c:v>40</c:v>
                </c:pt>
                <c:pt idx="1">
                  <c:v>40</c:v>
                </c:pt>
              </c:numCache>
            </c:numRef>
          </c:xVal>
          <c:yVal>
            <c:numRef>
              <c:f>'Trend By Company'!$I$14:$I$15</c:f>
              <c:numCache>
                <c:formatCode>General</c:formatCode>
                <c:ptCount val="2"/>
                <c:pt idx="0" formatCode="0.0">
                  <c:v>83.333333333333329</c:v>
                </c:pt>
              </c:numCache>
            </c:numRef>
          </c:yVal>
          <c:smooth val="0"/>
        </c:ser>
        <c:ser>
          <c:idx val="2"/>
          <c:order val="2"/>
          <c:tx>
            <c:strRef>
              <c:f>'Trend By Company'!$C$8</c:f>
              <c:strCache>
                <c:ptCount val="1"/>
                <c:pt idx="0">
                  <c:v>Company-B</c:v>
                </c:pt>
              </c:strCache>
            </c:strRef>
          </c:tx>
          <c:spPr>
            <a:ln w="28575">
              <a:noFill/>
            </a:ln>
          </c:spPr>
          <c:xVal>
            <c:numRef>
              <c:f>'Trend By Company'!$G$7:$G$13</c:f>
              <c:numCache>
                <c:formatCode>General</c:formatCode>
                <c:ptCount val="7"/>
                <c:pt idx="0">
                  <c:v>14</c:v>
                </c:pt>
                <c:pt idx="1">
                  <c:v>22</c:v>
                </c:pt>
                <c:pt idx="2">
                  <c:v>32</c:v>
                </c:pt>
                <c:pt idx="3">
                  <c:v>32</c:v>
                </c:pt>
                <c:pt idx="4">
                  <c:v>45</c:v>
                </c:pt>
                <c:pt idx="5">
                  <c:v>45</c:v>
                </c:pt>
                <c:pt idx="6">
                  <c:v>65</c:v>
                </c:pt>
              </c:numCache>
            </c:numRef>
          </c:xVal>
          <c:yVal>
            <c:numRef>
              <c:f>'Trend By Company'!$I$7:$I$13</c:f>
              <c:numCache>
                <c:formatCode>0.0</c:formatCode>
                <c:ptCount val="7"/>
                <c:pt idx="0">
                  <c:v>86.98224852071003</c:v>
                </c:pt>
                <c:pt idx="1">
                  <c:v>68.75</c:v>
                </c:pt>
                <c:pt idx="3">
                  <c:v>54</c:v>
                </c:pt>
                <c:pt idx="4">
                  <c:v>59.375</c:v>
                </c:pt>
                <c:pt idx="5">
                  <c:v>67.555555555555557</c:v>
                </c:pt>
                <c:pt idx="6">
                  <c:v>68.934240362811806</c:v>
                </c:pt>
              </c:numCache>
            </c:numRef>
          </c:yVal>
          <c:smooth val="0"/>
        </c:ser>
        <c:ser>
          <c:idx val="3"/>
          <c:order val="3"/>
          <c:tx>
            <c:strRef>
              <c:f>'Trend By Company'!$C$3</c:f>
              <c:strCache>
                <c:ptCount val="1"/>
                <c:pt idx="0">
                  <c:v>Company-C</c:v>
                </c:pt>
              </c:strCache>
            </c:strRef>
          </c:tx>
          <c:spPr>
            <a:ln w="28575">
              <a:noFill/>
            </a:ln>
          </c:spPr>
          <c:xVal>
            <c:numRef>
              <c:f>'Trend By Company'!$G$3:$G$4</c:f>
              <c:numCache>
                <c:formatCode>General</c:formatCode>
                <c:ptCount val="2"/>
                <c:pt idx="0">
                  <c:v>32</c:v>
                </c:pt>
                <c:pt idx="1">
                  <c:v>45</c:v>
                </c:pt>
              </c:numCache>
            </c:numRef>
          </c:xVal>
          <c:yVal>
            <c:numRef>
              <c:f>'Trend By Company'!$I$3:$I$4</c:f>
              <c:numCache>
                <c:formatCode>0.0</c:formatCode>
                <c:ptCount val="2"/>
                <c:pt idx="1">
                  <c:v>72.888888888888886</c:v>
                </c:pt>
              </c:numCache>
            </c:numRef>
          </c:yVal>
          <c:smooth val="0"/>
        </c:ser>
        <c:ser>
          <c:idx val="4"/>
          <c:order val="4"/>
          <c:tx>
            <c:strRef>
              <c:f>'Trend By Company'!$C$24</c:f>
              <c:strCache>
                <c:ptCount val="1"/>
                <c:pt idx="0">
                  <c:v>Company-5</c:v>
                </c:pt>
              </c:strCache>
            </c:strRef>
          </c:tx>
          <c:spPr>
            <a:ln w="28575">
              <a:noFill/>
            </a:ln>
          </c:spPr>
          <c:xVal>
            <c:numRef>
              <c:f>'Trend By Company'!$F$24:$F$26</c:f>
              <c:numCache>
                <c:formatCode>General</c:formatCode>
                <c:ptCount val="3"/>
                <c:pt idx="0">
                  <c:v>0.5</c:v>
                </c:pt>
                <c:pt idx="1">
                  <c:v>1</c:v>
                </c:pt>
                <c:pt idx="2">
                  <c:v>1</c:v>
                </c:pt>
              </c:numCache>
            </c:numRef>
          </c:xVal>
          <c:yVal>
            <c:numRef>
              <c:f>'Trend By Company'!$I$24:$I$26</c:f>
              <c:numCache>
                <c:formatCode>General</c:formatCode>
                <c:ptCount val="3"/>
              </c:numCache>
            </c:numRef>
          </c:yVal>
          <c:smooth val="0"/>
        </c:ser>
        <c:dLbls>
          <c:showLegendKey val="0"/>
          <c:showVal val="0"/>
          <c:showCatName val="0"/>
          <c:showSerName val="0"/>
          <c:showPercent val="0"/>
          <c:showBubbleSize val="0"/>
        </c:dLbls>
        <c:axId val="100994432"/>
        <c:axId val="101004416"/>
      </c:scatterChart>
      <c:valAx>
        <c:axId val="100994432"/>
        <c:scaling>
          <c:orientation val="maxMin"/>
        </c:scaling>
        <c:delete val="0"/>
        <c:axPos val="b"/>
        <c:numFmt formatCode="General" sourceLinked="1"/>
        <c:majorTickMark val="out"/>
        <c:minorTickMark val="none"/>
        <c:tickLblPos val="nextTo"/>
        <c:crossAx val="101004416"/>
        <c:crosses val="autoZero"/>
        <c:crossBetween val="midCat"/>
      </c:valAx>
      <c:valAx>
        <c:axId val="101004416"/>
        <c:scaling>
          <c:orientation val="minMax"/>
        </c:scaling>
        <c:delete val="0"/>
        <c:axPos val="r"/>
        <c:majorGridlines/>
        <c:numFmt formatCode="General" sourceLinked="1"/>
        <c:majorTickMark val="out"/>
        <c:minorTickMark val="none"/>
        <c:tickLblPos val="nextTo"/>
        <c:crossAx val="100994432"/>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0706" tIns="45353" rIns="90706" bIns="45353" rtlCol="0"/>
          <a:lstStyle>
            <a:lvl1pPr algn="l">
              <a:defRPr sz="11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0706" tIns="45353" rIns="90706" bIns="45353" rtlCol="0"/>
          <a:lstStyle>
            <a:lvl1pPr algn="r">
              <a:defRPr sz="1100"/>
            </a:lvl1pPr>
          </a:lstStyle>
          <a:p>
            <a:fld id="{757960DB-97FA-4397-9387-B30801152D24}" type="datetimeFigureOut">
              <a:rPr lang="en-US" smtClean="0"/>
              <a:pPr/>
              <a:t>10/20/2014</a:t>
            </a:fld>
            <a:endParaRPr lang="en-US" dirty="0"/>
          </a:p>
        </p:txBody>
      </p:sp>
      <p:sp>
        <p:nvSpPr>
          <p:cNvPr id="4" name="Footer Placeholder 3"/>
          <p:cNvSpPr>
            <a:spLocks noGrp="1"/>
          </p:cNvSpPr>
          <p:nvPr>
            <p:ph type="ftr" sz="quarter" idx="2"/>
          </p:nvPr>
        </p:nvSpPr>
        <p:spPr>
          <a:xfrm>
            <a:off x="1" y="8829675"/>
            <a:ext cx="3037840" cy="465138"/>
          </a:xfrm>
          <a:prstGeom prst="rect">
            <a:avLst/>
          </a:prstGeom>
        </p:spPr>
        <p:txBody>
          <a:bodyPr vert="horz" lIns="90706" tIns="45353" rIns="90706" bIns="45353"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0706" tIns="45353" rIns="90706" bIns="45353" rtlCol="0" anchor="b"/>
          <a:lstStyle>
            <a:lvl1pPr algn="r">
              <a:defRPr sz="1100"/>
            </a:lvl1pPr>
          </a:lstStyle>
          <a:p>
            <a:fld id="{955057B6-67AF-4A4B-9100-FF2AFC43407B}" type="slidenum">
              <a:rPr lang="en-US" smtClean="0"/>
              <a:pPr/>
              <a:t>‹#›</a:t>
            </a:fld>
            <a:endParaRPr lang="en-US" dirty="0"/>
          </a:p>
        </p:txBody>
      </p:sp>
    </p:spTree>
    <p:extLst>
      <p:ext uri="{BB962C8B-B14F-4D97-AF65-F5344CB8AC3E}">
        <p14:creationId xmlns:p14="http://schemas.microsoft.com/office/powerpoint/2010/main" val="121240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0706" tIns="45353" rIns="90706" bIns="45353" rtlCol="0"/>
          <a:lstStyle>
            <a:lvl1pPr algn="r">
              <a:defRPr sz="1100"/>
            </a:lvl1pPr>
          </a:lstStyle>
          <a:p>
            <a:fld id="{CDA77664-55AE-45FE-8429-AEEC509F456D}" type="datetimeFigureOut">
              <a:rPr lang="en-US" smtClean="0"/>
              <a:pPr/>
              <a:t>10/20/2014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706" tIns="45353" rIns="90706" bIns="4535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0706" tIns="45353" rIns="90706" bIns="453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0706" tIns="45353" rIns="90706" bIns="45353"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0706" tIns="45353" rIns="90706" bIns="45353" rtlCol="0" anchor="b"/>
          <a:lstStyle>
            <a:lvl1pPr algn="r">
              <a:defRPr sz="1100"/>
            </a:lvl1pPr>
          </a:lstStyle>
          <a:p>
            <a:fld id="{A5451585-E2AC-4897-B719-C200C8CF2F37}" type="slidenum">
              <a:rPr lang="en-US" smtClean="0"/>
              <a:pPr/>
              <a:t>‹#›</a:t>
            </a:fld>
            <a:endParaRPr lang="en-US" dirty="0"/>
          </a:p>
        </p:txBody>
      </p:sp>
      <p:sp>
        <p:nvSpPr>
          <p:cNvPr id="8" name="Header Placeholder 7"/>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397386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9">
              <a:defRPr sz="1900" b="1">
                <a:solidFill>
                  <a:schemeClr val="tx1"/>
                </a:solidFill>
                <a:latin typeface="Arial" charset="0"/>
              </a:defRPr>
            </a:lvl1pPr>
            <a:lvl2pPr marL="710380" indent="-273223" defTabSz="906189">
              <a:defRPr sz="1900" b="1">
                <a:solidFill>
                  <a:schemeClr val="tx1"/>
                </a:solidFill>
                <a:latin typeface="Arial" charset="0"/>
              </a:defRPr>
            </a:lvl2pPr>
            <a:lvl3pPr marL="1092891" indent="-218579" defTabSz="906189">
              <a:defRPr sz="1900" b="1">
                <a:solidFill>
                  <a:schemeClr val="tx1"/>
                </a:solidFill>
                <a:latin typeface="Arial" charset="0"/>
              </a:defRPr>
            </a:lvl3pPr>
            <a:lvl4pPr marL="1530047" indent="-218579" defTabSz="906189">
              <a:defRPr sz="1900" b="1">
                <a:solidFill>
                  <a:schemeClr val="tx1"/>
                </a:solidFill>
                <a:latin typeface="Arial" charset="0"/>
              </a:defRPr>
            </a:lvl4pPr>
            <a:lvl5pPr marL="1967204" indent="-218579" defTabSz="906189">
              <a:defRPr sz="1900" b="1">
                <a:solidFill>
                  <a:schemeClr val="tx1"/>
                </a:solidFill>
                <a:latin typeface="Arial" charset="0"/>
              </a:defRPr>
            </a:lvl5pPr>
            <a:lvl6pPr marL="2404360" indent="-218579" defTabSz="906189" eaLnBrk="0" fontAlgn="base" hangingPunct="0">
              <a:spcBef>
                <a:spcPct val="0"/>
              </a:spcBef>
              <a:spcAft>
                <a:spcPct val="0"/>
              </a:spcAft>
              <a:defRPr sz="1900" b="1">
                <a:solidFill>
                  <a:schemeClr val="tx1"/>
                </a:solidFill>
                <a:latin typeface="Arial" charset="0"/>
              </a:defRPr>
            </a:lvl6pPr>
            <a:lvl7pPr marL="2841516" indent="-218579" defTabSz="906189" eaLnBrk="0" fontAlgn="base" hangingPunct="0">
              <a:spcBef>
                <a:spcPct val="0"/>
              </a:spcBef>
              <a:spcAft>
                <a:spcPct val="0"/>
              </a:spcAft>
              <a:defRPr sz="1900" b="1">
                <a:solidFill>
                  <a:schemeClr val="tx1"/>
                </a:solidFill>
                <a:latin typeface="Arial" charset="0"/>
              </a:defRPr>
            </a:lvl7pPr>
            <a:lvl8pPr marL="3278672" indent="-218579" defTabSz="906189" eaLnBrk="0" fontAlgn="base" hangingPunct="0">
              <a:spcBef>
                <a:spcPct val="0"/>
              </a:spcBef>
              <a:spcAft>
                <a:spcPct val="0"/>
              </a:spcAft>
              <a:defRPr sz="1900" b="1">
                <a:solidFill>
                  <a:schemeClr val="tx1"/>
                </a:solidFill>
                <a:latin typeface="Arial" charset="0"/>
              </a:defRPr>
            </a:lvl8pPr>
            <a:lvl9pPr marL="3715828" indent="-218579" defTabSz="906189" eaLnBrk="0" fontAlgn="base" hangingPunct="0">
              <a:spcBef>
                <a:spcPct val="0"/>
              </a:spcBef>
              <a:spcAft>
                <a:spcPct val="0"/>
              </a:spcAft>
              <a:defRPr sz="1900" b="1">
                <a:solidFill>
                  <a:schemeClr val="tx1"/>
                </a:solidFill>
                <a:latin typeface="Arial" charset="0"/>
              </a:defRPr>
            </a:lvl9pPr>
          </a:lstStyle>
          <a:p>
            <a:fld id="{2549282A-C31E-4191-A0ED-B99E4FE60B16}" type="slidenum">
              <a:rPr lang="en-US" sz="1200" b="0">
                <a:latin typeface="Times New Roman" pitchFamily="18" charset="0"/>
              </a:rPr>
              <a:pPr/>
              <a:t>1</a:t>
            </a:fld>
            <a:endParaRPr lang="en-US" sz="1200" b="0" dirty="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Thank you</a:t>
            </a:r>
            <a:r>
              <a:rPr lang="en-US" baseline="0" dirty="0" smtClean="0"/>
              <a:t> for the kind introduction. My name is Jonas. This talk is about the latest updates in ITRS System Drivers and Design Roadmap.</a:t>
            </a:r>
          </a:p>
          <a:p>
            <a:pPr eaLnBrk="1" hangingPunct="1"/>
            <a:endParaRPr lang="en-US" baseline="0" dirty="0" smtClean="0"/>
          </a:p>
          <a:p>
            <a:pPr eaLnBrk="1" hangingPunct="1"/>
            <a:r>
              <a:rPr lang="en-US" baseline="0" dirty="0" smtClean="0"/>
              <a:t>I will introduce the updates in 2013 based on the studies by design and System Drivers working groups.</a:t>
            </a:r>
          </a:p>
          <a:p>
            <a:pPr eaLnBrk="1" hangingPunct="1"/>
            <a:endParaRPr lang="en-US" baseline="0" dirty="0" smtClean="0"/>
          </a:p>
          <a:p>
            <a:pPr eaLnBrk="1" hangingPunct="1"/>
            <a:r>
              <a:rPr lang="en-US" baseline="0" dirty="0" smtClean="0"/>
              <a:t>WAIT!!!</a:t>
            </a:r>
            <a:endParaRPr lang="en-US" dirty="0" smtClean="0"/>
          </a:p>
        </p:txBody>
      </p:sp>
    </p:spTree>
    <p:extLst>
      <p:ext uri="{BB962C8B-B14F-4D97-AF65-F5344CB8AC3E}">
        <p14:creationId xmlns:p14="http://schemas.microsoft.com/office/powerpoint/2010/main" val="376654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huge change to the MPU model is that it no longer doubles logic and SRAM transistors, with constant integration overheads, at each node.  This figure shows how, architecturally, cores and caches in the MPU product are now joined by the UNCORE, which consists of memory and IO controllers, and accelerator components.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calibrating to product data, integration overheads are</a:t>
            </a:r>
            <a:r>
              <a:rPr lang="en-US" sz="1200" kern="1200" baseline="0" dirty="0" smtClean="0">
                <a:solidFill>
                  <a:schemeClr val="tx1"/>
                </a:solidFill>
                <a:effectLst/>
                <a:latin typeface="+mn-lt"/>
                <a:ea typeface="+mn-ea"/>
                <a:cs typeface="+mn-cs"/>
              </a:rPr>
              <a:t> applied t</a:t>
            </a:r>
            <a:r>
              <a:rPr lang="en-US" sz="1200" kern="1200" dirty="0" smtClean="0">
                <a:solidFill>
                  <a:schemeClr val="tx1"/>
                </a:solidFill>
                <a:effectLst/>
                <a:latin typeface="+mn-lt"/>
                <a:ea typeface="+mn-ea"/>
                <a:cs typeface="+mn-cs"/>
              </a:rPr>
              <a:t>o logic, SRAM and </a:t>
            </a:r>
            <a:r>
              <a:rPr lang="en-US" sz="1200" kern="1200" dirty="0" err="1" smtClean="0">
                <a:solidFill>
                  <a:schemeClr val="tx1"/>
                </a:solidFill>
                <a:effectLst/>
                <a:latin typeface="+mn-lt"/>
                <a:ea typeface="+mn-ea"/>
                <a:cs typeface="+mn-cs"/>
              </a:rPr>
              <a:t>uncore</a:t>
            </a:r>
            <a:r>
              <a:rPr lang="en-US" sz="1200" kern="1200" dirty="0" smtClean="0">
                <a:solidFill>
                  <a:schemeClr val="tx1"/>
                </a:solidFill>
                <a:effectLst/>
                <a:latin typeface="+mn-lt"/>
                <a:ea typeface="+mn-ea"/>
                <a:cs typeface="+mn-cs"/>
              </a:rPr>
              <a:t> components.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also A-factor overheads applied to core and </a:t>
            </a:r>
            <a:r>
              <a:rPr lang="en-US" sz="1200" kern="1200" dirty="0" err="1" smtClean="0">
                <a:solidFill>
                  <a:schemeClr val="tx1"/>
                </a:solidFill>
                <a:effectLst/>
                <a:latin typeface="+mn-lt"/>
                <a:ea typeface="+mn-ea"/>
                <a:cs typeface="+mn-cs"/>
              </a:rPr>
              <a:t>uncore</a:t>
            </a:r>
            <a:r>
              <a:rPr lang="en-US" sz="1200" kern="1200" dirty="0" smtClean="0">
                <a:solidFill>
                  <a:schemeClr val="tx1"/>
                </a:solidFill>
                <a:effectLst/>
                <a:latin typeface="+mn-lt"/>
                <a:ea typeface="+mn-ea"/>
                <a:cs typeface="+mn-cs"/>
              </a:rPr>
              <a:t>, which basically reflect a “design capability gap” that I’ll describe in next part</a:t>
            </a:r>
            <a:r>
              <a:rPr lang="en-US" sz="1200" kern="1200" baseline="0" dirty="0" smtClean="0">
                <a:solidFill>
                  <a:schemeClr val="tx1"/>
                </a:solidFill>
                <a:effectLst/>
                <a:latin typeface="+mn-lt"/>
                <a:ea typeface="+mn-ea"/>
                <a:cs typeface="+mn-cs"/>
              </a:rPr>
              <a:t> of my talk</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baseline="0" dirty="0" smtClean="0"/>
              <a:t>WAIT!!!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248AC6-0F1F-49D6-8F8F-C358F6AFD4DE}" type="slidenum">
              <a:rPr lang="en-US" smtClean="0"/>
              <a:pPr/>
              <a:t>10</a:t>
            </a:fld>
            <a:endParaRPr lang="en-US" dirty="0"/>
          </a:p>
        </p:txBody>
      </p:sp>
    </p:spTree>
    <p:extLst>
      <p:ext uri="{BB962C8B-B14F-4D97-AF65-F5344CB8AC3E}">
        <p14:creationId xmlns:p14="http://schemas.microsoft.com/office/powerpoint/2010/main" val="190345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Japan’s STRJ-Working Group 1 has revised the SOC Consumer Portable model to reflect an updated reference application, namely, a smartphone with rich media and gaming.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Integrated GPUs take up more of the die, driven by 3D gaming.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Higher core diversity handles the explosion of interfaces, security, and other rich functionality. The die area increases from 100 to 140 square millimeters, which brings cost and power challenges.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248AC6-0F1F-49D6-8F8F-C358F6AFD4DE}" type="slidenum">
              <a:rPr lang="en-US" smtClean="0"/>
              <a:pPr/>
              <a:t>11</a:t>
            </a:fld>
            <a:endParaRPr lang="en-US" dirty="0"/>
          </a:p>
        </p:txBody>
      </p:sp>
    </p:spTree>
    <p:extLst>
      <p:ext uri="{BB962C8B-B14F-4D97-AF65-F5344CB8AC3E}">
        <p14:creationId xmlns:p14="http://schemas.microsoft.com/office/powerpoint/2010/main" val="297421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updated model, PEs have a decreasing fraction of the die area, while GPU area increases from 19% in 2013 to 44% of die area in 2028.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IO and RF area are explicitly modeled.</a:t>
            </a:r>
          </a:p>
          <a:p>
            <a:endParaRPr lang="en-US" sz="1200" kern="1200" dirty="0" smtClean="0">
              <a:solidFill>
                <a:schemeClr val="tx1"/>
              </a:solidFill>
              <a:effectLst/>
              <a:latin typeface="+mn-lt"/>
              <a:ea typeface="+mn-ea"/>
              <a:cs typeface="+mn-cs"/>
            </a:endParaRPr>
          </a:p>
          <a:p>
            <a:r>
              <a:rPr lang="en-US" baseline="0" dirty="0" smtClean="0"/>
              <a:t>WAIT!!!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248AC6-0F1F-49D6-8F8F-C358F6AFD4DE}" type="slidenum">
              <a:rPr lang="en-US" smtClean="0"/>
              <a:pPr/>
              <a:t>12</a:t>
            </a:fld>
            <a:endParaRPr lang="en-US"/>
          </a:p>
        </p:txBody>
      </p:sp>
    </p:spTree>
    <p:extLst>
      <p:ext uri="{BB962C8B-B14F-4D97-AF65-F5344CB8AC3E}">
        <p14:creationId xmlns:p14="http://schemas.microsoft.com/office/powerpoint/2010/main" val="286565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model is showing</a:t>
            </a:r>
            <a:r>
              <a:rPr lang="en-US" baseline="0" dirty="0" smtClean="0"/>
              <a:t> challenge in SOC-CP performance scaling</a:t>
            </a:r>
            <a:endParaRPr lang="en-US" dirty="0" smtClean="0"/>
          </a:p>
          <a:p>
            <a:endParaRPr lang="en-US" baseline="0" dirty="0" smtClean="0"/>
          </a:p>
          <a:p>
            <a:r>
              <a:rPr lang="en-US" baseline="0" dirty="0" smtClean="0"/>
              <a:t>This performance metric of SOC-CP is defined as the product of maximum operation frequency and </a:t>
            </a:r>
          </a:p>
          <a:p>
            <a:r>
              <a:rPr lang="en-US" baseline="0" dirty="0" smtClean="0"/>
              <a:t>the number of PEs and GPUs. </a:t>
            </a:r>
          </a:p>
          <a:p>
            <a:endParaRPr lang="en-US" baseline="0" dirty="0" smtClean="0"/>
          </a:p>
          <a:p>
            <a:r>
              <a:rPr lang="en-US" baseline="0" dirty="0" smtClean="0"/>
              <a:t>Due to the 140 squared mm area limitation and frequency scaling  limitation, the performance</a:t>
            </a:r>
          </a:p>
          <a:p>
            <a:r>
              <a:rPr lang="en-US" baseline="0" dirty="0" smtClean="0"/>
              <a:t>improvement will fall behind the requirement after 2015. </a:t>
            </a:r>
          </a:p>
          <a:p>
            <a:endParaRPr lang="en-US" baseline="0" dirty="0" smtClean="0"/>
          </a:p>
          <a:p>
            <a:r>
              <a:rPr lang="en-US" baseline="0" dirty="0" smtClean="0"/>
              <a:t>The performance gap will require architectural and design methodology innovations.</a:t>
            </a:r>
          </a:p>
          <a:p>
            <a:endParaRPr lang="en-US" baseline="0" dirty="0" smtClean="0"/>
          </a:p>
          <a:p>
            <a:r>
              <a:rPr lang="en-US" baseline="0" dirty="0" smtClean="0"/>
              <a:t>WAIT!!!</a:t>
            </a:r>
            <a:endParaRPr lang="en-US" dirty="0" smtClean="0"/>
          </a:p>
        </p:txBody>
      </p:sp>
      <p:sp>
        <p:nvSpPr>
          <p:cNvPr id="4" name="Slide Number Placeholder 3"/>
          <p:cNvSpPr>
            <a:spLocks noGrp="1"/>
          </p:cNvSpPr>
          <p:nvPr>
            <p:ph type="sldNum" sz="quarter" idx="10"/>
          </p:nvPr>
        </p:nvSpPr>
        <p:spPr/>
        <p:txBody>
          <a:bodyPr/>
          <a:lstStyle/>
          <a:p>
            <a:fld id="{A5451585-E2AC-4897-B719-C200C8CF2F37}" type="slidenum">
              <a:rPr lang="en-US" smtClean="0"/>
              <a:pPr/>
              <a:t>13</a:t>
            </a:fld>
            <a:endParaRPr lang="en-US" dirty="0"/>
          </a:p>
        </p:txBody>
      </p:sp>
    </p:spTree>
    <p:extLst>
      <p:ext uri="{BB962C8B-B14F-4D97-AF65-F5344CB8AC3E}">
        <p14:creationId xmlns:p14="http://schemas.microsoft.com/office/powerpoint/2010/main" val="347602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In this part, I will introduce Design Capacity Gap and Design Equivalent Scaling</a:t>
            </a:r>
          </a:p>
          <a:p>
            <a:endParaRPr lang="en-US" dirty="0" smtClean="0"/>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14</a:t>
            </a:fld>
            <a:endParaRPr lang="en-US" dirty="0"/>
          </a:p>
        </p:txBody>
      </p:sp>
    </p:spTree>
    <p:extLst>
      <p:ext uri="{BB962C8B-B14F-4D97-AF65-F5344CB8AC3E}">
        <p14:creationId xmlns:p14="http://schemas.microsoft.com/office/powerpoint/2010/main" val="126100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our study of chip-level layout density reveals a Design Capability Gap where available density doubles, but design enablement and design automation only realize 1.6X improvement.</a:t>
            </a:r>
          </a:p>
          <a:p>
            <a:endParaRPr lang="en-US" sz="1200" kern="1200" dirty="0" smtClean="0">
              <a:solidFill>
                <a:schemeClr val="tx1"/>
              </a:solidFill>
              <a:effectLst/>
              <a:latin typeface="+mn-lt"/>
              <a:ea typeface="+mn-ea"/>
              <a:cs typeface="+mn-cs"/>
            </a:endParaRPr>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26248AC6-0F1F-49D6-8F8F-C358F6AFD4DE}" type="slidenum">
              <a:rPr lang="en-US" smtClean="0"/>
              <a:pPr/>
              <a:t>15</a:t>
            </a:fld>
            <a:endParaRPr lang="en-US" dirty="0"/>
          </a:p>
        </p:txBody>
      </p:sp>
    </p:spTree>
    <p:extLst>
      <p:ext uri="{BB962C8B-B14F-4D97-AF65-F5344CB8AC3E}">
        <p14:creationId xmlns:p14="http://schemas.microsoft.com/office/powerpoint/2010/main" val="128069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the blue line with diamonds shows 2X per node density scaling as in previous ITRS editions.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But there is </a:t>
            </a:r>
            <a:r>
              <a:rPr lang="en-US" sz="1200" b="1" kern="1200" dirty="0" err="1" smtClean="0">
                <a:solidFill>
                  <a:schemeClr val="tx1"/>
                </a:solidFill>
                <a:effectLst/>
                <a:latin typeface="+mn-lt"/>
                <a:ea typeface="+mn-ea"/>
                <a:cs typeface="+mn-cs"/>
              </a:rPr>
              <a:t>Uncore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overhead</a:t>
            </a:r>
            <a:r>
              <a:rPr lang="en-US" sz="1200" kern="1200" dirty="0" smtClean="0">
                <a:solidFill>
                  <a:schemeClr val="tx1"/>
                </a:solidFill>
                <a:effectLst/>
                <a:latin typeface="+mn-lt"/>
                <a:ea typeface="+mn-ea"/>
                <a:cs typeface="+mn-cs"/>
              </a:rPr>
              <a:t> in architecture (around 30% of die area today) as well as in integration.  This brings scaling to the green dotted 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reasons of variability, reliability, and performance, designs must use larger than minimum-sized transistors and wires.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This is an </a:t>
            </a:r>
            <a:r>
              <a:rPr lang="en-US" sz="1200" b="1" kern="1200" dirty="0" smtClean="0">
                <a:solidFill>
                  <a:schemeClr val="tx1"/>
                </a:solidFill>
                <a:effectLst/>
                <a:latin typeface="+mn-lt"/>
                <a:ea typeface="+mn-ea"/>
                <a:cs typeface="+mn-cs"/>
              </a:rPr>
              <a:t>A-factor overhead</a:t>
            </a:r>
            <a:r>
              <a:rPr lang="en-US" sz="1200" kern="1200" dirty="0" smtClean="0">
                <a:solidFill>
                  <a:schemeClr val="tx1"/>
                </a:solidFill>
                <a:effectLst/>
                <a:latin typeface="+mn-lt"/>
                <a:ea typeface="+mn-ea"/>
                <a:cs typeface="+mn-cs"/>
              </a:rPr>
              <a:t> which brings scaling to the violet dotted line.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Together, the </a:t>
            </a:r>
            <a:r>
              <a:rPr lang="en-US" sz="1200" kern="1200" dirty="0" err="1" smtClean="0">
                <a:solidFill>
                  <a:schemeClr val="tx1"/>
                </a:solidFill>
                <a:effectLst/>
                <a:latin typeface="+mn-lt"/>
                <a:ea typeface="+mn-ea"/>
                <a:cs typeface="+mn-cs"/>
              </a:rPr>
              <a:t>Uncore</a:t>
            </a:r>
            <a:r>
              <a:rPr lang="en-US" sz="1200" kern="1200" dirty="0" smtClean="0">
                <a:solidFill>
                  <a:schemeClr val="tx1"/>
                </a:solidFill>
                <a:effectLst/>
                <a:latin typeface="+mn-lt"/>
                <a:ea typeface="+mn-ea"/>
                <a:cs typeface="+mn-cs"/>
              </a:rPr>
              <a:t> and A-factor overheads reduce scaling to around 1.6x per node</a:t>
            </a:r>
          </a:p>
          <a:p>
            <a:endParaRPr lang="en-US" sz="1200" kern="1200" dirty="0" smtClean="0">
              <a:solidFill>
                <a:schemeClr val="tx1"/>
              </a:solidFill>
              <a:effectLst/>
              <a:latin typeface="+mn-lt"/>
              <a:ea typeface="+mn-ea"/>
              <a:cs typeface="+mn-cs"/>
            </a:endParaRPr>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26248AC6-0F1F-49D6-8F8F-C358F6AFD4DE}" type="slidenum">
              <a:rPr lang="en-US" smtClean="0"/>
              <a:pPr/>
              <a:t>16</a:t>
            </a:fld>
            <a:endParaRPr lang="en-US"/>
          </a:p>
        </p:txBody>
      </p:sp>
    </p:spTree>
    <p:extLst>
      <p:ext uri="{BB962C8B-B14F-4D97-AF65-F5344CB8AC3E}">
        <p14:creationId xmlns:p14="http://schemas.microsoft.com/office/powerpoint/2010/main" val="13105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2013 roadmap, the System Drivers working group sets a requirement for “Design-based equivalent scaling” (DES).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Basically, design technology will have to pick up the margin and density that was left on the table while we were riding the long wave of 2-year cycles.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will allow us to recover the 2x per node scaling predicted by Moore’s Law.</a:t>
            </a:r>
          </a:p>
          <a:p>
            <a:endParaRPr lang="en-US" sz="1200" kern="1200" dirty="0" smtClean="0">
              <a:solidFill>
                <a:schemeClr val="tx1"/>
              </a:solidFill>
              <a:effectLst/>
              <a:latin typeface="+mn-lt"/>
              <a:ea typeface="+mn-ea"/>
              <a:cs typeface="+mn-cs"/>
            </a:endParaRPr>
          </a:p>
          <a:p>
            <a:r>
              <a:rPr lang="en-US" baseline="0" dirty="0" smtClean="0"/>
              <a:t>WAIT!!!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248AC6-0F1F-49D6-8F8F-C358F6AFD4DE}" type="slidenum">
              <a:rPr lang="en-US" smtClean="0"/>
              <a:pPr/>
              <a:t>17</a:t>
            </a:fld>
            <a:endParaRPr lang="en-US"/>
          </a:p>
        </p:txBody>
      </p:sp>
    </p:spTree>
    <p:extLst>
      <p:ext uri="{BB962C8B-B14F-4D97-AF65-F5344CB8AC3E}">
        <p14:creationId xmlns:p14="http://schemas.microsoft.com/office/powerpoint/2010/main" val="13105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a:t>
            </a:r>
            <a:r>
              <a:rPr lang="en-US" baseline="0" dirty="0" smtClean="0"/>
              <a:t> part, </a:t>
            </a:r>
            <a:r>
              <a:rPr lang="en-US" dirty="0" smtClean="0"/>
              <a:t>I</a:t>
            </a:r>
            <a:r>
              <a:rPr lang="en-US" baseline="0" dirty="0" smtClean="0"/>
              <a:t> introduce the new MPU and SOC model and a power management gap.</a:t>
            </a:r>
          </a:p>
          <a:p>
            <a:r>
              <a:rPr lang="en-US" baseline="0" dirty="0" smtClean="0"/>
              <a:t> </a:t>
            </a:r>
          </a:p>
          <a:p>
            <a:r>
              <a:rPr lang="en-US" sz="1200" b="0" i="0" kern="1200" dirty="0" smtClean="0">
                <a:solidFill>
                  <a:schemeClr val="tx1"/>
                </a:solidFill>
                <a:effectLst/>
                <a:latin typeface="+mn-lt"/>
                <a:ea typeface="+mn-ea"/>
                <a:cs typeface="+mn-cs"/>
              </a:rPr>
              <a:t>This presents a great challenge and opportunity for design technology to deliver enabling value to the semiconductor industry’s trajectory --- in other words, CAD research becomes very vital in the coming era</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18</a:t>
            </a:fld>
            <a:endParaRPr lang="en-US" dirty="0"/>
          </a:p>
        </p:txBody>
      </p:sp>
    </p:spTree>
    <p:extLst>
      <p:ext uri="{BB962C8B-B14F-4D97-AF65-F5344CB8AC3E}">
        <p14:creationId xmlns:p14="http://schemas.microsoft.com/office/powerpoint/2010/main" val="126100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2013</a:t>
            </a:r>
            <a:r>
              <a:rPr lang="en-US" sz="1200" baseline="0" dirty="0" smtClean="0"/>
              <a:t> </a:t>
            </a:r>
            <a:r>
              <a:rPr lang="en-US" sz="1200" dirty="0" smtClean="0"/>
              <a:t>SOC and</a:t>
            </a:r>
            <a:r>
              <a:rPr lang="en-US" sz="1200" baseline="0" dirty="0" smtClean="0"/>
              <a:t> MPU f</a:t>
            </a:r>
            <a:r>
              <a:rPr lang="en-US" sz="1200" dirty="0" smtClean="0"/>
              <a:t>requency roadmap keeps at 1.04×</a:t>
            </a:r>
            <a:r>
              <a:rPr lang="en-US" sz="1200" baseline="0" dirty="0" smtClean="0"/>
              <a:t> per </a:t>
            </a:r>
            <a:r>
              <a:rPr lang="en-US" sz="1200" dirty="0" smtClean="0"/>
              <a:t>year</a:t>
            </a:r>
            <a:r>
              <a:rPr lang="en-US" sz="1200" baseline="0" dirty="0" smtClean="0"/>
              <a:t> because of the power/thermal challenge. </a:t>
            </a:r>
          </a:p>
          <a:p>
            <a:endParaRPr lang="en-US" sz="1200" baseline="0" dirty="0" smtClean="0"/>
          </a:p>
          <a:p>
            <a:r>
              <a:rPr lang="en-US" sz="1200" dirty="0" smtClean="0"/>
              <a:t>The capacitance model of device and BEOL are updated from PIDS</a:t>
            </a:r>
            <a:r>
              <a:rPr lang="en-US" sz="1200" baseline="0" dirty="0" smtClean="0"/>
              <a:t> and interconnect</a:t>
            </a:r>
            <a:r>
              <a:rPr lang="en-US" sz="1200" dirty="0" smtClean="0"/>
              <a:t> ITWGs.</a:t>
            </a:r>
          </a:p>
          <a:p>
            <a:endParaRPr lang="en-US" sz="1200" dirty="0" smtClean="0"/>
          </a:p>
          <a:p>
            <a:r>
              <a:rPr lang="en-US" sz="1200" dirty="0" smtClean="0"/>
              <a:t>After</a:t>
            </a:r>
            <a:r>
              <a:rPr lang="en-US" sz="1200" baseline="0" dirty="0" smtClean="0"/>
              <a:t> calibrating, the maximum </a:t>
            </a:r>
            <a:r>
              <a:rPr lang="en-US" sz="1200" dirty="0" smtClean="0"/>
              <a:t>MPU-HP frequency resets to 5.5GHz,</a:t>
            </a:r>
            <a:r>
              <a:rPr lang="en-US" sz="1200" baseline="0" dirty="0" smtClean="0"/>
              <a:t> this reflects the fact of slower frequency scaling. </a:t>
            </a:r>
          </a:p>
          <a:p>
            <a:endParaRPr lang="en-US" sz="1200" dirty="0" smtClean="0"/>
          </a:p>
          <a:p>
            <a:r>
              <a:rPr lang="en-US" sz="1200" dirty="0" smtClean="0"/>
              <a:t>The maximum SOC-CP frequency resets to 2.4GHz,</a:t>
            </a:r>
            <a:r>
              <a:rPr lang="en-US" sz="1200" baseline="0" dirty="0" smtClean="0"/>
              <a:t> this reflects the strong performance requirement in mobile device market.</a:t>
            </a:r>
          </a:p>
          <a:p>
            <a:endParaRPr lang="en-US" sz="1200" baseline="0" dirty="0" smtClean="0"/>
          </a:p>
          <a:p>
            <a:r>
              <a:rPr lang="en-US" sz="1200" baseline="0" dirty="0" smtClean="0"/>
              <a:t>We expect SOC-CP will have very aggressive power management techniques to shut-off unused blocks in different application contexts, so the System Drivers working group introduces multiple scenarios to the SOC-CP power model.</a:t>
            </a:r>
          </a:p>
          <a:p>
            <a:endParaRPr lang="en-US" sz="1200" baseline="0" dirty="0" smtClean="0"/>
          </a:p>
          <a:p>
            <a:r>
              <a:rPr lang="en-US" baseline="0" dirty="0" smtClean="0"/>
              <a:t>WAIT!!!</a:t>
            </a:r>
            <a:endParaRPr lang="en-US" sz="1200" baseline="0" dirty="0" smtClean="0"/>
          </a:p>
          <a:p>
            <a:endParaRPr lang="en-US" sz="1200" dirty="0" smtClean="0"/>
          </a:p>
        </p:txBody>
      </p:sp>
      <p:sp>
        <p:nvSpPr>
          <p:cNvPr id="4" name="Slide Number Placeholder 3"/>
          <p:cNvSpPr>
            <a:spLocks noGrp="1"/>
          </p:cNvSpPr>
          <p:nvPr>
            <p:ph type="sldNum" sz="quarter" idx="10"/>
          </p:nvPr>
        </p:nvSpPr>
        <p:spPr/>
        <p:txBody>
          <a:bodyPr/>
          <a:lstStyle/>
          <a:p>
            <a:fld id="{A5451585-E2AC-4897-B719-C200C8CF2F37}" type="slidenum">
              <a:rPr lang="en-US" smtClean="0"/>
              <a:pPr/>
              <a:t>19</a:t>
            </a:fld>
            <a:endParaRPr lang="en-US" dirty="0"/>
          </a:p>
        </p:txBody>
      </p:sp>
    </p:spTree>
    <p:extLst>
      <p:ext uri="{BB962C8B-B14F-4D97-AF65-F5344CB8AC3E}">
        <p14:creationId xmlns:p14="http://schemas.microsoft.com/office/powerpoint/2010/main" val="364777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outline for</a:t>
            </a:r>
            <a:r>
              <a:rPr lang="en-US" baseline="0" dirty="0" smtClean="0"/>
              <a:t> today. </a:t>
            </a:r>
          </a:p>
          <a:p>
            <a:endParaRPr lang="en-US" baseline="0" dirty="0" smtClean="0"/>
          </a:p>
          <a:p>
            <a:r>
              <a:rPr lang="en-US" baseline="0" dirty="0" smtClean="0"/>
              <a:t>Before introducing the updates of 2013 roadmap, I will revisit the mission and organization of ITRS.</a:t>
            </a:r>
          </a:p>
          <a:p>
            <a:endParaRPr lang="en-US" baseline="0" dirty="0" smtClean="0"/>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2</a:t>
            </a:fld>
            <a:endParaRPr lang="en-US" dirty="0"/>
          </a:p>
        </p:txBody>
      </p:sp>
    </p:spTree>
    <p:extLst>
      <p:ext uri="{BB962C8B-B14F-4D97-AF65-F5344CB8AC3E}">
        <p14:creationId xmlns:p14="http://schemas.microsoft.com/office/powerpoint/2010/main" val="1261007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multi-scenario power model, the System Drivers working group defines four different application scenarios. </a:t>
            </a:r>
          </a:p>
          <a:p>
            <a:endParaRPr lang="en-US" baseline="0" dirty="0" smtClean="0"/>
          </a:p>
          <a:p>
            <a:r>
              <a:rPr lang="en-US" baseline="0" dirty="0" smtClean="0"/>
              <a:t>They are voice, gaming, multimedia, and maintenance modes.</a:t>
            </a:r>
          </a:p>
          <a:p>
            <a:endParaRPr lang="en-US" baseline="0" dirty="0" smtClean="0"/>
          </a:p>
          <a:p>
            <a:r>
              <a:rPr lang="en-US" baseline="0" dirty="0" smtClean="0"/>
              <a:t>For each mode, the System Drivers working group assigned different weighted activity factor for different blocks.</a:t>
            </a:r>
          </a:p>
          <a:p>
            <a:endParaRPr lang="en-US" baseline="0" dirty="0" smtClean="0"/>
          </a:p>
          <a:p>
            <a:r>
              <a:rPr lang="en-US" baseline="0" dirty="0" smtClean="0"/>
              <a:t>Each block has different operation power according to the transistor counts. </a:t>
            </a:r>
          </a:p>
          <a:p>
            <a:endParaRPr lang="en-US" baseline="0" dirty="0" smtClean="0"/>
          </a:p>
          <a:p>
            <a:r>
              <a:rPr lang="en-US" baseline="0" dirty="0" smtClean="0"/>
              <a:t>The total powers of different application scenarios are calculated by the weighted sum of each function block.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projection shows that the gaming mode will dominate the power consumption in 2028. Both gaming and multimedia scenario will be very challenging for the smartphone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WAIT!!!</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A5451585-E2AC-4897-B719-C200C8CF2F37}" type="slidenum">
              <a:rPr lang="en-US" smtClean="0"/>
              <a:pPr/>
              <a:t>20</a:t>
            </a:fld>
            <a:endParaRPr lang="en-US" dirty="0"/>
          </a:p>
        </p:txBody>
      </p:sp>
    </p:spTree>
    <p:extLst>
      <p:ext uri="{BB962C8B-B14F-4D97-AF65-F5344CB8AC3E}">
        <p14:creationId xmlns:p14="http://schemas.microsoft.com/office/powerpoint/2010/main" val="245124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2011 SOC-CP</a:t>
            </a:r>
            <a:r>
              <a:rPr lang="en-US" baseline="0" dirty="0" smtClean="0"/>
              <a:t> model uses single frequency scaling. Main processor, PE, and Peripherals are assumed to have the same frequency. </a:t>
            </a:r>
          </a:p>
          <a:p>
            <a:endParaRPr lang="en-US" baseline="0" dirty="0" smtClean="0"/>
          </a:p>
          <a:p>
            <a:r>
              <a:rPr lang="en-US" baseline="0" dirty="0" smtClean="0"/>
              <a:t>Because the frequency difference between function blocks are expected to be significant in new SOCs, 2013 SOC-CP model assumes different frequencies for different function blocks. </a:t>
            </a:r>
          </a:p>
          <a:p>
            <a:endParaRPr lang="en-US" baseline="0" dirty="0" smtClean="0"/>
          </a:p>
          <a:p>
            <a:r>
              <a:rPr lang="en-US" baseline="0" dirty="0" smtClean="0"/>
              <a:t>The GPU will scale the frequency more conservatively because the power limitation. Please note that the System Drivers working group assumes fixed frequencies and fixed power for IO and RF blocks in 2013 power model.</a:t>
            </a:r>
          </a:p>
          <a:p>
            <a:endParaRPr lang="en-US" baseline="0" dirty="0" smtClean="0"/>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21</a:t>
            </a:fld>
            <a:endParaRPr lang="en-US" dirty="0"/>
          </a:p>
        </p:txBody>
      </p:sp>
    </p:spTree>
    <p:extLst>
      <p:ext uri="{BB962C8B-B14F-4D97-AF65-F5344CB8AC3E}">
        <p14:creationId xmlns:p14="http://schemas.microsoft.com/office/powerpoint/2010/main" val="818800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plot shows the power consumption scaling of each function block when SOC-CP is running in gaming mode.</a:t>
            </a:r>
          </a:p>
          <a:p>
            <a:endParaRPr lang="en-US" baseline="0" dirty="0" smtClean="0"/>
          </a:p>
          <a:p>
            <a:r>
              <a:rPr lang="en-US" baseline="0" dirty="0" smtClean="0"/>
              <a:t>After 2020, the power consumption will exceed the requirement  of 4W and achieve 9W at the end of the projection timeline.</a:t>
            </a:r>
          </a:p>
          <a:p>
            <a:endParaRPr lang="en-US" baseline="0" dirty="0" smtClean="0"/>
          </a:p>
          <a:p>
            <a:r>
              <a:rPr lang="en-US" baseline="0" dirty="0" smtClean="0"/>
              <a:t>(CLICK) For emerging low-power application requirements, the power requirement is further down to around 1W.</a:t>
            </a:r>
          </a:p>
          <a:p>
            <a:r>
              <a:rPr lang="en-US" baseline="0" dirty="0" smtClean="0"/>
              <a:t>The power gap needs more attention and research investment to develop low-power design technologies.</a:t>
            </a:r>
            <a:br>
              <a:rPr lang="en-US" baseline="0" dirty="0" smtClean="0"/>
            </a:br>
            <a:r>
              <a:rPr lang="en-US" baseline="0" dirty="0" smtClean="0"/>
              <a:t/>
            </a:r>
            <a:br>
              <a:rPr lang="en-US" baseline="0" dirty="0" smtClean="0"/>
            </a:br>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22</a:t>
            </a:fld>
            <a:endParaRPr lang="en-US" dirty="0"/>
          </a:p>
        </p:txBody>
      </p:sp>
    </p:spTree>
    <p:extLst>
      <p:ext uri="{BB962C8B-B14F-4D97-AF65-F5344CB8AC3E}">
        <p14:creationId xmlns:p14="http://schemas.microsoft.com/office/powerpoint/2010/main" val="9050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conclude</a:t>
            </a:r>
            <a:r>
              <a:rPr lang="en-US" baseline="0" dirty="0" smtClean="0"/>
              <a:t> this talk now.</a:t>
            </a:r>
          </a:p>
          <a:p>
            <a:endParaRPr lang="en-US" dirty="0" smtClean="0"/>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23</a:t>
            </a:fld>
            <a:endParaRPr lang="en-US" dirty="0"/>
          </a:p>
        </p:txBody>
      </p:sp>
    </p:spTree>
    <p:extLst>
      <p:ext uri="{BB962C8B-B14F-4D97-AF65-F5344CB8AC3E}">
        <p14:creationId xmlns:p14="http://schemas.microsoft.com/office/powerpoint/2010/main" val="1261007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observe a </a:t>
            </a:r>
            <a:r>
              <a:rPr lang="en-US" sz="1200" dirty="0" smtClean="0"/>
              <a:t>significant challenge</a:t>
            </a:r>
            <a:r>
              <a:rPr lang="en-US" sz="1200" baseline="0" dirty="0" smtClean="0"/>
              <a:t> in design scaling. </a:t>
            </a:r>
          </a:p>
          <a:p>
            <a:endParaRPr lang="en-US" sz="1200" baseline="0" dirty="0" smtClean="0"/>
          </a:p>
          <a:p>
            <a:r>
              <a:rPr lang="en-US" sz="1200" baseline="0" dirty="0" smtClean="0"/>
              <a:t>They are the d</a:t>
            </a:r>
            <a:r>
              <a:rPr lang="en-US" sz="1200" dirty="0" smtClean="0"/>
              <a:t>esign capability gap</a:t>
            </a:r>
            <a:r>
              <a:rPr lang="en-US" sz="1200" baseline="0" dirty="0" smtClean="0"/>
              <a:t> between realizable 1.6x per node transistor density scaling and available 2.0x per node scaling.</a:t>
            </a:r>
          </a:p>
          <a:p>
            <a:endParaRPr lang="en-US" sz="1200" baseline="0" dirty="0" smtClean="0"/>
          </a:p>
          <a:p>
            <a:r>
              <a:rPr lang="en-US" sz="1200" baseline="0" dirty="0" smtClean="0"/>
              <a:t>The challenge will need to be compensated by design techniques, which we refer to as Design-Based Equivalent Scaling.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presents a great challenge and opportunity for design technology to the semiconductor industry’s trajectory.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CAD research should become very vital in this era</a:t>
            </a:r>
            <a:r>
              <a:rPr lang="en-US" baseline="0" dirty="0" smtClean="0"/>
              <a:t>.</a:t>
            </a:r>
          </a:p>
          <a:p>
            <a:endParaRPr lang="en-US" sz="1200" baseline="0" dirty="0" smtClean="0"/>
          </a:p>
          <a:p>
            <a:r>
              <a:rPr lang="en-US" sz="1200" baseline="0" dirty="0" smtClean="0"/>
              <a:t>We also update A-factor model of logic and SRAM. This is the core of MPU and SOC area models. </a:t>
            </a:r>
          </a:p>
          <a:p>
            <a:endParaRPr lang="en-US" sz="1200" baseline="0" dirty="0" smtClean="0"/>
          </a:p>
          <a:p>
            <a:r>
              <a:rPr lang="en-US" sz="1200" baseline="0" dirty="0" smtClean="0"/>
              <a:t>Based on the new A-factor models and overheads, the System Drivers working group updates the SOC and MPU area models. </a:t>
            </a:r>
          </a:p>
          <a:p>
            <a:endParaRPr lang="en-US" sz="1200" baseline="0" dirty="0" smtClean="0"/>
          </a:p>
          <a:p>
            <a:r>
              <a:rPr lang="en-US" sz="1200" baseline="0" dirty="0" smtClean="0"/>
              <a:t>For the SOC-CP, the System Drivers working group applied a scenario-based power model to differentiate power requirements in different applications. The low-power design of SOC-CP will be challenging.</a:t>
            </a:r>
          </a:p>
          <a:p>
            <a:endParaRPr lang="en-US" sz="1200" baseline="0" dirty="0" smtClean="0"/>
          </a:p>
          <a:p>
            <a:r>
              <a:rPr lang="en-US" sz="1200" baseline="0" dirty="0" smtClean="0"/>
              <a:t>In summary, the latest System Drivers roadmap in the ITRS points out challenges to continued pitch scaling. Many new technology innovations will be needed to address this.  </a:t>
            </a:r>
          </a:p>
          <a:p>
            <a:endParaRPr lang="en-US" sz="1200" baseline="0" dirty="0" smtClean="0"/>
          </a:p>
          <a:p>
            <a:r>
              <a:rPr lang="en-US" sz="1200" baseline="0" dirty="0" smtClean="0"/>
              <a:t>THANK YOU FOR YOUR ATTENTION.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5451585-E2AC-4897-B719-C200C8CF2F37}" type="slidenum">
              <a:rPr lang="en-US" smtClean="0"/>
              <a:pPr/>
              <a:t>24</a:t>
            </a:fld>
            <a:endParaRPr lang="en-US" dirty="0"/>
          </a:p>
        </p:txBody>
      </p:sp>
    </p:spTree>
    <p:extLst>
      <p:ext uri="{BB962C8B-B14F-4D97-AF65-F5344CB8AC3E}">
        <p14:creationId xmlns:p14="http://schemas.microsoft.com/office/powerpoint/2010/main" val="402718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scaling of lithography is also challenging these days.</a:t>
            </a:r>
            <a:r>
              <a:rPr lang="en-US" baseline="0" dirty="0" smtClean="0"/>
              <a:t> The scaling loses one node from 2013 and the M1HP is reset to 40nm. The missing scaling node is because of the challenge in advanced BEOL process.</a:t>
            </a:r>
          </a:p>
          <a:p>
            <a:endParaRPr lang="en-US" baseline="0" dirty="0" smtClean="0"/>
          </a:p>
          <a:p>
            <a:r>
              <a:rPr lang="en-US" baseline="0" dirty="0" smtClean="0"/>
              <a:t>The solution to this is the design equivalent scaling (DES). This is to use design technology to reduce design cost while physical scaling is hard to achieve. Examples of DES are (1) DVFS to reduce timing margin and  (2) better corner selection for reliability</a:t>
            </a:r>
          </a:p>
          <a:p>
            <a:endParaRPr lang="en-US" baseline="0" dirty="0" smtClean="0"/>
          </a:p>
          <a:p>
            <a:r>
              <a:rPr lang="en-US" baseline="0" dirty="0" smtClean="0"/>
              <a:t>The projection of the transistor count scaling is still 1.6x per node due to the application requirement. If the </a:t>
            </a:r>
            <a:r>
              <a:rPr lang="en-US" baseline="0" dirty="0" err="1" smtClean="0"/>
              <a:t>litho</a:t>
            </a:r>
            <a:r>
              <a:rPr lang="en-US" baseline="0" dirty="0" smtClean="0"/>
              <a:t> scaling cannot be pushed further, the MPU chip area will increase to over 400 square mm. To maintain the 260 square mm area target, designers will need DES if solution Alt-1 does not arrive in time.</a:t>
            </a:r>
          </a:p>
          <a:p>
            <a:endParaRPr lang="en-US" baseline="0" dirty="0" smtClean="0"/>
          </a:p>
          <a:p>
            <a:r>
              <a:rPr lang="en-US" baseline="0" dirty="0" smtClean="0"/>
              <a:t>However, this missing node challenge has been addressed by efforts of lithography researchers.</a:t>
            </a:r>
          </a:p>
        </p:txBody>
      </p:sp>
      <p:sp>
        <p:nvSpPr>
          <p:cNvPr id="4" name="Slide Number Placeholder 3"/>
          <p:cNvSpPr>
            <a:spLocks noGrp="1"/>
          </p:cNvSpPr>
          <p:nvPr>
            <p:ph type="sldNum" sz="quarter" idx="10"/>
          </p:nvPr>
        </p:nvSpPr>
        <p:spPr/>
        <p:txBody>
          <a:bodyPr/>
          <a:lstStyle/>
          <a:p>
            <a:fld id="{26248AC6-0F1F-49D6-8F8F-C358F6AFD4DE}" type="slidenum">
              <a:rPr lang="en-US" smtClean="0"/>
              <a:pPr/>
              <a:t>27</a:t>
            </a:fld>
            <a:endParaRPr lang="en-US" dirty="0"/>
          </a:p>
        </p:txBody>
      </p:sp>
    </p:spTree>
    <p:extLst>
      <p:ext uri="{BB962C8B-B14F-4D97-AF65-F5344CB8AC3E}">
        <p14:creationId xmlns:p14="http://schemas.microsoft.com/office/powerpoint/2010/main" val="1251475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our paper were finalized, the Lithography ITWG has updated the pitch scaling roadmap.</a:t>
            </a:r>
          </a:p>
          <a:p>
            <a:r>
              <a:rPr lang="en-US" baseline="0" dirty="0" smtClean="0"/>
              <a:t>The missing scaling node from 2013 has been compensated by the strong effort of lithography development.</a:t>
            </a:r>
          </a:p>
          <a:p>
            <a:r>
              <a:rPr lang="en-US" baseline="0" dirty="0" smtClean="0"/>
              <a:t>As a result, the scaling has been recovered to the original pace which is marked as “IS” in this figure.</a:t>
            </a:r>
          </a:p>
        </p:txBody>
      </p:sp>
      <p:sp>
        <p:nvSpPr>
          <p:cNvPr id="4" name="Slide Number Placeholder 3"/>
          <p:cNvSpPr>
            <a:spLocks noGrp="1"/>
          </p:cNvSpPr>
          <p:nvPr>
            <p:ph type="sldNum" sz="quarter" idx="10"/>
          </p:nvPr>
        </p:nvSpPr>
        <p:spPr/>
        <p:txBody>
          <a:bodyPr/>
          <a:lstStyle/>
          <a:p>
            <a:fld id="{26248AC6-0F1F-49D6-8F8F-C358F6AFD4DE}" type="slidenum">
              <a:rPr lang="en-US" smtClean="0"/>
              <a:pPr/>
              <a:t>28</a:t>
            </a:fld>
            <a:endParaRPr lang="en-US" dirty="0"/>
          </a:p>
        </p:txBody>
      </p:sp>
    </p:spTree>
    <p:extLst>
      <p:ext uri="{BB962C8B-B14F-4D97-AF65-F5344CB8AC3E}">
        <p14:creationId xmlns:p14="http://schemas.microsoft.com/office/powerpoint/2010/main" val="1251475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System Drive ITWG is able to access the teardown reports by Chipworks. </a:t>
            </a:r>
          </a:p>
          <a:p>
            <a:r>
              <a:rPr lang="en-US" baseline="0" dirty="0" smtClean="0"/>
              <a:t>By obtaining the 6T SRAM / NAND2 cell dimension and the metal pitches, Design working group have </a:t>
            </a:r>
          </a:p>
          <a:p>
            <a:r>
              <a:rPr lang="en-US" baseline="0" dirty="0" smtClean="0"/>
              <a:t>collect the calibration data from A-factor from 65nm to 20nm. </a:t>
            </a:r>
          </a:p>
          <a:p>
            <a:r>
              <a:rPr lang="en-US" baseline="0" dirty="0" smtClean="0"/>
              <a:t>The SRAM A-factor is calibrated to 60 and the logic A-factor is calibrated to 155 with the Chipworks data.</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30</a:t>
            </a:fld>
            <a:endParaRPr lang="en-US" dirty="0"/>
          </a:p>
        </p:txBody>
      </p:sp>
    </p:spTree>
    <p:extLst>
      <p:ext uri="{BB962C8B-B14F-4D97-AF65-F5344CB8AC3E}">
        <p14:creationId xmlns:p14="http://schemas.microsoft.com/office/powerpoint/2010/main" val="1047343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2013 SRAM</a:t>
            </a:r>
            <a:r>
              <a:rPr lang="en-US" baseline="0" dirty="0" smtClean="0"/>
              <a:t> </a:t>
            </a:r>
            <a:r>
              <a:rPr lang="en-US" dirty="0" smtClean="0"/>
              <a:t>A-factor</a:t>
            </a:r>
            <a:r>
              <a:rPr lang="en-US" baseline="0" dirty="0" smtClean="0"/>
              <a:t> uses FinFET layout.</a:t>
            </a:r>
          </a:p>
          <a:p>
            <a:r>
              <a:rPr lang="en-US" baseline="0" dirty="0" smtClean="0"/>
              <a:t>The pull-down / pull-up cell ratio are 2 versus 1 according to the industry inputs. </a:t>
            </a:r>
          </a:p>
          <a:p>
            <a:endParaRPr lang="en-US" baseline="0" dirty="0" smtClean="0"/>
          </a:p>
          <a:p>
            <a:r>
              <a:rPr lang="en-US" baseline="0" dirty="0" smtClean="0"/>
              <a:t>The heights of SRAM is dominated by fin pitch.</a:t>
            </a:r>
          </a:p>
          <a:p>
            <a:r>
              <a:rPr lang="en-US" baseline="0" dirty="0" smtClean="0"/>
              <a:t>Fortunately, Fin pitch is smaller than M1 pitch due to advanced litho technology.</a:t>
            </a:r>
          </a:p>
          <a:p>
            <a:r>
              <a:rPr lang="en-US" baseline="0" dirty="0" smtClean="0"/>
              <a:t>As a result, the A-factor of SRAM can keep at 60F^2 as the 2011 A-factor model.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6248AC6-0F1F-49D6-8F8F-C358F6AFD4DE}" type="slidenum">
              <a:rPr lang="en-US" smtClean="0"/>
              <a:pPr/>
              <a:t>31</a:t>
            </a:fld>
            <a:endParaRPr lang="en-US" dirty="0"/>
          </a:p>
        </p:txBody>
      </p:sp>
    </p:spTree>
    <p:extLst>
      <p:ext uri="{BB962C8B-B14F-4D97-AF65-F5344CB8AC3E}">
        <p14:creationId xmlns:p14="http://schemas.microsoft.com/office/powerpoint/2010/main" val="532399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Design working group observe more pessimistic spacing rules in the 14nm SRAM. For the spacing between PD/PU and PU/PU transistors, the spacing is conservative and uses two Fin pitch rule. In this layout, the A-factor increase to 87F^2.</a:t>
            </a:r>
          </a:p>
        </p:txBody>
      </p:sp>
      <p:sp>
        <p:nvSpPr>
          <p:cNvPr id="4" name="Slide Number Placeholder 3"/>
          <p:cNvSpPr>
            <a:spLocks noGrp="1"/>
          </p:cNvSpPr>
          <p:nvPr>
            <p:ph type="sldNum" sz="quarter" idx="10"/>
          </p:nvPr>
        </p:nvSpPr>
        <p:spPr/>
        <p:txBody>
          <a:bodyPr/>
          <a:lstStyle/>
          <a:p>
            <a:fld id="{A5451585-E2AC-4897-B719-C200C8CF2F37}" type="slidenum">
              <a:rPr lang="en-US" smtClean="0"/>
              <a:pPr/>
              <a:t>32</a:t>
            </a:fld>
            <a:endParaRPr lang="en-US" dirty="0"/>
          </a:p>
        </p:txBody>
      </p:sp>
    </p:spTree>
    <p:extLst>
      <p:ext uri="{BB962C8B-B14F-4D97-AF65-F5344CB8AC3E}">
        <p14:creationId xmlns:p14="http://schemas.microsoft.com/office/powerpoint/2010/main" val="12778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t>The International</a:t>
            </a:r>
            <a:r>
              <a:rPr lang="en-US" baseline="0" dirty="0" smtClean="0"/>
              <a:t> Technology Roadmap for Semiconductors (ITRS) provides projections for technology requirements and potential solutions for semiconductor industry for 15 year horizon.</a:t>
            </a:r>
            <a:endParaRPr lang="en-US" sz="1200" kern="1200" dirty="0" smtClean="0">
              <a:solidFill>
                <a:schemeClr val="tx1"/>
              </a:solidFill>
              <a:effectLst/>
              <a:latin typeface="+mn-lt"/>
              <a:ea typeface="+mn-ea"/>
              <a:cs typeface="+mn-cs"/>
            </a:endParaRPr>
          </a:p>
          <a:p>
            <a:pPr latinLnBrk="1"/>
            <a:endParaRPr lang="en-US" sz="1200" kern="1200" dirty="0" smtClean="0">
              <a:solidFill>
                <a:schemeClr val="tx1"/>
              </a:solidFill>
              <a:effectLst/>
              <a:latin typeface="+mn-lt"/>
              <a:ea typeface="+mn-ea"/>
              <a:cs typeface="+mn-cs"/>
            </a:endParaRPr>
          </a:p>
          <a:p>
            <a:pPr latinLnBrk="1"/>
            <a:r>
              <a:rPr lang="en-US" sz="1200" kern="1200" dirty="0" smtClean="0">
                <a:solidFill>
                  <a:schemeClr val="tx1"/>
                </a:solidFill>
                <a:effectLst/>
                <a:latin typeface="+mn-lt"/>
                <a:ea typeface="+mn-ea"/>
                <a:cs typeface="+mn-cs"/>
              </a:rPr>
              <a:t>Here in the middle of the slide is the list of the sixteen technical chapters in the roadmap.  </a:t>
            </a:r>
          </a:p>
          <a:p>
            <a:pPr latinLnBrk="1"/>
            <a:endParaRPr lang="en-US" sz="1200" kern="1200" dirty="0" smtClean="0">
              <a:solidFill>
                <a:schemeClr val="tx1"/>
              </a:solidFill>
              <a:effectLst/>
              <a:latin typeface="+mn-lt"/>
              <a:ea typeface="+mn-ea"/>
              <a:cs typeface="+mn-cs"/>
            </a:endParaRPr>
          </a:p>
          <a:p>
            <a:pPr latinLnBrk="1"/>
            <a:r>
              <a:rPr lang="en-US" sz="1200" kern="1200" dirty="0" smtClean="0">
                <a:solidFill>
                  <a:schemeClr val="tx1"/>
                </a:solidFill>
                <a:effectLst/>
                <a:latin typeface="+mn-lt"/>
                <a:ea typeface="+mn-ea"/>
                <a:cs typeface="+mn-cs"/>
              </a:rPr>
              <a:t>[CLICK]  The</a:t>
            </a:r>
            <a:r>
              <a:rPr lang="en-US" sz="1200" kern="1200" baseline="0" dirty="0" smtClean="0">
                <a:solidFill>
                  <a:schemeClr val="tx1"/>
                </a:solidFill>
                <a:effectLst/>
                <a:latin typeface="+mn-lt"/>
                <a:ea typeface="+mn-ea"/>
                <a:cs typeface="+mn-cs"/>
              </a:rPr>
              <a:t> design </a:t>
            </a:r>
            <a:r>
              <a:rPr lang="en-US" sz="1200" kern="1200" dirty="0" smtClean="0">
                <a:solidFill>
                  <a:schemeClr val="tx1"/>
                </a:solidFill>
                <a:effectLst/>
                <a:latin typeface="+mn-lt"/>
                <a:ea typeface="+mn-ea"/>
                <a:cs typeface="+mn-cs"/>
              </a:rPr>
              <a:t>working group is responsible for the Design Chapter, which roadmaps technologies of the Electronic Design Automation supplier industry, and the System Drivers Chapter, which models and projects the key semiconductor product classes that create the need for continued technology innovation.   </a:t>
            </a:r>
          </a:p>
          <a:p>
            <a:pPr latinLnBrk="1"/>
            <a:endParaRPr lang="en-US" sz="1200" kern="1200" dirty="0" smtClean="0">
              <a:solidFill>
                <a:schemeClr val="tx1"/>
              </a:solidFill>
              <a:effectLst/>
              <a:latin typeface="+mn-lt"/>
              <a:ea typeface="+mn-ea"/>
              <a:cs typeface="+mn-cs"/>
            </a:endParaRPr>
          </a:p>
          <a:p>
            <a:pPr latinLnBrk="1"/>
            <a:r>
              <a:rPr lang="en-US" baseline="0" dirty="0" smtClean="0"/>
              <a:t>WAIT!!!</a:t>
            </a:r>
            <a:endParaRPr lang="en-US" sz="1200" kern="1200" dirty="0">
              <a:solidFill>
                <a:schemeClr val="tx1"/>
              </a:solidFill>
              <a:effectLst/>
              <a:latin typeface="+mn-lt"/>
              <a:ea typeface="+mn-ea"/>
              <a:cs typeface="+mn-cs"/>
            </a:endParaRPr>
          </a:p>
        </p:txBody>
      </p:sp>
      <p:sp>
        <p:nvSpPr>
          <p:cNvPr id="41988" name="Slide Number Placeholder 3"/>
          <p:cNvSpPr>
            <a:spLocks noGrp="1"/>
          </p:cNvSpPr>
          <p:nvPr>
            <p:ph type="sldNum" sz="quarter" idx="5"/>
          </p:nvPr>
        </p:nvSpPr>
        <p:spPr>
          <a:noFill/>
        </p:spPr>
        <p:txBody>
          <a:bodyPr/>
          <a:lstStyle/>
          <a:p>
            <a:fld id="{5EADB6A6-8A29-4803-98B1-F43C254BDA77}"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3A854B6-F4FE-4C7C-94AB-5C8F31EF6FDC}" type="slidenum">
              <a:rPr lang="en-US"/>
              <a:pPr/>
              <a:t>33</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international Technology Roadmap of Semiconductor (ITRS) is founded by major semiconductor companies around the world.</a:t>
            </a:r>
          </a:p>
          <a:p>
            <a:pPr eaLnBrk="1" hangingPunct="1"/>
            <a:r>
              <a:rPr lang="en-US" baseline="0" dirty="0" smtClean="0"/>
              <a:t>The mission of ITRS is to assess the technology needs and challenges in this industry. </a:t>
            </a:r>
          </a:p>
          <a:p>
            <a:pPr eaLnBrk="1" hangingPunct="1"/>
            <a:r>
              <a:rPr lang="en-US" baseline="0" dirty="0" smtClean="0"/>
              <a:t>Besides defining major technology needs and challenges, another major output of ITRS is the timeline of technology development.</a:t>
            </a:r>
          </a:p>
          <a:p>
            <a:pPr eaLnBrk="1" hangingPunct="1"/>
            <a:r>
              <a:rPr lang="en-US" baseline="0" dirty="0" smtClean="0"/>
              <a:t>By explicitly defining development timeline and the technology milestone, the semiconductor industry can maximize the return of investment.</a:t>
            </a:r>
          </a:p>
          <a:p>
            <a:pPr eaLnBrk="1" hangingPunct="1"/>
            <a:endParaRPr lang="en-US" baseline="0" dirty="0" smtClean="0"/>
          </a:p>
          <a:p>
            <a:pPr eaLnBrk="1" hangingPunct="1"/>
            <a:r>
              <a:rPr lang="en-US" baseline="0" dirty="0" smtClean="0"/>
              <a:t>The ITRS organization covers all the major suppliers from semiconductor materials to IDMs and fabless design companies.</a:t>
            </a:r>
          </a:p>
          <a:p>
            <a:pPr eaLnBrk="1" hangingPunct="1"/>
            <a:r>
              <a:rPr lang="en-US" baseline="0" dirty="0" smtClean="0"/>
              <a:t>However, it does not address individual products or equipment.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each ITRS ITWG develops different technology roadmaps for different focuses, </a:t>
            </a:r>
          </a:p>
          <a:p>
            <a:r>
              <a:rPr lang="en-US" baseline="0" dirty="0" smtClean="0"/>
              <a:t>the ITWGs need to cooperate to exchange information to integrate all the aspects across the whole </a:t>
            </a:r>
          </a:p>
          <a:p>
            <a:r>
              <a:rPr lang="en-US" dirty="0" smtClean="0"/>
              <a:t>semiconductor industry. This figure is an example</a:t>
            </a:r>
            <a:r>
              <a:rPr lang="en-US" baseline="0" dirty="0" smtClean="0"/>
              <a:t> to show the cooperation between ITWGs when System Driver and Design Teams develop </a:t>
            </a:r>
          </a:p>
          <a:p>
            <a:r>
              <a:rPr lang="en-US" baseline="0" dirty="0" smtClean="0"/>
              <a:t>models for processors and SOCs. </a:t>
            </a:r>
          </a:p>
          <a:p>
            <a:r>
              <a:rPr lang="en-US" baseline="0" dirty="0" smtClean="0"/>
              <a:t>(click) PIDS provides the projections of driving current and gate capacitance for the new transistor technologies</a:t>
            </a:r>
          </a:p>
          <a:p>
            <a:r>
              <a:rPr lang="en-US" baseline="0" dirty="0" smtClean="0"/>
              <a:t>(click) Litho provides the projections of transistor pitch scaling</a:t>
            </a:r>
          </a:p>
          <a:p>
            <a:r>
              <a:rPr lang="en-US" baseline="0" dirty="0" smtClean="0"/>
              <a:t>(click) INTC provides the projections of wire load</a:t>
            </a:r>
          </a:p>
          <a:p>
            <a:r>
              <a:rPr lang="en-US" baseline="0" dirty="0" smtClean="0"/>
              <a:t>By combining these projects from bottom-up, the System Driver and Design ITWGs is able to </a:t>
            </a:r>
          </a:p>
          <a:p>
            <a:r>
              <a:rPr lang="en-US" baseline="0" dirty="0" smtClean="0"/>
              <a:t>project the design parameters of processors and SOC</a:t>
            </a:r>
            <a:endParaRPr lang="en-US" dirty="0"/>
          </a:p>
        </p:txBody>
      </p:sp>
      <p:sp>
        <p:nvSpPr>
          <p:cNvPr id="4" name="Slide Number Placeholder 3"/>
          <p:cNvSpPr>
            <a:spLocks noGrp="1"/>
          </p:cNvSpPr>
          <p:nvPr>
            <p:ph type="sldNum" sz="quarter" idx="10"/>
          </p:nvPr>
        </p:nvSpPr>
        <p:spPr/>
        <p:txBody>
          <a:bodyPr/>
          <a:lstStyle/>
          <a:p>
            <a:fld id="{A20E6BD5-FF56-4A2C-9254-8114E3A9068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64416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semiconductor</a:t>
            </a:r>
            <a:r>
              <a:rPr lang="en-US" baseline="0" dirty="0" smtClean="0"/>
              <a:t> industry has been moved by Moore’s Law for several decades. </a:t>
            </a:r>
          </a:p>
          <a:p>
            <a:r>
              <a:rPr lang="en-US" baseline="0" dirty="0" smtClean="0"/>
              <a:t>Moore’s Law drives the transistor dimension to scale at 0.7x per node. </a:t>
            </a:r>
          </a:p>
          <a:p>
            <a:r>
              <a:rPr lang="en-US" baseline="0" dirty="0" smtClean="0"/>
              <a:t>(click) As a result, the available transistors in the same chip area budget will double for every node.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Because of the dimension reduction of the metal wires and transistor gates. The clock frequency will scale up due to smaller gate and wire capacitances.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frequency scaling hit the wall in the past 10 years due to thermal issue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Similarly, the power becomes very challenging in the past 10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 performance normalized to clock frequency is slowing down during the 2000 to 2010. This indicates that there are improvement space left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advance multicore architecture. </a:t>
            </a:r>
            <a:endParaRPr lang="en-US" dirty="0" smtClean="0"/>
          </a:p>
          <a:p>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3572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drivers</a:t>
            </a:r>
            <a:r>
              <a:rPr lang="en-US" baseline="0" dirty="0" smtClean="0"/>
              <a:t> are generalized product types in different electronics product market. </a:t>
            </a:r>
          </a:p>
          <a:p>
            <a:endParaRPr lang="en-US" baseline="0" dirty="0" smtClean="0"/>
          </a:p>
          <a:p>
            <a:r>
              <a:rPr lang="en-US" baseline="0" dirty="0" smtClean="0"/>
              <a:t>Each driver drives different technology needs. For example, MPU High Performance models the high performance processors used by servers. SOC Consumer Portable models the application processors in smartphones.</a:t>
            </a:r>
          </a:p>
          <a:p>
            <a:endParaRPr lang="en-US" baseline="0" dirty="0" smtClean="0"/>
          </a:p>
          <a:p>
            <a:r>
              <a:rPr lang="en-US" baseline="0" dirty="0" smtClean="0"/>
              <a:t>System drivers are subject to change while the industry moves forward. </a:t>
            </a:r>
          </a:p>
          <a:p>
            <a:endParaRPr lang="en-US" baseline="0" dirty="0" smtClean="0"/>
          </a:p>
          <a:p>
            <a:r>
              <a:rPr lang="en-US" baseline="0" dirty="0" smtClean="0"/>
              <a:t>MPU Power Connectivity Cost, like Intel Atom, was used for high mobility notebook or netbooks. </a:t>
            </a:r>
          </a:p>
          <a:p>
            <a:endParaRPr lang="en-US" baseline="0" dirty="0" smtClean="0"/>
          </a:p>
          <a:p>
            <a:r>
              <a:rPr lang="en-US" baseline="0" dirty="0" smtClean="0"/>
              <a:t>The architecture of MPU-PCC becomes very similar to SOC-CP, so the </a:t>
            </a:r>
          </a:p>
          <a:p>
            <a:endParaRPr lang="en-US" baseline="0" dirty="0" smtClean="0"/>
          </a:p>
          <a:p>
            <a:r>
              <a:rPr lang="en-US" baseline="0" dirty="0" smtClean="0"/>
              <a:t>MPU-PCC is replaced by SOC-CP. SOC Consumer Stationary was used for game consoles. </a:t>
            </a:r>
          </a:p>
          <a:p>
            <a:endParaRPr lang="en-US" baseline="0" dirty="0" smtClean="0"/>
          </a:p>
          <a:p>
            <a:r>
              <a:rPr lang="en-US" baseline="0" dirty="0" smtClean="0"/>
              <a:t>Because the architecture of game console SOCs are very similar to PC processors now, SOC-CS is replaced by MPU-HP or MPU-CP.</a:t>
            </a:r>
          </a:p>
          <a:p>
            <a:endParaRPr lang="en-US" baseline="0" dirty="0" smtClean="0"/>
          </a:p>
          <a:p>
            <a:r>
              <a:rPr lang="en-US" baseline="0" dirty="0" smtClean="0"/>
              <a:t>WAIT!!!</a:t>
            </a:r>
          </a:p>
        </p:txBody>
      </p:sp>
      <p:sp>
        <p:nvSpPr>
          <p:cNvPr id="4" name="Slide Number Placeholder 3"/>
          <p:cNvSpPr>
            <a:spLocks noGrp="1"/>
          </p:cNvSpPr>
          <p:nvPr>
            <p:ph type="sldNum" sz="quarter" idx="10"/>
          </p:nvPr>
        </p:nvSpPr>
        <p:spPr/>
        <p:txBody>
          <a:bodyPr/>
          <a:lstStyle/>
          <a:p>
            <a:fld id="{26248AC6-0F1F-49D6-8F8F-C358F6AFD4DE}" type="slidenum">
              <a:rPr lang="en-US" smtClean="0"/>
              <a:pPr/>
              <a:t>4</a:t>
            </a:fld>
            <a:endParaRPr lang="en-US" dirty="0"/>
          </a:p>
        </p:txBody>
      </p:sp>
    </p:spTree>
    <p:extLst>
      <p:ext uri="{BB962C8B-B14F-4D97-AF65-F5344CB8AC3E}">
        <p14:creationId xmlns:p14="http://schemas.microsoft.com/office/powerpoint/2010/main" val="19034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a:t>
            </a:r>
            <a:r>
              <a:rPr lang="en-US" b="1" baseline="0" dirty="0" smtClean="0">
                <a:solidFill>
                  <a:srgbClr val="FF0000"/>
                </a:solidFill>
              </a:rPr>
              <a:t> introduce </a:t>
            </a:r>
            <a:r>
              <a:rPr lang="en-US" b="1" dirty="0" smtClean="0">
                <a:solidFill>
                  <a:srgbClr val="FF0000"/>
                </a:solidFill>
              </a:rPr>
              <a:t>Architectural and Area Models of MPU and SOC in this</a:t>
            </a:r>
            <a:r>
              <a:rPr lang="en-US" b="1" baseline="0" dirty="0" smtClean="0">
                <a:solidFill>
                  <a:srgbClr val="FF0000"/>
                </a:solidFill>
              </a:rPr>
              <a:t> part.</a:t>
            </a:r>
            <a:endParaRPr lang="en-US" dirty="0" smtClean="0"/>
          </a:p>
          <a:p>
            <a:endParaRPr lang="en-US" dirty="0" smtClean="0"/>
          </a:p>
          <a:p>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5</a:t>
            </a:fld>
            <a:endParaRPr lang="en-US" dirty="0"/>
          </a:p>
        </p:txBody>
      </p:sp>
    </p:spTree>
    <p:extLst>
      <p:ext uri="{BB962C8B-B14F-4D97-AF65-F5344CB8AC3E}">
        <p14:creationId xmlns:p14="http://schemas.microsoft.com/office/powerpoint/2010/main" val="126100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1"/>
            <a:r>
              <a:rPr lang="en-US" sz="1200" kern="1200" dirty="0" smtClean="0">
                <a:solidFill>
                  <a:schemeClr val="tx1"/>
                </a:solidFill>
                <a:effectLst/>
                <a:latin typeface="+mn-lt"/>
                <a:ea typeface="+mn-ea"/>
                <a:cs typeface="+mn-cs"/>
              </a:rPr>
              <a:t>(CLICK) (CLICK) The </a:t>
            </a:r>
            <a:r>
              <a:rPr lang="en-US" sz="1200" kern="1200" dirty="0" smtClean="0">
                <a:solidFill>
                  <a:schemeClr val="tx1"/>
                </a:solidFill>
                <a:effectLst/>
                <a:latin typeface="+mn-lt"/>
                <a:ea typeface="+mn-ea"/>
                <a:cs typeface="+mn-cs"/>
              </a:rPr>
              <a:t>heartbeat of the roadmap is the Metal-1 half-pitch, which decreases by 30% at each new lithography node. </a:t>
            </a:r>
          </a:p>
          <a:p>
            <a:pPr latinLnBrk="1"/>
            <a:endParaRPr lang="en-US" sz="1200" kern="1200" dirty="0" smtClean="0">
              <a:solidFill>
                <a:schemeClr val="tx1"/>
              </a:solidFill>
              <a:effectLst/>
              <a:latin typeface="+mn-lt"/>
              <a:ea typeface="+mn-ea"/>
              <a:cs typeface="+mn-cs"/>
            </a:endParaRPr>
          </a:p>
          <a:p>
            <a:pPr latinLnBrk="1"/>
            <a:r>
              <a:rPr lang="en-US" sz="1200" kern="1200" dirty="0" smtClean="0">
                <a:solidFill>
                  <a:schemeClr val="tx1"/>
                </a:solidFill>
                <a:effectLst/>
                <a:latin typeface="+mn-lt"/>
                <a:ea typeface="+mn-ea"/>
                <a:cs typeface="+mn-cs"/>
              </a:rPr>
              <a:t>If poly pitch remains at 1.5 times M1 pitch, then we scale in both X and Y dimensions. </a:t>
            </a:r>
          </a:p>
          <a:p>
            <a:pPr latinLnBrk="1"/>
            <a:endParaRPr lang="en-US" sz="1200" kern="1200" dirty="0" smtClean="0">
              <a:solidFill>
                <a:schemeClr val="tx1"/>
              </a:solidFill>
              <a:effectLst/>
              <a:latin typeface="+mn-lt"/>
              <a:ea typeface="+mn-ea"/>
              <a:cs typeface="+mn-cs"/>
            </a:endParaRPr>
          </a:p>
          <a:p>
            <a:pPr latinLnBrk="1"/>
            <a:r>
              <a:rPr lang="en-US" sz="1200" kern="1200" dirty="0" smtClean="0">
                <a:solidFill>
                  <a:schemeClr val="tx1"/>
                </a:solidFill>
                <a:effectLst/>
                <a:latin typeface="+mn-lt"/>
                <a:ea typeface="+mn-ea"/>
                <a:cs typeface="+mn-cs"/>
              </a:rPr>
              <a:t>(CLICK) Since </a:t>
            </a:r>
            <a:r>
              <a:rPr lang="en-US" sz="1200" kern="1200" dirty="0" smtClean="0">
                <a:solidFill>
                  <a:schemeClr val="tx1"/>
                </a:solidFill>
                <a:effectLst/>
                <a:latin typeface="+mn-lt"/>
                <a:ea typeface="+mn-ea"/>
                <a:cs typeface="+mn-cs"/>
              </a:rPr>
              <a:t>0.7 squared is about one-half, twice as many gates should fit on the same-size chip as before.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This </a:t>
            </a:r>
            <a:r>
              <a:rPr lang="en-US" sz="1200" b="1" kern="1200" dirty="0" smtClean="0">
                <a:solidFill>
                  <a:schemeClr val="tx1"/>
                </a:solidFill>
                <a:effectLst/>
                <a:latin typeface="+mn-lt"/>
                <a:ea typeface="+mn-ea"/>
                <a:cs typeface="+mn-cs"/>
              </a:rPr>
              <a:t>table shows pitch assumptions</a:t>
            </a:r>
            <a:r>
              <a:rPr lang="en-US" sz="1200" kern="1200" dirty="0" smtClean="0">
                <a:solidFill>
                  <a:schemeClr val="tx1"/>
                </a:solidFill>
                <a:effectLst/>
                <a:latin typeface="+mn-lt"/>
                <a:ea typeface="+mn-ea"/>
                <a:cs typeface="+mn-cs"/>
              </a:rPr>
              <a:t>, normalized to M1 pitch, that the System Drivers working group uses to project layout density of basic logic and SRAM fabrics.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Derivations are complicated.  For instance, for </a:t>
            </a:r>
            <a:r>
              <a:rPr lang="en-US" sz="1200" kern="1200" dirty="0" err="1" smtClean="0">
                <a:solidFill>
                  <a:schemeClr val="tx1"/>
                </a:solidFill>
                <a:effectLst/>
                <a:latin typeface="+mn-lt"/>
                <a:ea typeface="+mn-ea"/>
                <a:cs typeface="+mn-cs"/>
              </a:rPr>
              <a:t>Mx</a:t>
            </a:r>
            <a:r>
              <a:rPr lang="en-US" sz="1200" kern="1200" dirty="0" smtClean="0">
                <a:solidFill>
                  <a:schemeClr val="tx1"/>
                </a:solidFill>
                <a:effectLst/>
                <a:latin typeface="+mn-lt"/>
                <a:ea typeface="+mn-ea"/>
                <a:cs typeface="+mn-cs"/>
              </a:rPr>
              <a:t> the limiting factor is lithography and the alignment strategies used to resolve the overlay problems that cause cross-coupling, variability, and TDDB reliability issues.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Contacted </a:t>
            </a:r>
            <a:r>
              <a:rPr lang="en-US" sz="1200" kern="1200" dirty="0" smtClean="0">
                <a:solidFill>
                  <a:schemeClr val="tx1"/>
                </a:solidFill>
                <a:effectLst/>
                <a:latin typeface="+mn-lt"/>
                <a:ea typeface="+mn-ea"/>
                <a:cs typeface="+mn-cs"/>
              </a:rPr>
              <a:t>poly pitch, or CPP, is 1.5 times M1 pitch.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If </a:t>
            </a:r>
            <a:r>
              <a:rPr lang="en-US" sz="1200" kern="1200" dirty="0" smtClean="0">
                <a:solidFill>
                  <a:schemeClr val="tx1"/>
                </a:solidFill>
                <a:effectLst/>
                <a:latin typeface="+mn-lt"/>
                <a:ea typeface="+mn-ea"/>
                <a:cs typeface="+mn-cs"/>
              </a:rPr>
              <a:t>area shrink requires that the </a:t>
            </a:r>
            <a:r>
              <a:rPr lang="en-US" sz="1200" b="1" kern="1200" dirty="0" smtClean="0">
                <a:solidFill>
                  <a:schemeClr val="tx1"/>
                </a:solidFill>
                <a:effectLst/>
                <a:latin typeface="+mn-lt"/>
                <a:ea typeface="+mn-ea"/>
                <a:cs typeface="+mn-cs"/>
              </a:rPr>
              <a:t>product</a:t>
            </a:r>
            <a:r>
              <a:rPr lang="en-US" sz="1200" kern="1200" dirty="0" smtClean="0">
                <a:solidFill>
                  <a:schemeClr val="tx1"/>
                </a:solidFill>
                <a:effectLst/>
                <a:latin typeface="+mn-lt"/>
                <a:ea typeface="+mn-ea"/>
                <a:cs typeface="+mn-cs"/>
              </a:rPr>
              <a:t> of CPP and M1 pitch </a:t>
            </a:r>
            <a:r>
              <a:rPr lang="en-US" sz="1200" b="1" kern="1200" dirty="0" smtClean="0">
                <a:solidFill>
                  <a:schemeClr val="tx1"/>
                </a:solidFill>
                <a:effectLst/>
                <a:latin typeface="+mn-lt"/>
                <a:ea typeface="+mn-ea"/>
                <a:cs typeface="+mn-cs"/>
              </a:rPr>
              <a:t>decrease by 0.5</a:t>
            </a:r>
            <a:r>
              <a:rPr lang="en-US" sz="1200" kern="1200" dirty="0" smtClean="0">
                <a:solidFill>
                  <a:schemeClr val="tx1"/>
                </a:solidFill>
                <a:effectLst/>
                <a:latin typeface="+mn-lt"/>
                <a:ea typeface="+mn-ea"/>
                <a:cs typeface="+mn-cs"/>
              </a:rPr>
              <a:t> with each new node, then below 14nm, breakthroughs in multi-patterning, self-aligned contacts, vertical devices etc. are needed to maintain this relation between CPP and M1 pitch.</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 pitch </a:t>
            </a:r>
            <a:r>
              <a:rPr lang="en-US" sz="1200" kern="1200" dirty="0" smtClean="0">
                <a:solidFill>
                  <a:schemeClr val="tx1"/>
                </a:solidFill>
                <a:effectLst/>
                <a:latin typeface="+mn-lt"/>
                <a:ea typeface="+mn-ea"/>
                <a:cs typeface="+mn-cs"/>
              </a:rPr>
              <a:t>is 0.75 M1 if </a:t>
            </a:r>
            <a:r>
              <a:rPr lang="en-US" sz="1200" b="1" kern="1200" dirty="0" smtClean="0">
                <a:solidFill>
                  <a:schemeClr val="tx1"/>
                </a:solidFill>
                <a:effectLst/>
                <a:latin typeface="+mn-lt"/>
                <a:ea typeface="+mn-ea"/>
                <a:cs typeface="+mn-cs"/>
              </a:rPr>
              <a:t>metal</a:t>
            </a:r>
            <a:r>
              <a:rPr lang="en-US" sz="1200" kern="1200" dirty="0" smtClean="0">
                <a:solidFill>
                  <a:schemeClr val="tx1"/>
                </a:solidFill>
                <a:effectLst/>
                <a:latin typeface="+mn-lt"/>
                <a:ea typeface="+mn-ea"/>
                <a:cs typeface="+mn-cs"/>
              </a:rPr>
              <a:t> is </a:t>
            </a:r>
            <a:r>
              <a:rPr lang="en-US" sz="1200" kern="1200" dirty="0" err="1" smtClean="0">
                <a:solidFill>
                  <a:schemeClr val="tx1"/>
                </a:solidFill>
                <a:effectLst/>
                <a:latin typeface="+mn-lt"/>
                <a:ea typeface="+mn-ea"/>
                <a:cs typeface="+mn-cs"/>
              </a:rPr>
              <a:t>litho</a:t>
            </a:r>
            <a:r>
              <a:rPr lang="en-US" sz="1200" kern="1200" dirty="0" smtClean="0">
                <a:solidFill>
                  <a:schemeClr val="tx1"/>
                </a:solidFill>
                <a:effectLst/>
                <a:latin typeface="+mn-lt"/>
                <a:ea typeface="+mn-ea"/>
                <a:cs typeface="+mn-cs"/>
              </a:rPr>
              <a:t>-etch-</a:t>
            </a:r>
            <a:r>
              <a:rPr lang="en-US" sz="1200" kern="1200" dirty="0" err="1" smtClean="0">
                <a:solidFill>
                  <a:schemeClr val="tx1"/>
                </a:solidFill>
                <a:effectLst/>
                <a:latin typeface="+mn-lt"/>
                <a:ea typeface="+mn-ea"/>
                <a:cs typeface="+mn-cs"/>
              </a:rPr>
              <a:t>litho</a:t>
            </a:r>
            <a:r>
              <a:rPr lang="en-US" sz="1200" kern="1200" dirty="0" smtClean="0">
                <a:solidFill>
                  <a:schemeClr val="tx1"/>
                </a:solidFill>
                <a:effectLst/>
                <a:latin typeface="+mn-lt"/>
                <a:ea typeface="+mn-ea"/>
                <a:cs typeface="+mn-cs"/>
              </a:rPr>
              <a:t>-etch and </a:t>
            </a:r>
            <a:r>
              <a:rPr lang="en-US" sz="1200" b="1" kern="1200" dirty="0" smtClean="0">
                <a:solidFill>
                  <a:schemeClr val="tx1"/>
                </a:solidFill>
                <a:effectLst/>
                <a:latin typeface="+mn-lt"/>
                <a:ea typeface="+mn-ea"/>
                <a:cs typeface="+mn-cs"/>
              </a:rPr>
              <a:t>fin</a:t>
            </a:r>
            <a:r>
              <a:rPr lang="en-US" sz="1200" kern="1200" dirty="0" smtClean="0">
                <a:solidFill>
                  <a:schemeClr val="tx1"/>
                </a:solidFill>
                <a:effectLst/>
                <a:latin typeface="+mn-lt"/>
                <a:ea typeface="+mn-ea"/>
                <a:cs typeface="+mn-cs"/>
              </a:rPr>
              <a:t> is self-aligned double-patterning.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if both use </a:t>
            </a:r>
            <a:r>
              <a:rPr lang="en-US" sz="1200" kern="1200" dirty="0" err="1" smtClean="0">
                <a:solidFill>
                  <a:schemeClr val="tx1"/>
                </a:solidFill>
                <a:effectLst/>
                <a:latin typeface="+mn-lt"/>
                <a:ea typeface="+mn-ea"/>
                <a:cs typeface="+mn-cs"/>
              </a:rPr>
              <a:t>uni</a:t>
            </a:r>
            <a:r>
              <a:rPr lang="en-US" sz="1200" kern="1200" dirty="0" smtClean="0">
                <a:solidFill>
                  <a:schemeClr val="tx1"/>
                </a:solidFill>
                <a:effectLst/>
                <a:latin typeface="+mn-lt"/>
                <a:ea typeface="+mn-ea"/>
                <a:cs typeface="+mn-cs"/>
              </a:rPr>
              <a:t>-directional SADP at 10nm, fin pitch and M1 become similar.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Power-ground</a:t>
            </a:r>
            <a:r>
              <a:rPr lang="en-US" sz="1200" kern="1200" dirty="0" smtClean="0">
                <a:solidFill>
                  <a:schemeClr val="tx1"/>
                </a:solidFill>
                <a:effectLst/>
                <a:latin typeface="+mn-lt"/>
                <a:ea typeface="+mn-ea"/>
                <a:cs typeface="+mn-cs"/>
              </a:rPr>
              <a:t> rail widths are projected at one and a half times M1 pitch – because higher currents come with </a:t>
            </a:r>
            <a:r>
              <a:rPr lang="en-US" sz="1200" kern="1200" dirty="0" err="1" smtClean="0">
                <a:solidFill>
                  <a:schemeClr val="tx1"/>
                </a:solidFill>
                <a:effectLst/>
                <a:latin typeface="+mn-lt"/>
                <a:ea typeface="+mn-ea"/>
                <a:cs typeface="+mn-cs"/>
              </a:rPr>
              <a:t>FinFETs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there are a LOT of interlocks in this kind of modeling.</a:t>
            </a:r>
          </a:p>
          <a:p>
            <a:endParaRPr lang="en-US" sz="1200" kern="1200" dirty="0" smtClean="0">
              <a:solidFill>
                <a:schemeClr val="tx1"/>
              </a:solidFill>
              <a:effectLst/>
              <a:latin typeface="+mn-lt"/>
              <a:ea typeface="+mn-ea"/>
              <a:cs typeface="+mn-cs"/>
            </a:endParaRPr>
          </a:p>
          <a:p>
            <a:r>
              <a:rPr lang="en-US" baseline="0" dirty="0" smtClean="0"/>
              <a:t>WAIT!!!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451585-E2AC-4897-B719-C200C8CF2F3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7637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if F is half the Metal-1 pitch, how big is a </a:t>
            </a:r>
            <a:r>
              <a:rPr lang="en-US" sz="1200" kern="1200" dirty="0" err="1" smtClean="0">
                <a:solidFill>
                  <a:schemeClr val="tx1"/>
                </a:solidFill>
                <a:effectLst/>
                <a:latin typeface="+mn-lt"/>
                <a:ea typeface="+mn-ea"/>
                <a:cs typeface="+mn-cs"/>
              </a:rPr>
              <a:t>bitcell</a:t>
            </a:r>
            <a:r>
              <a:rPr lang="en-US" sz="1200" kern="1200" dirty="0" smtClean="0">
                <a:solidFill>
                  <a:schemeClr val="tx1"/>
                </a:solidFill>
                <a:effectLst/>
                <a:latin typeface="+mn-lt"/>
                <a:ea typeface="+mn-ea"/>
                <a:cs typeface="+mn-cs"/>
              </a:rPr>
              <a:t> or a NAND gate, as a multiple of F squared?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roadmap’s so-called “A-Factors”.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2013 ITRS revised its A-factors to reflect recent standard libraries and IPs.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logic A-factor, the System Drivers working group defines a representative NAND2 gate layout of which size 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9 </a:t>
            </a:r>
            <a:r>
              <a:rPr lang="en-US" sz="1200" kern="1200" dirty="0" smtClean="0">
                <a:solidFill>
                  <a:schemeClr val="tx1"/>
                </a:solidFill>
                <a:effectLst/>
                <a:latin typeface="+mn-lt"/>
                <a:ea typeface="+mn-ea"/>
                <a:cs typeface="+mn-cs"/>
              </a:rPr>
              <a:t>M2 pitches in height and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3 </a:t>
            </a:r>
            <a:r>
              <a:rPr lang="en-US" sz="1200" kern="1200" dirty="0" smtClean="0">
                <a:solidFill>
                  <a:schemeClr val="tx1"/>
                </a:solidFill>
                <a:effectLst/>
                <a:latin typeface="+mn-lt"/>
                <a:ea typeface="+mn-ea"/>
                <a:cs typeface="+mn-cs"/>
              </a:rPr>
              <a:t>poly pitches in width.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Prevailing design rule data from industry gave M2 pitch the same</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M1, poly pitch as roughly 1.5 times M1 pitch.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area of NAND2 is calculated as 162F Squared.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was tuned against published MPU product data and finally the System Drivers working group sets the logic A-factor to 155.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baseline="0" dirty="0" smtClean="0"/>
              <a:t>WAIT!!!</a:t>
            </a: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248AC6-0F1F-49D6-8F8F-C358F6AFD4DE}" type="slidenum">
              <a:rPr lang="en-US" smtClean="0"/>
              <a:pPr/>
              <a:t>7</a:t>
            </a:fld>
            <a:endParaRPr lang="en-US" dirty="0"/>
          </a:p>
        </p:txBody>
      </p:sp>
    </p:spTree>
    <p:extLst>
      <p:ext uri="{BB962C8B-B14F-4D97-AF65-F5344CB8AC3E}">
        <p14:creationId xmlns:p14="http://schemas.microsoft.com/office/powerpoint/2010/main" val="53239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SRAM A-factor was based on a representative SRAM </a:t>
            </a:r>
            <a:r>
              <a:rPr lang="en-US" sz="1200" kern="1200" dirty="0" err="1" smtClean="0">
                <a:solidFill>
                  <a:schemeClr val="tx1"/>
                </a:solidFill>
                <a:effectLst/>
                <a:latin typeface="+mn-lt"/>
                <a:ea typeface="+mn-ea"/>
                <a:cs typeface="+mn-cs"/>
              </a:rPr>
              <a:t>bitcell</a:t>
            </a:r>
            <a:r>
              <a:rPr lang="en-US" sz="1200" kern="1200" dirty="0" smtClean="0">
                <a:solidFill>
                  <a:schemeClr val="tx1"/>
                </a:solidFill>
                <a:effectLst/>
                <a:latin typeface="+mn-lt"/>
                <a:ea typeface="+mn-ea"/>
                <a:cs typeface="+mn-cs"/>
              </a:rPr>
              <a:t>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poly pitches in height and </a:t>
            </a:r>
            <a:r>
              <a:rPr lang="en-US" sz="1200" kern="1200" dirty="0" smtClean="0">
                <a:solidFill>
                  <a:schemeClr val="tx1"/>
                </a:solidFill>
                <a:effectLst/>
                <a:latin typeface="+mn-lt"/>
                <a:ea typeface="+mn-ea"/>
                <a:cs typeface="+mn-cs"/>
              </a:rPr>
              <a:t>(CLICK) 6.5</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Fin</a:t>
            </a:r>
            <a:r>
              <a:rPr lang="en-US" sz="1200" kern="1200" dirty="0" smtClean="0">
                <a:solidFill>
                  <a:schemeClr val="tx1"/>
                </a:solidFill>
                <a:effectLst/>
                <a:latin typeface="+mn-lt"/>
                <a:ea typeface="+mn-ea"/>
                <a:cs typeface="+mn-cs"/>
              </a:rPr>
              <a:t> pitches in width.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resulting A-factor of 60 is still pretty much dead-on. </a:t>
            </a:r>
          </a:p>
          <a:p>
            <a:endParaRPr lang="en-US" sz="1200" kern="1200" dirty="0" smtClean="0">
              <a:solidFill>
                <a:schemeClr val="tx1"/>
              </a:solidFill>
              <a:effectLst/>
              <a:latin typeface="+mn-lt"/>
              <a:ea typeface="+mn-ea"/>
              <a:cs typeface="+mn-cs"/>
            </a:endParaRPr>
          </a:p>
          <a:p>
            <a:r>
              <a:rPr lang="en-US" baseline="0" dirty="0" smtClean="0"/>
              <a:t>WAIT!!!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248AC6-0F1F-49D6-8F8F-C358F6AFD4DE}" type="slidenum">
              <a:rPr lang="en-US" smtClean="0"/>
              <a:pPr/>
              <a:t>8</a:t>
            </a:fld>
            <a:endParaRPr lang="en-US" dirty="0"/>
          </a:p>
        </p:txBody>
      </p:sp>
    </p:spTree>
    <p:extLst>
      <p:ext uri="{BB962C8B-B14F-4D97-AF65-F5344CB8AC3E}">
        <p14:creationId xmlns:p14="http://schemas.microsoft.com/office/powerpoint/2010/main" val="308674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
            </a:r>
            <a:r>
              <a:rPr lang="en-US" baseline="0" dirty="0" smtClean="0"/>
              <a:t> Drivers roadmap uses a bottom-up approach to construct area models of MPU and SOC.</a:t>
            </a:r>
          </a:p>
          <a:p>
            <a:r>
              <a:rPr lang="en-US" baseline="0" dirty="0" smtClean="0"/>
              <a:t>The areas are divided into logic and SRAM because the difference of layouts and overheads</a:t>
            </a:r>
          </a:p>
          <a:p>
            <a:endParaRPr lang="en-US" baseline="0" dirty="0" smtClean="0"/>
          </a:p>
          <a:p>
            <a:r>
              <a:rPr lang="en-US" baseline="0" dirty="0" smtClean="0"/>
              <a:t>(click) The starting point is canonical layouts of logic cells and SRAMs. The layouts will generate A-factor. </a:t>
            </a:r>
          </a:p>
          <a:p>
            <a:r>
              <a:rPr lang="en-US" baseline="0" dirty="0" smtClean="0"/>
              <a:t>This is the layout dimension related to lithography pitches. </a:t>
            </a:r>
          </a:p>
          <a:p>
            <a:endParaRPr lang="en-US" baseline="0" dirty="0" smtClean="0"/>
          </a:p>
          <a:p>
            <a:r>
              <a:rPr lang="en-US" baseline="0" dirty="0" smtClean="0"/>
              <a:t>(click) Next, gate count is calibrated from real MPU / SOC products.</a:t>
            </a:r>
          </a:p>
          <a:p>
            <a:endParaRPr lang="en-US" baseline="0" dirty="0" smtClean="0"/>
          </a:p>
          <a:p>
            <a:r>
              <a:rPr lang="en-US" baseline="0" dirty="0" smtClean="0"/>
              <a:t>Then, with the overhead summarized in the bottom table, transistor count models and area models for SOC and MPU are obtained.</a:t>
            </a:r>
          </a:p>
          <a:p>
            <a:r>
              <a:rPr lang="en-US" baseline="0" dirty="0" smtClean="0"/>
              <a:t/>
            </a:r>
            <a:br>
              <a:rPr lang="en-US" baseline="0" dirty="0" smtClean="0"/>
            </a:br>
            <a:r>
              <a:rPr lang="en-US" baseline="0" dirty="0" smtClean="0"/>
              <a:t>WAIT!!!</a:t>
            </a:r>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9</a:t>
            </a:fld>
            <a:endParaRPr lang="en-US" dirty="0"/>
          </a:p>
        </p:txBody>
      </p:sp>
    </p:spTree>
    <p:extLst>
      <p:ext uri="{BB962C8B-B14F-4D97-AF65-F5344CB8AC3E}">
        <p14:creationId xmlns:p14="http://schemas.microsoft.com/office/powerpoint/2010/main" val="345288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563562"/>
          </a:xfrm>
        </p:spPr>
        <p:txBody>
          <a:bodyPr/>
          <a:lstStyle>
            <a:lvl1pPr algn="l">
              <a:defRPr sz="3200"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762000"/>
            <a:ext cx="8839200" cy="5715000"/>
          </a:xfrm>
        </p:spPr>
        <p:txBody>
          <a:bodyPr>
            <a:normAutofit/>
          </a:bodyPr>
          <a:lstStyle>
            <a:lvl1pPr marL="231775" indent="-231775">
              <a:defRPr sz="2800"/>
            </a:lvl1pPr>
            <a:lvl2pPr marL="457200" indent="-225425">
              <a:defRPr sz="2400"/>
            </a:lvl2pPr>
            <a:lvl3pPr marL="688975" indent="-231775">
              <a:defRPr sz="2000"/>
            </a:lvl3pPr>
            <a:lvl4pPr marL="914400" indent="-225425">
              <a:defRPr sz="1800"/>
            </a:lvl4pPr>
            <a:lvl5pPr marL="1082675" indent="-16827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18"/>
          <p:cNvSpPr>
            <a:spLocks noChangeShapeType="1"/>
          </p:cNvSpPr>
          <p:nvPr userDrawn="1"/>
        </p:nvSpPr>
        <p:spPr bwMode="auto">
          <a:xfrm flipV="1">
            <a:off x="152400" y="685800"/>
            <a:ext cx="8845550" cy="0"/>
          </a:xfrm>
          <a:prstGeom prst="line">
            <a:avLst/>
          </a:prstGeom>
          <a:noFill/>
          <a:ln w="57150">
            <a:solidFill>
              <a:srgbClr val="C00000"/>
            </a:solidFill>
            <a:round/>
            <a:headEnd/>
            <a:tailEnd/>
          </a:ln>
        </p:spPr>
        <p:txBody>
          <a:bodyPr wrap="none" anchor="ctr"/>
          <a:lstStyle/>
          <a:p>
            <a:pPr>
              <a:defRPr/>
            </a:pP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Line 18"/>
          <p:cNvSpPr>
            <a:spLocks noChangeShapeType="1"/>
          </p:cNvSpPr>
          <p:nvPr userDrawn="1"/>
        </p:nvSpPr>
        <p:spPr bwMode="auto">
          <a:xfrm flipV="1">
            <a:off x="152400" y="685800"/>
            <a:ext cx="8845550" cy="0"/>
          </a:xfrm>
          <a:prstGeom prst="line">
            <a:avLst/>
          </a:prstGeom>
          <a:noFill/>
          <a:ln w="57150">
            <a:solidFill>
              <a:srgbClr val="C00000"/>
            </a:solidFill>
            <a:round/>
            <a:headEnd/>
            <a:tailEnd/>
          </a:ln>
        </p:spPr>
        <p:txBody>
          <a:bodyPr wrap="none" anchor="ct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5635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762000"/>
            <a:ext cx="8229600" cy="5715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6096001" y="6581776"/>
            <a:ext cx="2688266"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100" baseline="0" dirty="0" smtClean="0">
                <a:latin typeface="Arial" pitchFamily="34" charset="0"/>
                <a:cs typeface="Arial" pitchFamily="34" charset="0"/>
              </a:rPr>
              <a:t> </a:t>
            </a:r>
            <a:endParaRPr lang="en-US" sz="1100" dirty="0">
              <a:latin typeface="Arial" pitchFamily="34" charset="0"/>
              <a:cs typeface="Arial" pitchFamily="34" charset="0"/>
            </a:endParaRPr>
          </a:p>
        </p:txBody>
      </p:sp>
      <p:sp>
        <p:nvSpPr>
          <p:cNvPr id="8" name="TextBox 7"/>
          <p:cNvSpPr txBox="1"/>
          <p:nvPr userDrawn="1"/>
        </p:nvSpPr>
        <p:spPr>
          <a:xfrm>
            <a:off x="8765087" y="6586538"/>
            <a:ext cx="356188" cy="261610"/>
          </a:xfrm>
          <a:prstGeom prst="rect">
            <a:avLst/>
          </a:prstGeom>
          <a:noFill/>
        </p:spPr>
        <p:txBody>
          <a:bodyPr wrap="none">
            <a:spAutoFit/>
          </a:bodyPr>
          <a:lstStyle/>
          <a:p>
            <a:pPr algn="ctr" eaLnBrk="0" latinLnBrk="0" hangingPunct="0"/>
            <a:fld id="{16E0590D-16E1-486A-A147-2F126A5F0FEE}" type="slidenum">
              <a:rPr lang="ko-KR" altLang="en-US" sz="1100" smtClean="0">
                <a:latin typeface="Arial" pitchFamily="34" charset="0"/>
                <a:cs typeface="Arial" pitchFamily="34" charset="0"/>
              </a:rPr>
              <a:pPr algn="ctr" eaLnBrk="0" latinLnBrk="0" hangingPunct="0"/>
              <a:t>‹#›</a:t>
            </a:fld>
            <a:endParaRPr lang="ko-KR" altLang="en-US" sz="1100" dirty="0">
              <a:latin typeface="Arial" pitchFamily="34" charset="0"/>
              <a:cs typeface="Arial" pitchFamily="34" charset="0"/>
            </a:endParaRPr>
          </a:p>
        </p:txBody>
      </p:sp>
      <p:sp>
        <p:nvSpPr>
          <p:cNvPr id="7" name="TextBox 6"/>
          <p:cNvSpPr txBox="1"/>
          <p:nvPr userDrawn="1"/>
        </p:nvSpPr>
        <p:spPr>
          <a:xfrm>
            <a:off x="6340301" y="6650517"/>
            <a:ext cx="2448272" cy="246221"/>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r"/>
            <a:r>
              <a:rPr lang="en-US" sz="1000" b="1" baseline="0" dirty="0" smtClean="0">
                <a:solidFill>
                  <a:schemeClr val="tx1"/>
                </a:solidFill>
                <a:latin typeface="Arial" pitchFamily="34" charset="0"/>
                <a:cs typeface="Arial" pitchFamily="34" charset="0"/>
              </a:rPr>
              <a:t>ICCD-2014, 141020</a:t>
            </a:r>
            <a:endParaRPr lang="en-US" sz="1000" b="1" dirty="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9" Type="http://schemas.openxmlformats.org/officeDocument/2006/relationships/notesSlide" Target="../notesSlides/notesSlide10.xml"/><Relationship Id="rId3" Type="http://schemas.openxmlformats.org/officeDocument/2006/relationships/tags" Target="../tags/tag117.xml"/><Relationship Id="rId21" Type="http://schemas.openxmlformats.org/officeDocument/2006/relationships/tags" Target="../tags/tag135.xml"/><Relationship Id="rId34" Type="http://schemas.openxmlformats.org/officeDocument/2006/relationships/tags" Target="../tags/tag148.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slideLayout" Target="../slideLayouts/slideLayout2.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tags" Target="../tags/tag143.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tags" Target="../tags/tag151.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tags" Target="../tags/tag150.xml"/><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tags" Target="../tags/tag145.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tags" Target="../tags/tag149.xml"/></Relationships>
</file>

<file path=ppt/slides/_rels/slide11.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slideLayout" Target="../slideLayouts/slideLayout2.xml"/><Relationship Id="rId3" Type="http://schemas.openxmlformats.org/officeDocument/2006/relationships/tags" Target="../tags/tag154.xml"/><Relationship Id="rId21" Type="http://schemas.openxmlformats.org/officeDocument/2006/relationships/image" Target="../media/image6.tmp"/><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5.tmp"/><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notesSlide" Target="../notesSlides/notesSlide11.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chart" Target="../charts/char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1.xml"/><Relationship Id="rId5" Type="http://schemas.openxmlformats.org/officeDocument/2006/relationships/image" Target="../media/image8.tmp"/><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2" Type="http://schemas.openxmlformats.org/officeDocument/2006/relationships/tags" Target="../tags/tag175.xml"/><Relationship Id="rId16" Type="http://schemas.openxmlformats.org/officeDocument/2006/relationships/chart" Target="../charts/chart2.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notesSlide" Target="../notesSlides/notesSlide16.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89.xml"/><Relationship Id="rId7" Type="http://schemas.openxmlformats.org/officeDocument/2006/relationships/notesSlide" Target="../notesSlides/notesSlide17.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6.xml"/><Relationship Id="rId7" Type="http://schemas.openxmlformats.org/officeDocument/2006/relationships/chart" Target="../charts/chart5.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25.xml"/><Relationship Id="rId5" Type="http://schemas.openxmlformats.org/officeDocument/2006/relationships/slideLayout" Target="../slideLayouts/slideLayout2.xml"/><Relationship Id="rId10" Type="http://schemas.openxmlformats.org/officeDocument/2006/relationships/chart" Target="../charts/chart6.xml"/><Relationship Id="rId4" Type="http://schemas.openxmlformats.org/officeDocument/2006/relationships/tags" Target="../tags/tag197.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8.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99.xml"/><Relationship Id="rId5" Type="http://schemas.openxmlformats.org/officeDocument/2006/relationships/image" Target="../media/image16.tmp"/><Relationship Id="rId4" Type="http://schemas.openxmlformats.org/officeDocument/2006/relationships/image" Target="../media/image15.tmp"/></Relationships>
</file>

<file path=ppt/slides/_rels/slide31.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9" Type="http://schemas.openxmlformats.org/officeDocument/2006/relationships/tags" Target="../tags/tag238.xml"/><Relationship Id="rId21" Type="http://schemas.openxmlformats.org/officeDocument/2006/relationships/tags" Target="../tags/tag220.xml"/><Relationship Id="rId34" Type="http://schemas.openxmlformats.org/officeDocument/2006/relationships/tags" Target="../tags/tag233.xml"/><Relationship Id="rId42" Type="http://schemas.openxmlformats.org/officeDocument/2006/relationships/tags" Target="../tags/tag241.xml"/><Relationship Id="rId47" Type="http://schemas.openxmlformats.org/officeDocument/2006/relationships/tags" Target="../tags/tag246.xml"/><Relationship Id="rId50" Type="http://schemas.openxmlformats.org/officeDocument/2006/relationships/tags" Target="../tags/tag249.xml"/><Relationship Id="rId55" Type="http://schemas.openxmlformats.org/officeDocument/2006/relationships/tags" Target="../tags/tag254.xml"/><Relationship Id="rId63" Type="http://schemas.openxmlformats.org/officeDocument/2006/relationships/tags" Target="../tags/tag262.xml"/><Relationship Id="rId7" Type="http://schemas.openxmlformats.org/officeDocument/2006/relationships/tags" Target="../tags/tag206.xml"/><Relationship Id="rId2" Type="http://schemas.openxmlformats.org/officeDocument/2006/relationships/tags" Target="../tags/tag201.xml"/><Relationship Id="rId16" Type="http://schemas.openxmlformats.org/officeDocument/2006/relationships/tags" Target="../tags/tag215.xml"/><Relationship Id="rId29" Type="http://schemas.openxmlformats.org/officeDocument/2006/relationships/tags" Target="../tags/tag228.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tags" Target="../tags/tag231.xml"/><Relationship Id="rId37" Type="http://schemas.openxmlformats.org/officeDocument/2006/relationships/tags" Target="../tags/tag236.xml"/><Relationship Id="rId40" Type="http://schemas.openxmlformats.org/officeDocument/2006/relationships/tags" Target="../tags/tag239.xml"/><Relationship Id="rId45" Type="http://schemas.openxmlformats.org/officeDocument/2006/relationships/tags" Target="../tags/tag244.xml"/><Relationship Id="rId53" Type="http://schemas.openxmlformats.org/officeDocument/2006/relationships/tags" Target="../tags/tag252.xml"/><Relationship Id="rId58" Type="http://schemas.openxmlformats.org/officeDocument/2006/relationships/tags" Target="../tags/tag257.xml"/><Relationship Id="rId66" Type="http://schemas.openxmlformats.org/officeDocument/2006/relationships/slideLayout" Target="../slideLayouts/slideLayout2.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tags" Target="../tags/tag235.xml"/><Relationship Id="rId49" Type="http://schemas.openxmlformats.org/officeDocument/2006/relationships/tags" Target="../tags/tag248.xml"/><Relationship Id="rId57" Type="http://schemas.openxmlformats.org/officeDocument/2006/relationships/tags" Target="../tags/tag256.xml"/><Relationship Id="rId61" Type="http://schemas.openxmlformats.org/officeDocument/2006/relationships/tags" Target="../tags/tag260.xml"/><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tags" Target="../tags/tag230.xml"/><Relationship Id="rId44" Type="http://schemas.openxmlformats.org/officeDocument/2006/relationships/tags" Target="../tags/tag243.xml"/><Relationship Id="rId52" Type="http://schemas.openxmlformats.org/officeDocument/2006/relationships/tags" Target="../tags/tag251.xml"/><Relationship Id="rId60" Type="http://schemas.openxmlformats.org/officeDocument/2006/relationships/tags" Target="../tags/tag259.xml"/><Relationship Id="rId65" Type="http://schemas.openxmlformats.org/officeDocument/2006/relationships/tags" Target="../tags/tag264.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tags" Target="../tags/tag234.xml"/><Relationship Id="rId43" Type="http://schemas.openxmlformats.org/officeDocument/2006/relationships/tags" Target="../tags/tag242.xml"/><Relationship Id="rId48" Type="http://schemas.openxmlformats.org/officeDocument/2006/relationships/tags" Target="../tags/tag247.xml"/><Relationship Id="rId56" Type="http://schemas.openxmlformats.org/officeDocument/2006/relationships/tags" Target="../tags/tag255.xml"/><Relationship Id="rId64" Type="http://schemas.openxmlformats.org/officeDocument/2006/relationships/tags" Target="../tags/tag263.xml"/><Relationship Id="rId8" Type="http://schemas.openxmlformats.org/officeDocument/2006/relationships/tags" Target="../tags/tag207.xml"/><Relationship Id="rId51" Type="http://schemas.openxmlformats.org/officeDocument/2006/relationships/tags" Target="../tags/tag250.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tags" Target="../tags/tag232.xml"/><Relationship Id="rId38" Type="http://schemas.openxmlformats.org/officeDocument/2006/relationships/tags" Target="../tags/tag237.xml"/><Relationship Id="rId46" Type="http://schemas.openxmlformats.org/officeDocument/2006/relationships/tags" Target="../tags/tag245.xml"/><Relationship Id="rId59" Type="http://schemas.openxmlformats.org/officeDocument/2006/relationships/tags" Target="../tags/tag258.xml"/><Relationship Id="rId67" Type="http://schemas.openxmlformats.org/officeDocument/2006/relationships/notesSlide" Target="../notesSlides/notesSlide28.xml"/><Relationship Id="rId20" Type="http://schemas.openxmlformats.org/officeDocument/2006/relationships/tags" Target="../tags/tag219.xml"/><Relationship Id="rId41" Type="http://schemas.openxmlformats.org/officeDocument/2006/relationships/tags" Target="../tags/tag240.xml"/><Relationship Id="rId54" Type="http://schemas.openxmlformats.org/officeDocument/2006/relationships/tags" Target="../tags/tag253.xml"/><Relationship Id="rId62" Type="http://schemas.openxmlformats.org/officeDocument/2006/relationships/tags" Target="../tags/tag26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65.xml"/><Relationship Id="rId4" Type="http://schemas.openxmlformats.org/officeDocument/2006/relationships/hyperlink" Target="http://www.itrs.ne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6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tmp"/><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tags" Target="../tags/tag84.xml"/><Relationship Id="rId87" Type="http://schemas.openxmlformats.org/officeDocument/2006/relationships/tags" Target="../tags/tag92.xml"/><Relationship Id="rId102" Type="http://schemas.openxmlformats.org/officeDocument/2006/relationships/tags" Target="../tags/tag107.xml"/><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tags" Target="../tags/tag87.xml"/><Relationship Id="rId90" Type="http://schemas.openxmlformats.org/officeDocument/2006/relationships/tags" Target="../tags/tag95.xml"/><Relationship Id="rId95" Type="http://schemas.openxmlformats.org/officeDocument/2006/relationships/tags" Target="../tags/tag100.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85" Type="http://schemas.openxmlformats.org/officeDocument/2006/relationships/tags" Target="../tags/tag90.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103" Type="http://schemas.openxmlformats.org/officeDocument/2006/relationships/slideLayout" Target="../slideLayouts/slideLayout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tags" Target="../tags/tag88.xml"/><Relationship Id="rId88" Type="http://schemas.openxmlformats.org/officeDocument/2006/relationships/tags" Target="../tags/tag93.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0.xml"/><Relationship Id="rId7" Type="http://schemas.openxmlformats.org/officeDocument/2006/relationships/notesSlide" Target="../notesSlides/notesSlide8.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4.xml"/><Relationship Id="rId5" Type="http://schemas.openxmlformats.org/officeDocument/2006/relationships/image" Target="../media/image4.tmp"/><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
            </p:custDataLst>
          </p:nvPr>
        </p:nvSpPr>
        <p:spPr>
          <a:xfrm>
            <a:off x="304800" y="1907288"/>
            <a:ext cx="8763000" cy="1143000"/>
          </a:xfrm>
        </p:spPr>
        <p:txBody>
          <a:bodyPr/>
          <a:lstStyle/>
          <a:p>
            <a:pPr algn="ctr">
              <a:spcBef>
                <a:spcPct val="35000"/>
              </a:spcBef>
            </a:pPr>
            <a:r>
              <a:rPr lang="en-US" altLang="ja-JP" sz="2400" dirty="0">
                <a:solidFill>
                  <a:schemeClr val="tx1"/>
                </a:solidFill>
                <a:ea typeface="MS PGothic" pitchFamily="34" charset="-128"/>
              </a:rPr>
              <a:t>The ITRS MPU and SOC System Drivers: Calibration and</a:t>
            </a:r>
            <a:br>
              <a:rPr lang="en-US" altLang="ja-JP" sz="2400" dirty="0">
                <a:solidFill>
                  <a:schemeClr val="tx1"/>
                </a:solidFill>
                <a:ea typeface="MS PGothic" pitchFamily="34" charset="-128"/>
              </a:rPr>
            </a:br>
            <a:r>
              <a:rPr lang="en-US" altLang="ja-JP" sz="2400" dirty="0">
                <a:solidFill>
                  <a:schemeClr val="tx1"/>
                </a:solidFill>
                <a:ea typeface="MS PGothic" pitchFamily="34" charset="-128"/>
              </a:rPr>
              <a:t>Implications for Design-Based Equivalent Scaling in the</a:t>
            </a:r>
            <a:br>
              <a:rPr lang="en-US" altLang="ja-JP" sz="2400" dirty="0">
                <a:solidFill>
                  <a:schemeClr val="tx1"/>
                </a:solidFill>
                <a:ea typeface="MS PGothic" pitchFamily="34" charset="-128"/>
              </a:rPr>
            </a:br>
            <a:r>
              <a:rPr lang="en-US" altLang="ja-JP" sz="2400" dirty="0">
                <a:solidFill>
                  <a:schemeClr val="tx1"/>
                </a:solidFill>
                <a:ea typeface="MS PGothic" pitchFamily="34" charset="-128"/>
              </a:rPr>
              <a:t>Roadmap</a:t>
            </a:r>
            <a:endParaRPr lang="en-US" altLang="ja-JP" sz="1600" b="0" dirty="0" smtClean="0">
              <a:solidFill>
                <a:schemeClr val="tx1"/>
              </a:solidFill>
              <a:ea typeface="MS PGothic" pitchFamily="34" charset="-128"/>
            </a:endParaRPr>
          </a:p>
        </p:txBody>
      </p:sp>
      <p:sp>
        <p:nvSpPr>
          <p:cNvPr id="3" name="Subtitle 2"/>
          <p:cNvSpPr txBox="1">
            <a:spLocks/>
          </p:cNvSpPr>
          <p:nvPr/>
        </p:nvSpPr>
        <p:spPr>
          <a:xfrm>
            <a:off x="1371600" y="3705825"/>
            <a:ext cx="6400800" cy="2209800"/>
          </a:xfrm>
          <a:prstGeom prst="rect">
            <a:avLst/>
          </a:prstGeom>
        </p:spPr>
        <p:txBody>
          <a:bodyPr vert="horz" lIns="91440" tIns="45720" rIns="91440" bIns="45720" rtlCol="0" anchor="t">
            <a:normAutofit fontScale="85000" lnSpcReduction="20000"/>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65000"/>
              </a:lnSpc>
              <a:spcBef>
                <a:spcPts val="650"/>
              </a:spcBef>
              <a:spcAft>
                <a:spcPts val="600"/>
              </a:spcAft>
              <a:buNone/>
            </a:pPr>
            <a:r>
              <a:rPr lang="en-US" sz="2400" u="sng" dirty="0"/>
              <a:t>Wei-Ting Jonas </a:t>
            </a:r>
            <a:r>
              <a:rPr lang="en-US" sz="2400" u="sng" dirty="0" smtClean="0"/>
              <a:t>Chan</a:t>
            </a:r>
            <a:r>
              <a:rPr lang="en-US" sz="2400" baseline="30000" dirty="0" smtClean="0"/>
              <a:t>1</a:t>
            </a:r>
            <a:r>
              <a:rPr lang="en-US" sz="2400" u="sng" dirty="0" smtClean="0"/>
              <a:t> </a:t>
            </a:r>
          </a:p>
          <a:p>
            <a:pPr marL="0" indent="0" algn="ctr">
              <a:lnSpc>
                <a:spcPct val="65000"/>
              </a:lnSpc>
              <a:spcBef>
                <a:spcPts val="650"/>
              </a:spcBef>
              <a:spcAft>
                <a:spcPts val="600"/>
              </a:spcAft>
              <a:buNone/>
            </a:pPr>
            <a:r>
              <a:rPr lang="en-US" sz="2400" dirty="0" smtClean="0"/>
              <a:t>Andrew </a:t>
            </a:r>
            <a:r>
              <a:rPr lang="en-US" sz="2400" dirty="0"/>
              <a:t>B. </a:t>
            </a:r>
            <a:r>
              <a:rPr lang="en-US" sz="2400" dirty="0" smtClean="0"/>
              <a:t>Kahng</a:t>
            </a:r>
            <a:r>
              <a:rPr lang="en-US" sz="2400" baseline="30000" dirty="0" smtClean="0"/>
              <a:t>1,2</a:t>
            </a:r>
            <a:r>
              <a:rPr lang="en-US" sz="2400" dirty="0" smtClean="0"/>
              <a:t> </a:t>
            </a:r>
          </a:p>
          <a:p>
            <a:pPr marL="0" indent="0" algn="ctr">
              <a:lnSpc>
                <a:spcPct val="65000"/>
              </a:lnSpc>
              <a:spcBef>
                <a:spcPts val="650"/>
              </a:spcBef>
              <a:spcAft>
                <a:spcPts val="600"/>
              </a:spcAft>
              <a:buNone/>
            </a:pPr>
            <a:r>
              <a:rPr lang="en-US" sz="2400" dirty="0" smtClean="0"/>
              <a:t>Siddhartha Nath</a:t>
            </a:r>
            <a:r>
              <a:rPr lang="en-US" sz="2400" baseline="30000" dirty="0" smtClean="0"/>
              <a:t>2</a:t>
            </a:r>
          </a:p>
          <a:p>
            <a:pPr marL="0" indent="0" algn="ctr">
              <a:lnSpc>
                <a:spcPct val="65000"/>
              </a:lnSpc>
              <a:spcBef>
                <a:spcPts val="650"/>
              </a:spcBef>
              <a:spcAft>
                <a:spcPts val="600"/>
              </a:spcAft>
              <a:buNone/>
            </a:pPr>
            <a:r>
              <a:rPr lang="en-US" sz="2400" dirty="0" smtClean="0"/>
              <a:t>Ichiro Yamamoto</a:t>
            </a:r>
            <a:r>
              <a:rPr lang="en-US" sz="2400" baseline="30000" dirty="0" smtClean="0"/>
              <a:t>3</a:t>
            </a:r>
          </a:p>
          <a:p>
            <a:pPr marL="0" indent="0" algn="ctr">
              <a:lnSpc>
                <a:spcPct val="65000"/>
              </a:lnSpc>
              <a:spcBef>
                <a:spcPts val="650"/>
              </a:spcBef>
              <a:spcAft>
                <a:spcPts val="600"/>
              </a:spcAft>
              <a:buNone/>
            </a:pPr>
            <a:endParaRPr lang="en-US" sz="2400" dirty="0"/>
          </a:p>
          <a:p>
            <a:pPr marL="0" indent="0" algn="ctr">
              <a:lnSpc>
                <a:spcPct val="65000"/>
              </a:lnSpc>
              <a:spcBef>
                <a:spcPts val="650"/>
              </a:spcBef>
              <a:spcAft>
                <a:spcPts val="600"/>
              </a:spcAft>
              <a:buNone/>
            </a:pPr>
            <a:r>
              <a:rPr lang="en-US" sz="2400" baseline="30000" dirty="0" smtClean="0"/>
              <a:t>1</a:t>
            </a:r>
            <a:r>
              <a:rPr lang="en-US" sz="2400" dirty="0" smtClean="0"/>
              <a:t>ECE and </a:t>
            </a:r>
            <a:r>
              <a:rPr lang="en-US" sz="2400" baseline="30000" dirty="0" smtClean="0"/>
              <a:t>2</a:t>
            </a:r>
            <a:r>
              <a:rPr lang="en-US" sz="2400" dirty="0" smtClean="0"/>
              <a:t>CSE Departments, UC San Diego, USA</a:t>
            </a:r>
          </a:p>
          <a:p>
            <a:pPr marL="0" indent="0" algn="ctr">
              <a:lnSpc>
                <a:spcPct val="65000"/>
              </a:lnSpc>
              <a:spcBef>
                <a:spcPts val="650"/>
              </a:spcBef>
              <a:spcAft>
                <a:spcPts val="600"/>
              </a:spcAft>
              <a:buNone/>
            </a:pPr>
            <a:r>
              <a:rPr lang="en-US" sz="2400" baseline="30000" dirty="0" smtClean="0"/>
              <a:t>3</a:t>
            </a:r>
            <a:r>
              <a:rPr lang="en-US" sz="2400" dirty="0" smtClean="0"/>
              <a:t>Rohm Co. Ltd., Japan</a:t>
            </a:r>
          </a:p>
        </p:txBody>
      </p:sp>
    </p:spTree>
    <p:extLst>
      <p:ext uri="{BB962C8B-B14F-4D97-AF65-F5344CB8AC3E}">
        <p14:creationId xmlns:p14="http://schemas.microsoft.com/office/powerpoint/2010/main" val="2503503434"/>
      </p:ext>
    </p:extLst>
  </p:cSld>
  <p:clrMapOvr>
    <a:masterClrMapping/>
  </p:clrMapOvr>
  <mc:AlternateContent xmlns:mc="http://schemas.openxmlformats.org/markup-compatibility/2006" xmlns:p14="http://schemas.microsoft.com/office/powerpoint/2010/main">
    <mc:Choice Requires="p14">
      <p:transition spd="slow" p14:dur="2000" advTm="21045"/>
    </mc:Choice>
    <mc:Fallback xmlns="">
      <p:transition spd="slow" advTm="210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152400"/>
            <a:ext cx="8839200" cy="685800"/>
          </a:xfrm>
        </p:spPr>
        <p:txBody>
          <a:bodyPr/>
          <a:lstStyle/>
          <a:p>
            <a:r>
              <a:rPr lang="en-US" dirty="0" smtClean="0"/>
              <a:t>MPU Model Revision</a:t>
            </a:r>
            <a:endParaRPr lang="en-US" dirty="0"/>
          </a:p>
        </p:txBody>
      </p:sp>
      <p:sp>
        <p:nvSpPr>
          <p:cNvPr id="4" name="Rectangle 3"/>
          <p:cNvSpPr/>
          <p:nvPr>
            <p:custDataLst>
              <p:tags r:id="rId3"/>
            </p:custDataLst>
          </p:nvPr>
        </p:nvSpPr>
        <p:spPr>
          <a:xfrm>
            <a:off x="7162800" y="2013858"/>
            <a:ext cx="1600200" cy="2514599"/>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custDataLst>
              <p:tags r:id="rId4"/>
            </p:custDataLst>
          </p:nvPr>
        </p:nvSpPr>
        <p:spPr>
          <a:xfrm>
            <a:off x="4495800" y="1480457"/>
            <a:ext cx="43434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custDataLst>
              <p:tags r:id="rId5"/>
            </p:custDataLst>
          </p:nvPr>
        </p:nvCxnSpPr>
        <p:spPr>
          <a:xfrm>
            <a:off x="4724400" y="2471057"/>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a:off x="5867400" y="1709057"/>
            <a:ext cx="0" cy="1562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7"/>
            </p:custDataLst>
          </p:nvPr>
        </p:nvSpPr>
        <p:spPr>
          <a:xfrm>
            <a:off x="4724400" y="3385457"/>
            <a:ext cx="914400" cy="15621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custDataLst>
              <p:tags r:id="rId8"/>
            </p:custDataLst>
          </p:nvPr>
        </p:nvSpPr>
        <p:spPr>
          <a:xfrm>
            <a:off x="5638800" y="3385457"/>
            <a:ext cx="914400" cy="7810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custDataLst>
              <p:tags r:id="rId9"/>
            </p:custDataLst>
          </p:nvPr>
        </p:nvSpPr>
        <p:spPr>
          <a:xfrm>
            <a:off x="6553200" y="3385457"/>
            <a:ext cx="457200" cy="7810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custDataLst>
              <p:tags r:id="rId10"/>
            </p:custDataLst>
          </p:nvPr>
        </p:nvSpPr>
        <p:spPr>
          <a:xfrm>
            <a:off x="5638800" y="4166507"/>
            <a:ext cx="914400" cy="7810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custDataLst>
              <p:tags r:id="rId11"/>
            </p:custDataLst>
          </p:nvPr>
        </p:nvSpPr>
        <p:spPr>
          <a:xfrm>
            <a:off x="6553200" y="4166507"/>
            <a:ext cx="457200" cy="7810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extBox 12"/>
          <p:cNvSpPr txBox="1"/>
          <p:nvPr>
            <p:custDataLst>
              <p:tags r:id="rId12"/>
            </p:custDataLst>
          </p:nvPr>
        </p:nvSpPr>
        <p:spPr>
          <a:xfrm>
            <a:off x="4800600" y="3614057"/>
            <a:ext cx="762000" cy="990600"/>
          </a:xfrm>
          <a:prstGeom prst="rect">
            <a:avLst/>
          </a:prstGeom>
          <a:solidFill>
            <a:srgbClr val="92D050"/>
          </a:solidFill>
        </p:spPr>
        <p:txBody>
          <a:bodyPr wrap="square" rtlCol="0" anchor="ctr">
            <a:noAutofit/>
          </a:bodyPr>
          <a:lstStyle/>
          <a:p>
            <a:r>
              <a:rPr lang="en-US" sz="1200" dirty="0" smtClean="0">
                <a:latin typeface="Arial" pitchFamily="34" charset="0"/>
                <a:cs typeface="Arial" pitchFamily="34" charset="0"/>
              </a:rPr>
              <a:t>SRAM1</a:t>
            </a:r>
          </a:p>
        </p:txBody>
      </p:sp>
      <p:sp>
        <p:nvSpPr>
          <p:cNvPr id="14" name="TextBox 13"/>
          <p:cNvSpPr txBox="1"/>
          <p:nvPr>
            <p:custDataLst>
              <p:tags r:id="rId13"/>
            </p:custDataLst>
          </p:nvPr>
        </p:nvSpPr>
        <p:spPr>
          <a:xfrm>
            <a:off x="5715000" y="3537857"/>
            <a:ext cx="762000" cy="495300"/>
          </a:xfrm>
          <a:prstGeom prst="rect">
            <a:avLst/>
          </a:prstGeom>
          <a:solidFill>
            <a:srgbClr val="92D050"/>
          </a:solidFill>
        </p:spPr>
        <p:txBody>
          <a:bodyPr wrap="square" rtlCol="0" anchor="ctr">
            <a:noAutofit/>
          </a:bodyPr>
          <a:lstStyle/>
          <a:p>
            <a:r>
              <a:rPr lang="en-US" sz="1200" dirty="0" smtClean="0">
                <a:latin typeface="Arial" pitchFamily="34" charset="0"/>
                <a:cs typeface="Arial" pitchFamily="34" charset="0"/>
              </a:rPr>
              <a:t>SRAM2</a:t>
            </a:r>
          </a:p>
        </p:txBody>
      </p:sp>
      <p:sp>
        <p:nvSpPr>
          <p:cNvPr id="15" name="TextBox 14"/>
          <p:cNvSpPr txBox="1"/>
          <p:nvPr>
            <p:custDataLst>
              <p:tags r:id="rId14"/>
            </p:custDataLst>
          </p:nvPr>
        </p:nvSpPr>
        <p:spPr>
          <a:xfrm>
            <a:off x="5743575" y="4204607"/>
            <a:ext cx="762000" cy="723900"/>
          </a:xfrm>
          <a:prstGeom prst="rect">
            <a:avLst/>
          </a:prstGeom>
          <a:solidFill>
            <a:srgbClr val="92D050"/>
          </a:solidFill>
        </p:spPr>
        <p:txBody>
          <a:bodyPr wrap="square" rtlCol="0" anchor="ctr">
            <a:noAutofit/>
          </a:bodyPr>
          <a:lstStyle/>
          <a:p>
            <a:r>
              <a:rPr lang="en-US" sz="1200" dirty="0" smtClean="0">
                <a:latin typeface="Arial" pitchFamily="34" charset="0"/>
                <a:cs typeface="Arial" pitchFamily="34" charset="0"/>
              </a:rPr>
              <a:t>SRAM3</a:t>
            </a:r>
          </a:p>
        </p:txBody>
      </p:sp>
      <p:sp>
        <p:nvSpPr>
          <p:cNvPr id="16" name="TextBox 15"/>
          <p:cNvSpPr txBox="1"/>
          <p:nvPr>
            <p:custDataLst>
              <p:tags r:id="rId15"/>
            </p:custDataLst>
          </p:nvPr>
        </p:nvSpPr>
        <p:spPr>
          <a:xfrm rot="16200000">
            <a:off x="6453189" y="3552144"/>
            <a:ext cx="685800" cy="428625"/>
          </a:xfrm>
          <a:prstGeom prst="rect">
            <a:avLst/>
          </a:prstGeom>
          <a:solidFill>
            <a:srgbClr val="92D050"/>
          </a:solidFill>
        </p:spPr>
        <p:txBody>
          <a:bodyPr wrap="square" rtlCol="0" anchor="ctr">
            <a:noAutofit/>
          </a:bodyPr>
          <a:lstStyle/>
          <a:p>
            <a:r>
              <a:rPr lang="en-US" sz="1100" dirty="0" smtClean="0">
                <a:latin typeface="Arial" pitchFamily="34" charset="0"/>
                <a:cs typeface="Arial" pitchFamily="34" charset="0"/>
              </a:rPr>
              <a:t>SRAM5</a:t>
            </a:r>
          </a:p>
        </p:txBody>
      </p:sp>
      <p:sp>
        <p:nvSpPr>
          <p:cNvPr id="17" name="TextBox 16"/>
          <p:cNvSpPr txBox="1"/>
          <p:nvPr>
            <p:custDataLst>
              <p:tags r:id="rId16"/>
            </p:custDataLst>
          </p:nvPr>
        </p:nvSpPr>
        <p:spPr>
          <a:xfrm rot="16200000">
            <a:off x="6415091" y="4314144"/>
            <a:ext cx="762000" cy="428625"/>
          </a:xfrm>
          <a:prstGeom prst="rect">
            <a:avLst/>
          </a:prstGeom>
          <a:noFill/>
        </p:spPr>
        <p:txBody>
          <a:bodyPr wrap="square" rtlCol="0" anchor="ctr">
            <a:noAutofit/>
          </a:bodyPr>
          <a:lstStyle/>
          <a:p>
            <a:pPr algn="ctr"/>
            <a:r>
              <a:rPr lang="en-US" sz="1200" dirty="0" smtClean="0">
                <a:latin typeface="Arial" pitchFamily="34" charset="0"/>
                <a:cs typeface="Arial" pitchFamily="34" charset="0"/>
              </a:rPr>
              <a:t>SRAM4</a:t>
            </a:r>
          </a:p>
        </p:txBody>
      </p:sp>
      <p:sp>
        <p:nvSpPr>
          <p:cNvPr id="18" name="TextBox 17"/>
          <p:cNvSpPr txBox="1"/>
          <p:nvPr>
            <p:custDataLst>
              <p:tags r:id="rId17"/>
            </p:custDataLst>
          </p:nvPr>
        </p:nvSpPr>
        <p:spPr>
          <a:xfrm>
            <a:off x="4724400" y="1709057"/>
            <a:ext cx="1143000" cy="762000"/>
          </a:xfrm>
          <a:prstGeom prst="rect">
            <a:avLst/>
          </a:prstGeom>
          <a:solidFill>
            <a:schemeClr val="bg1">
              <a:lumMod val="75000"/>
            </a:schemeClr>
          </a:solidFill>
          <a:ln w="19050">
            <a:solidFill>
              <a:schemeClr val="tx1"/>
            </a:solidFill>
          </a:ln>
        </p:spPr>
        <p:txBody>
          <a:bodyPr wrap="square" rtlCol="0" anchor="ctr">
            <a:noAutofit/>
          </a:bodyPr>
          <a:lstStyle/>
          <a:p>
            <a:pPr algn="ctr"/>
            <a:r>
              <a:rPr lang="en-US" sz="1600" dirty="0" smtClean="0">
                <a:latin typeface="Arial" pitchFamily="34" charset="0"/>
                <a:cs typeface="Arial" pitchFamily="34" charset="0"/>
              </a:rPr>
              <a:t>core1</a:t>
            </a:r>
          </a:p>
        </p:txBody>
      </p:sp>
      <p:sp>
        <p:nvSpPr>
          <p:cNvPr id="19" name="TextBox 18"/>
          <p:cNvSpPr txBox="1"/>
          <p:nvPr>
            <p:custDataLst>
              <p:tags r:id="rId18"/>
            </p:custDataLst>
          </p:nvPr>
        </p:nvSpPr>
        <p:spPr>
          <a:xfrm>
            <a:off x="5867400" y="1709057"/>
            <a:ext cx="1143000" cy="762000"/>
          </a:xfrm>
          <a:prstGeom prst="rect">
            <a:avLst/>
          </a:prstGeom>
          <a:solidFill>
            <a:schemeClr val="bg1">
              <a:lumMod val="75000"/>
            </a:schemeClr>
          </a:solidFill>
          <a:ln w="19050">
            <a:solidFill>
              <a:schemeClr val="tx1"/>
            </a:solidFill>
          </a:ln>
        </p:spPr>
        <p:txBody>
          <a:bodyPr wrap="square" rtlCol="0" anchor="ctr">
            <a:noAutofit/>
          </a:bodyPr>
          <a:lstStyle/>
          <a:p>
            <a:pPr algn="ctr"/>
            <a:r>
              <a:rPr lang="en-US" sz="1600" dirty="0">
                <a:latin typeface="Arial" pitchFamily="34" charset="0"/>
                <a:cs typeface="Arial" pitchFamily="34" charset="0"/>
              </a:rPr>
              <a:t>c</a:t>
            </a:r>
            <a:r>
              <a:rPr lang="en-US" sz="1600" dirty="0" smtClean="0">
                <a:latin typeface="Arial" pitchFamily="34" charset="0"/>
                <a:cs typeface="Arial" pitchFamily="34" charset="0"/>
              </a:rPr>
              <a:t>ore2</a:t>
            </a:r>
          </a:p>
        </p:txBody>
      </p:sp>
      <p:sp>
        <p:nvSpPr>
          <p:cNvPr id="20" name="TextBox 19"/>
          <p:cNvSpPr txBox="1"/>
          <p:nvPr>
            <p:custDataLst>
              <p:tags r:id="rId19"/>
            </p:custDataLst>
          </p:nvPr>
        </p:nvSpPr>
        <p:spPr>
          <a:xfrm>
            <a:off x="4724400" y="2471057"/>
            <a:ext cx="1143000" cy="800100"/>
          </a:xfrm>
          <a:prstGeom prst="rect">
            <a:avLst/>
          </a:prstGeom>
          <a:solidFill>
            <a:schemeClr val="bg1">
              <a:lumMod val="75000"/>
            </a:schemeClr>
          </a:solidFill>
          <a:ln w="19050">
            <a:solidFill>
              <a:schemeClr val="tx1"/>
            </a:solidFill>
          </a:ln>
        </p:spPr>
        <p:txBody>
          <a:bodyPr wrap="square" rtlCol="0" anchor="ctr">
            <a:noAutofit/>
          </a:bodyPr>
          <a:lstStyle/>
          <a:p>
            <a:pPr algn="ctr"/>
            <a:r>
              <a:rPr lang="en-US" sz="1600" dirty="0" smtClean="0">
                <a:latin typeface="Arial" pitchFamily="34" charset="0"/>
                <a:cs typeface="Arial" pitchFamily="34" charset="0"/>
              </a:rPr>
              <a:t>core3</a:t>
            </a:r>
          </a:p>
        </p:txBody>
      </p:sp>
      <p:sp>
        <p:nvSpPr>
          <p:cNvPr id="21" name="TextBox 20"/>
          <p:cNvSpPr txBox="1"/>
          <p:nvPr>
            <p:custDataLst>
              <p:tags r:id="rId20"/>
            </p:custDataLst>
          </p:nvPr>
        </p:nvSpPr>
        <p:spPr>
          <a:xfrm>
            <a:off x="5867400" y="2471057"/>
            <a:ext cx="1143000" cy="800100"/>
          </a:xfrm>
          <a:prstGeom prst="rect">
            <a:avLst/>
          </a:prstGeom>
          <a:solidFill>
            <a:schemeClr val="bg1">
              <a:lumMod val="75000"/>
            </a:schemeClr>
          </a:solidFill>
          <a:ln w="19050">
            <a:solidFill>
              <a:schemeClr val="tx1"/>
            </a:solidFill>
          </a:ln>
        </p:spPr>
        <p:txBody>
          <a:bodyPr wrap="square" rtlCol="0" anchor="ctr">
            <a:noAutofit/>
          </a:bodyPr>
          <a:lstStyle/>
          <a:p>
            <a:pPr algn="ctr"/>
            <a:r>
              <a:rPr lang="en-US" sz="1600" dirty="0" smtClean="0">
                <a:latin typeface="Arial" pitchFamily="34" charset="0"/>
                <a:cs typeface="Arial" pitchFamily="34" charset="0"/>
              </a:rPr>
              <a:t>core4</a:t>
            </a:r>
          </a:p>
        </p:txBody>
      </p:sp>
      <p:sp>
        <p:nvSpPr>
          <p:cNvPr id="22" name="Rectangle 21"/>
          <p:cNvSpPr/>
          <p:nvPr>
            <p:custDataLst>
              <p:tags r:id="rId21"/>
            </p:custDataLst>
          </p:nvPr>
        </p:nvSpPr>
        <p:spPr>
          <a:xfrm>
            <a:off x="7239000" y="2090057"/>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Accelerators</a:t>
            </a:r>
          </a:p>
        </p:txBody>
      </p:sp>
      <p:sp>
        <p:nvSpPr>
          <p:cNvPr id="23" name="Rectangle 22"/>
          <p:cNvSpPr/>
          <p:nvPr>
            <p:custDataLst>
              <p:tags r:id="rId22"/>
            </p:custDataLst>
          </p:nvPr>
        </p:nvSpPr>
        <p:spPr>
          <a:xfrm>
            <a:off x="7239000" y="2699657"/>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Memory Controller</a:t>
            </a:r>
            <a:endParaRPr lang="en-US" sz="1400" dirty="0"/>
          </a:p>
        </p:txBody>
      </p:sp>
      <p:sp>
        <p:nvSpPr>
          <p:cNvPr id="24" name="Rectangle 23"/>
          <p:cNvSpPr/>
          <p:nvPr>
            <p:custDataLst>
              <p:tags r:id="rId23"/>
            </p:custDataLst>
          </p:nvPr>
        </p:nvSpPr>
        <p:spPr>
          <a:xfrm>
            <a:off x="7239000" y="3309257"/>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I/O interfaces</a:t>
            </a:r>
            <a:endParaRPr lang="en-US" sz="1400" dirty="0"/>
          </a:p>
        </p:txBody>
      </p:sp>
      <p:sp>
        <p:nvSpPr>
          <p:cNvPr id="25" name="Rectangle 24"/>
          <p:cNvSpPr/>
          <p:nvPr>
            <p:custDataLst>
              <p:tags r:id="rId24"/>
            </p:custDataLst>
          </p:nvPr>
        </p:nvSpPr>
        <p:spPr>
          <a:xfrm>
            <a:off x="7239000" y="3918857"/>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GPUs</a:t>
            </a:r>
            <a:endParaRPr lang="en-US" sz="1400" dirty="0"/>
          </a:p>
        </p:txBody>
      </p:sp>
      <p:sp>
        <p:nvSpPr>
          <p:cNvPr id="31" name="TextBox 30"/>
          <p:cNvSpPr txBox="1"/>
          <p:nvPr>
            <p:custDataLst>
              <p:tags r:id="rId25"/>
            </p:custDataLst>
          </p:nvPr>
        </p:nvSpPr>
        <p:spPr>
          <a:xfrm>
            <a:off x="7834086" y="5105400"/>
            <a:ext cx="1348014" cy="457200"/>
          </a:xfrm>
          <a:prstGeom prst="rect">
            <a:avLst/>
          </a:prstGeom>
          <a:noFill/>
        </p:spPr>
        <p:txBody>
          <a:bodyPr wrap="square" rtlCol="0">
            <a:noAutofit/>
          </a:bodyPr>
          <a:lstStyle/>
          <a:p>
            <a:pPr algn="ctr"/>
            <a:r>
              <a:rPr lang="en-US" dirty="0" smtClean="0">
                <a:solidFill>
                  <a:srgbClr val="FF0000"/>
                </a:solidFill>
                <a:latin typeface="Arial" pitchFamily="34" charset="0"/>
                <a:cs typeface="Arial" pitchFamily="34" charset="0"/>
              </a:rPr>
              <a:t>O</a:t>
            </a:r>
            <a:r>
              <a:rPr lang="en-US" baseline="-25000" dirty="0" smtClean="0">
                <a:solidFill>
                  <a:srgbClr val="FF0000"/>
                </a:solidFill>
                <a:latin typeface="Arial" pitchFamily="34" charset="0"/>
                <a:cs typeface="Arial" pitchFamily="34" charset="0"/>
              </a:rPr>
              <a:t>integration</a:t>
            </a:r>
          </a:p>
        </p:txBody>
      </p:sp>
      <p:cxnSp>
        <p:nvCxnSpPr>
          <p:cNvPr id="32" name="Straight Arrow Connector 31"/>
          <p:cNvCxnSpPr/>
          <p:nvPr>
            <p:custDataLst>
              <p:tags r:id="rId26"/>
            </p:custDataLst>
          </p:nvPr>
        </p:nvCxnSpPr>
        <p:spPr>
          <a:xfrm flipH="1" flipV="1">
            <a:off x="8382000" y="4909457"/>
            <a:ext cx="228600" cy="3048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custDataLst>
              <p:tags r:id="rId27"/>
            </p:custDataLst>
          </p:nvPr>
        </p:nvSpPr>
        <p:spPr>
          <a:xfrm>
            <a:off x="4308931" y="5159714"/>
            <a:ext cx="1219200" cy="304800"/>
          </a:xfrm>
          <a:prstGeom prst="rect">
            <a:avLst/>
          </a:prstGeom>
          <a:noFill/>
        </p:spPr>
        <p:txBody>
          <a:bodyPr wrap="square" rtlCol="0">
            <a:noAutofit/>
          </a:bodyPr>
          <a:lstStyle/>
          <a:p>
            <a:pPr algn="ctr"/>
            <a:r>
              <a:rPr lang="en-US" dirty="0" smtClean="0">
                <a:solidFill>
                  <a:srgbClr val="FF0000"/>
                </a:solidFill>
                <a:latin typeface="Arial" pitchFamily="34" charset="0"/>
                <a:cs typeface="Arial" pitchFamily="34" charset="0"/>
              </a:rPr>
              <a:t>O</a:t>
            </a:r>
            <a:r>
              <a:rPr lang="en-US" baseline="-25000" dirty="0" smtClean="0">
                <a:solidFill>
                  <a:srgbClr val="FF0000"/>
                </a:solidFill>
                <a:latin typeface="Arial" pitchFamily="34" charset="0"/>
                <a:cs typeface="Arial" pitchFamily="34" charset="0"/>
              </a:rPr>
              <a:t>SRAM</a:t>
            </a:r>
          </a:p>
        </p:txBody>
      </p:sp>
      <p:cxnSp>
        <p:nvCxnSpPr>
          <p:cNvPr id="34" name="Straight Arrow Connector 33"/>
          <p:cNvCxnSpPr/>
          <p:nvPr>
            <p:custDataLst>
              <p:tags r:id="rId28"/>
            </p:custDataLst>
          </p:nvPr>
        </p:nvCxnSpPr>
        <p:spPr>
          <a:xfrm flipV="1">
            <a:off x="4800600" y="4680857"/>
            <a:ext cx="235862" cy="5334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custDataLst>
              <p:tags r:id="rId29"/>
            </p:custDataLst>
          </p:nvPr>
        </p:nvSpPr>
        <p:spPr>
          <a:xfrm>
            <a:off x="6096000" y="1055914"/>
            <a:ext cx="1219200" cy="304800"/>
          </a:xfrm>
          <a:prstGeom prst="rect">
            <a:avLst/>
          </a:prstGeom>
          <a:noFill/>
        </p:spPr>
        <p:txBody>
          <a:bodyPr wrap="square" rtlCol="0">
            <a:noAutofit/>
          </a:bodyPr>
          <a:lstStyle/>
          <a:p>
            <a:pPr algn="ctr"/>
            <a:r>
              <a:rPr lang="en-US" dirty="0" smtClean="0">
                <a:solidFill>
                  <a:srgbClr val="FF0000"/>
                </a:solidFill>
                <a:latin typeface="Arial" pitchFamily="34" charset="0"/>
                <a:cs typeface="Arial" pitchFamily="34" charset="0"/>
              </a:rPr>
              <a:t>O</a:t>
            </a:r>
            <a:r>
              <a:rPr lang="en-US" baseline="-25000" dirty="0" smtClean="0">
                <a:solidFill>
                  <a:srgbClr val="FF0000"/>
                </a:solidFill>
                <a:latin typeface="Arial" pitchFamily="34" charset="0"/>
                <a:cs typeface="Arial" pitchFamily="34" charset="0"/>
              </a:rPr>
              <a:t>logic</a:t>
            </a:r>
          </a:p>
        </p:txBody>
      </p:sp>
      <p:cxnSp>
        <p:nvCxnSpPr>
          <p:cNvPr id="41" name="Straight Arrow Connector 40"/>
          <p:cNvCxnSpPr>
            <a:endCxn id="19" idx="0"/>
          </p:cNvCxnSpPr>
          <p:nvPr>
            <p:custDataLst>
              <p:tags r:id="rId30"/>
            </p:custDataLst>
          </p:nvPr>
        </p:nvCxnSpPr>
        <p:spPr>
          <a:xfrm flipH="1">
            <a:off x="6438900" y="1404257"/>
            <a:ext cx="266700" cy="3048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custDataLst>
              <p:tags r:id="rId31"/>
            </p:custDataLst>
          </p:nvPr>
        </p:nvSpPr>
        <p:spPr>
          <a:xfrm>
            <a:off x="5867400" y="5142139"/>
            <a:ext cx="1524000" cy="268061"/>
          </a:xfrm>
          <a:prstGeom prst="rect">
            <a:avLst/>
          </a:prstGeom>
          <a:noFill/>
        </p:spPr>
        <p:txBody>
          <a:bodyPr wrap="square" rtlCol="0">
            <a:noAutofit/>
          </a:bodyPr>
          <a:lstStyle/>
          <a:p>
            <a:pPr algn="ctr"/>
            <a:r>
              <a:rPr lang="en-US" dirty="0" smtClean="0">
                <a:solidFill>
                  <a:srgbClr val="FF0000"/>
                </a:solidFill>
                <a:latin typeface="Arial" pitchFamily="34" charset="0"/>
                <a:cs typeface="Arial" pitchFamily="34" charset="0"/>
              </a:rPr>
              <a:t>O</a:t>
            </a:r>
            <a:r>
              <a:rPr lang="en-US" baseline="-25000" dirty="0">
                <a:solidFill>
                  <a:srgbClr val="FF0000"/>
                </a:solidFill>
                <a:latin typeface="Arial" pitchFamily="34" charset="0"/>
                <a:cs typeface="Arial" pitchFamily="34" charset="0"/>
              </a:rPr>
              <a:t>A</a:t>
            </a:r>
            <a:r>
              <a:rPr lang="en-US" baseline="-25000" dirty="0" smtClean="0">
                <a:solidFill>
                  <a:srgbClr val="FF0000"/>
                </a:solidFill>
                <a:latin typeface="Arial" pitchFamily="34" charset="0"/>
                <a:cs typeface="Arial" pitchFamily="34" charset="0"/>
              </a:rPr>
              <a:t>factor-logic</a:t>
            </a:r>
          </a:p>
        </p:txBody>
      </p:sp>
      <p:cxnSp>
        <p:nvCxnSpPr>
          <p:cNvPr id="44" name="Straight Arrow Connector 43"/>
          <p:cNvCxnSpPr/>
          <p:nvPr>
            <p:custDataLst>
              <p:tags r:id="rId32"/>
            </p:custDataLst>
          </p:nvPr>
        </p:nvCxnSpPr>
        <p:spPr>
          <a:xfrm flipV="1">
            <a:off x="6796091" y="4234486"/>
            <a:ext cx="671509" cy="107762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custDataLst>
              <p:tags r:id="rId33"/>
            </p:custDataLst>
          </p:nvPr>
        </p:nvCxnSpPr>
        <p:spPr>
          <a:xfrm>
            <a:off x="6724650" y="1442356"/>
            <a:ext cx="514350" cy="57150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custDataLst>
              <p:tags r:id="rId34"/>
            </p:custDataLst>
          </p:nvPr>
        </p:nvSpPr>
        <p:spPr>
          <a:xfrm>
            <a:off x="7139539" y="990600"/>
            <a:ext cx="1966686" cy="304800"/>
          </a:xfrm>
          <a:prstGeom prst="rect">
            <a:avLst/>
          </a:prstGeom>
          <a:noFill/>
        </p:spPr>
        <p:txBody>
          <a:bodyPr wrap="square" rtlCol="0">
            <a:noAutofit/>
          </a:bodyPr>
          <a:lstStyle/>
          <a:p>
            <a:pPr algn="ctr"/>
            <a:r>
              <a:rPr lang="en-US" dirty="0" smtClean="0">
                <a:solidFill>
                  <a:srgbClr val="FF0000"/>
                </a:solidFill>
                <a:latin typeface="Arial" pitchFamily="34" charset="0"/>
                <a:cs typeface="Arial" pitchFamily="34" charset="0"/>
              </a:rPr>
              <a:t>O</a:t>
            </a:r>
            <a:r>
              <a:rPr lang="en-US" baseline="-25000" dirty="0" smtClean="0">
                <a:solidFill>
                  <a:srgbClr val="FF0000"/>
                </a:solidFill>
                <a:latin typeface="Arial" pitchFamily="34" charset="0"/>
                <a:cs typeface="Arial" pitchFamily="34" charset="0"/>
              </a:rPr>
              <a:t>uncore-logic</a:t>
            </a:r>
          </a:p>
        </p:txBody>
      </p:sp>
      <p:cxnSp>
        <p:nvCxnSpPr>
          <p:cNvPr id="52" name="Straight Arrow Connector 51"/>
          <p:cNvCxnSpPr/>
          <p:nvPr>
            <p:custDataLst>
              <p:tags r:id="rId35"/>
            </p:custDataLst>
          </p:nvPr>
        </p:nvCxnSpPr>
        <p:spPr>
          <a:xfrm flipH="1">
            <a:off x="7834088" y="1404257"/>
            <a:ext cx="288794" cy="57694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3" name="Content Placeholder 2"/>
          <p:cNvSpPr txBox="1">
            <a:spLocks/>
          </p:cNvSpPr>
          <p:nvPr>
            <p:custDataLst>
              <p:tags r:id="rId36"/>
            </p:custDataLst>
          </p:nvPr>
        </p:nvSpPr>
        <p:spPr>
          <a:xfrm>
            <a:off x="76200" y="832756"/>
            <a:ext cx="4343400" cy="5644243"/>
          </a:xfrm>
          <a:prstGeom prst="rect">
            <a:avLst/>
          </a:prstGeom>
        </p:spPr>
        <p:txBody>
          <a:bodyPr vert="horz" lIns="91440" tIns="45720" rIns="91440" bIns="45720" rtlCol="0">
            <a:normAutofit fontScale="92500" lnSpcReduction="10000"/>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Key components to address different densities and overheads:</a:t>
            </a:r>
          </a:p>
          <a:p>
            <a:r>
              <a:rPr lang="en-US" sz="2400" dirty="0" smtClean="0"/>
              <a:t>Logic</a:t>
            </a:r>
          </a:p>
          <a:p>
            <a:r>
              <a:rPr lang="en-US" sz="2400" dirty="0" smtClean="0"/>
              <a:t>SRAM</a:t>
            </a:r>
          </a:p>
          <a:p>
            <a:r>
              <a:rPr lang="en-US" sz="2400" dirty="0" smtClean="0">
                <a:solidFill>
                  <a:srgbClr val="FF0000"/>
                </a:solidFill>
              </a:rPr>
              <a:t>Uncore (new in 2013 model)</a:t>
            </a:r>
          </a:p>
          <a:p>
            <a:endParaRPr lang="en-US" sz="2400" dirty="0" smtClean="0"/>
          </a:p>
          <a:p>
            <a:endParaRPr lang="en-US" sz="2400" dirty="0"/>
          </a:p>
          <a:p>
            <a:r>
              <a:rPr lang="en-US" sz="2400" dirty="0" smtClean="0"/>
              <a:t>New overheads</a:t>
            </a:r>
          </a:p>
          <a:p>
            <a:pPr lvl="1"/>
            <a:r>
              <a:rPr lang="en-US" sz="2200" b="0" dirty="0" smtClean="0"/>
              <a:t>O</a:t>
            </a:r>
            <a:r>
              <a:rPr lang="en-US" sz="2200" b="0" baseline="-25000" dirty="0" smtClean="0"/>
              <a:t>uncore-logic</a:t>
            </a:r>
            <a:endParaRPr lang="en-US" sz="2200" b="0" dirty="0" smtClean="0"/>
          </a:p>
          <a:p>
            <a:pPr lvl="1"/>
            <a:r>
              <a:rPr lang="en-US" sz="2200" b="0" dirty="0" smtClean="0"/>
              <a:t>O</a:t>
            </a:r>
            <a:r>
              <a:rPr lang="en-US" sz="2200" b="0" baseline="-25000" dirty="0"/>
              <a:t>A</a:t>
            </a:r>
            <a:r>
              <a:rPr lang="en-US" sz="2200" b="0" baseline="-25000" dirty="0" smtClean="0"/>
              <a:t>factor-logic</a:t>
            </a:r>
            <a:endParaRPr lang="en-US" sz="2200" b="0" dirty="0" smtClean="0"/>
          </a:p>
          <a:p>
            <a:r>
              <a:rPr lang="en-US" sz="2400" dirty="0" smtClean="0"/>
              <a:t>Calibrated </a:t>
            </a:r>
            <a:r>
              <a:rPr lang="en-US" sz="2400" b="0" dirty="0" smtClean="0"/>
              <a:t>O</a:t>
            </a:r>
            <a:r>
              <a:rPr lang="en-US" sz="2400" b="0" baseline="-25000" dirty="0" smtClean="0"/>
              <a:t>integration</a:t>
            </a:r>
            <a:endParaRPr lang="en-US" sz="2400" b="0" dirty="0"/>
          </a:p>
          <a:p>
            <a:r>
              <a:rPr lang="en-US" sz="2400" dirty="0" smtClean="0"/>
              <a:t>+ Previous overheads</a:t>
            </a:r>
          </a:p>
          <a:p>
            <a:pPr lvl="1"/>
            <a:r>
              <a:rPr lang="en-US" sz="2200" b="0" dirty="0" smtClean="0"/>
              <a:t>O</a:t>
            </a:r>
            <a:r>
              <a:rPr lang="en-US" sz="2200" b="0" baseline="-25000" dirty="0" smtClean="0"/>
              <a:t>SRAM</a:t>
            </a:r>
            <a:endParaRPr lang="en-US" sz="2200" b="0" dirty="0"/>
          </a:p>
          <a:p>
            <a:pPr lvl="1"/>
            <a:r>
              <a:rPr lang="en-US" sz="2200" b="0" dirty="0" smtClean="0"/>
              <a:t>O</a:t>
            </a:r>
            <a:r>
              <a:rPr lang="en-US" sz="2200" b="0" baseline="-25000" dirty="0" smtClean="0"/>
              <a:t>logic</a:t>
            </a:r>
            <a:endParaRPr lang="en-US" sz="2400" b="0" dirty="0" smtClean="0"/>
          </a:p>
          <a:p>
            <a:endParaRPr lang="en-US" sz="2400" dirty="0" smtClean="0"/>
          </a:p>
          <a:p>
            <a:endParaRPr lang="en-US" sz="2400" dirty="0" smtClean="0"/>
          </a:p>
          <a:p>
            <a:endParaRPr lang="en-US" sz="2400" dirty="0"/>
          </a:p>
        </p:txBody>
      </p:sp>
      <p:cxnSp>
        <p:nvCxnSpPr>
          <p:cNvPr id="53" name="Straight Arrow Connector 52"/>
          <p:cNvCxnSpPr/>
          <p:nvPr>
            <p:custDataLst>
              <p:tags r:id="rId37"/>
            </p:custDataLst>
          </p:nvPr>
        </p:nvCxnSpPr>
        <p:spPr>
          <a:xfrm flipH="1" flipV="1">
            <a:off x="6124576" y="3048000"/>
            <a:ext cx="671516" cy="226411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40341000"/>
      </p:ext>
    </p:extLst>
  </p:cSld>
  <p:clrMapOvr>
    <a:masterClrMapping/>
  </p:clrMapOvr>
  <mc:AlternateContent xmlns:mc="http://schemas.openxmlformats.org/markup-compatibility/2006" xmlns:p14="http://schemas.microsoft.com/office/powerpoint/2010/main">
    <mc:Choice Requires="p14">
      <p:transition spd="slow" p14:dur="2000" advTm="112005"/>
    </mc:Choice>
    <mc:Fallback xmlns="">
      <p:transition spd="slow" advTm="11200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custDataLst>
              <p:tags r:id="rId1"/>
            </p:custDataLst>
          </p:nvPr>
        </p:nvPicPr>
        <p:blipFill>
          <a:blip r:embed="rId20">
            <a:extLst>
              <a:ext uri="{28A0092B-C50C-407E-A947-70E740481C1C}">
                <a14:useLocalDpi xmlns:a14="http://schemas.microsoft.com/office/drawing/2010/main" val="0"/>
              </a:ext>
            </a:extLst>
          </a:blip>
          <a:stretch>
            <a:fillRect/>
          </a:stretch>
        </p:blipFill>
        <p:spPr>
          <a:xfrm>
            <a:off x="304801" y="3632054"/>
            <a:ext cx="3545231" cy="2147534"/>
          </a:xfrm>
          <a:prstGeom prst="rect">
            <a:avLst/>
          </a:prstGeom>
        </p:spPr>
      </p:pic>
      <p:pic>
        <p:nvPicPr>
          <p:cNvPr id="5" name="Picture 4" descr="Screen Clipping"/>
          <p:cNvPicPr>
            <a:picLocks noChangeAspect="1"/>
          </p:cNvPicPr>
          <p:nvPr>
            <p:custDataLst>
              <p:tags r:id="rId2"/>
            </p:custDataLst>
          </p:nvPr>
        </p:nvPicPr>
        <p:blipFill>
          <a:blip r:embed="rId21">
            <a:extLst>
              <a:ext uri="{28A0092B-C50C-407E-A947-70E740481C1C}">
                <a14:useLocalDpi xmlns:a14="http://schemas.microsoft.com/office/drawing/2010/main" val="0"/>
              </a:ext>
            </a:extLst>
          </a:blip>
          <a:stretch>
            <a:fillRect/>
          </a:stretch>
        </p:blipFill>
        <p:spPr>
          <a:xfrm>
            <a:off x="5384261" y="3539457"/>
            <a:ext cx="3607339" cy="2180327"/>
          </a:xfrm>
          <a:prstGeom prst="rect">
            <a:avLst/>
          </a:prstGeom>
        </p:spPr>
      </p:pic>
      <p:sp>
        <p:nvSpPr>
          <p:cNvPr id="6" name="TextBox 5"/>
          <p:cNvSpPr txBox="1"/>
          <p:nvPr>
            <p:custDataLst>
              <p:tags r:id="rId3"/>
            </p:custDataLst>
          </p:nvPr>
        </p:nvSpPr>
        <p:spPr>
          <a:xfrm>
            <a:off x="308174" y="3008088"/>
            <a:ext cx="3425626" cy="584775"/>
          </a:xfrm>
          <a:prstGeom prst="rect">
            <a:avLst/>
          </a:prstGeom>
          <a:noFill/>
        </p:spPr>
        <p:txBody>
          <a:bodyPr wrap="square" rtlCol="0">
            <a:spAutoFit/>
          </a:bodyPr>
          <a:lstStyle/>
          <a:p>
            <a:r>
              <a:rPr lang="en-US" sz="1600" dirty="0" smtClean="0">
                <a:solidFill>
                  <a:srgbClr val="FF0000"/>
                </a:solidFill>
              </a:rPr>
              <a:t>WAS</a:t>
            </a:r>
            <a:r>
              <a:rPr lang="en-US" sz="1600" dirty="0" smtClean="0"/>
              <a:t>: SOC-CP for mobile phone</a:t>
            </a:r>
            <a:br>
              <a:rPr lang="en-US" sz="1600" dirty="0" smtClean="0"/>
            </a:br>
            <a:r>
              <a:rPr lang="en-US" sz="1600" b="1" dirty="0" smtClean="0">
                <a:solidFill>
                  <a:srgbClr val="FF0000"/>
                </a:solidFill>
              </a:rPr>
              <a:t>Area: 100mm</a:t>
            </a:r>
            <a:r>
              <a:rPr lang="en-US" sz="1600" b="1" baseline="30000" dirty="0" smtClean="0">
                <a:solidFill>
                  <a:srgbClr val="FF0000"/>
                </a:solidFill>
              </a:rPr>
              <a:t>2</a:t>
            </a:r>
            <a:endParaRPr lang="en-US" sz="1600" b="1" baseline="30000" dirty="0">
              <a:solidFill>
                <a:srgbClr val="FF0000"/>
              </a:solidFill>
            </a:endParaRPr>
          </a:p>
        </p:txBody>
      </p:sp>
      <p:sp>
        <p:nvSpPr>
          <p:cNvPr id="7" name="TextBox 6"/>
          <p:cNvSpPr txBox="1"/>
          <p:nvPr>
            <p:custDataLst>
              <p:tags r:id="rId4"/>
            </p:custDataLst>
          </p:nvPr>
        </p:nvSpPr>
        <p:spPr>
          <a:xfrm>
            <a:off x="5381367" y="2931888"/>
            <a:ext cx="3425626" cy="830997"/>
          </a:xfrm>
          <a:prstGeom prst="rect">
            <a:avLst/>
          </a:prstGeom>
          <a:noFill/>
        </p:spPr>
        <p:txBody>
          <a:bodyPr wrap="square" rtlCol="0">
            <a:spAutoFit/>
          </a:bodyPr>
          <a:lstStyle/>
          <a:p>
            <a:r>
              <a:rPr lang="en-US" sz="1600" dirty="0" smtClean="0">
                <a:solidFill>
                  <a:srgbClr val="FF0000"/>
                </a:solidFill>
              </a:rPr>
              <a:t>IS</a:t>
            </a:r>
            <a:r>
              <a:rPr lang="en-US" sz="1600" dirty="0" smtClean="0"/>
              <a:t>: SOC-CP for smart phone</a:t>
            </a:r>
            <a:br>
              <a:rPr lang="en-US" sz="1600" dirty="0" smtClean="0"/>
            </a:br>
            <a:r>
              <a:rPr lang="en-US" sz="1600" b="1" dirty="0" smtClean="0">
                <a:solidFill>
                  <a:srgbClr val="FF0000"/>
                </a:solidFill>
              </a:rPr>
              <a:t>Area: 140mm</a:t>
            </a:r>
            <a:r>
              <a:rPr lang="en-US" sz="1600" b="1" baseline="30000" dirty="0" smtClean="0">
                <a:solidFill>
                  <a:srgbClr val="FF0000"/>
                </a:solidFill>
              </a:rPr>
              <a:t>2</a:t>
            </a:r>
            <a:r>
              <a:rPr lang="en-US" sz="1600" baseline="30000" dirty="0" smtClean="0"/>
              <a:t/>
            </a:r>
            <a:br>
              <a:rPr lang="en-US" sz="1600" baseline="30000" dirty="0" smtClean="0"/>
            </a:br>
            <a:endParaRPr lang="en-US" sz="1600" dirty="0"/>
          </a:p>
        </p:txBody>
      </p:sp>
      <p:sp>
        <p:nvSpPr>
          <p:cNvPr id="8" name="Rectangle 7"/>
          <p:cNvSpPr/>
          <p:nvPr>
            <p:custDataLst>
              <p:tags r:id="rId5"/>
            </p:custDataLst>
          </p:nvPr>
        </p:nvSpPr>
        <p:spPr>
          <a:xfrm>
            <a:off x="304801" y="5779588"/>
            <a:ext cx="1143000"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Audio</a:t>
            </a:r>
            <a:endParaRPr lang="en-US" sz="1400" dirty="0">
              <a:solidFill>
                <a:schemeClr val="tx1"/>
              </a:solidFill>
            </a:endParaRPr>
          </a:p>
        </p:txBody>
      </p:sp>
      <p:sp>
        <p:nvSpPr>
          <p:cNvPr id="9" name="Rectangle 8"/>
          <p:cNvSpPr/>
          <p:nvPr>
            <p:custDataLst>
              <p:tags r:id="rId6"/>
            </p:custDataLst>
          </p:nvPr>
        </p:nvSpPr>
        <p:spPr>
          <a:xfrm>
            <a:off x="1447801" y="5779588"/>
            <a:ext cx="1295400"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Bluetooth</a:t>
            </a:r>
            <a:endParaRPr lang="en-US" sz="1400" dirty="0">
              <a:solidFill>
                <a:schemeClr val="tx1"/>
              </a:solidFill>
            </a:endParaRPr>
          </a:p>
        </p:txBody>
      </p:sp>
      <p:sp>
        <p:nvSpPr>
          <p:cNvPr id="10" name="Rectangle 9"/>
          <p:cNvSpPr/>
          <p:nvPr>
            <p:custDataLst>
              <p:tags r:id="rId7"/>
            </p:custDataLst>
          </p:nvPr>
        </p:nvSpPr>
        <p:spPr>
          <a:xfrm>
            <a:off x="2743201" y="5779588"/>
            <a:ext cx="1106831"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t>
            </a:r>
            <a:r>
              <a:rPr lang="en-US" sz="1100" dirty="0" smtClean="0">
                <a:solidFill>
                  <a:schemeClr val="tx1"/>
                </a:solidFill>
              </a:rPr>
              <a:t>odem</a:t>
            </a:r>
            <a:endParaRPr lang="en-US" sz="1100" dirty="0">
              <a:solidFill>
                <a:schemeClr val="tx1"/>
              </a:solidFill>
            </a:endParaRPr>
          </a:p>
        </p:txBody>
      </p:sp>
      <p:sp>
        <p:nvSpPr>
          <p:cNvPr id="11" name="Rectangle 10"/>
          <p:cNvSpPr/>
          <p:nvPr>
            <p:custDataLst>
              <p:tags r:id="rId8"/>
            </p:custDataLst>
          </p:nvPr>
        </p:nvSpPr>
        <p:spPr>
          <a:xfrm>
            <a:off x="5418985" y="5716890"/>
            <a:ext cx="1143000"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Audio</a:t>
            </a:r>
          </a:p>
        </p:txBody>
      </p:sp>
      <p:sp>
        <p:nvSpPr>
          <p:cNvPr id="12" name="Rectangle 11"/>
          <p:cNvSpPr/>
          <p:nvPr>
            <p:custDataLst>
              <p:tags r:id="rId9"/>
            </p:custDataLst>
          </p:nvPr>
        </p:nvSpPr>
        <p:spPr>
          <a:xfrm>
            <a:off x="6561985" y="5716890"/>
            <a:ext cx="1295400"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Bluetooth</a:t>
            </a:r>
          </a:p>
        </p:txBody>
      </p:sp>
      <p:sp>
        <p:nvSpPr>
          <p:cNvPr id="13" name="Rectangle 12"/>
          <p:cNvSpPr/>
          <p:nvPr>
            <p:custDataLst>
              <p:tags r:id="rId10"/>
            </p:custDataLst>
          </p:nvPr>
        </p:nvSpPr>
        <p:spPr>
          <a:xfrm>
            <a:off x="7857385" y="5716890"/>
            <a:ext cx="1106831" cy="73413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Multi-mode modem</a:t>
            </a:r>
            <a:endParaRPr lang="en-US" sz="1050" dirty="0">
              <a:solidFill>
                <a:schemeClr val="tx1"/>
              </a:solidFill>
            </a:endParaRPr>
          </a:p>
        </p:txBody>
      </p:sp>
      <p:sp>
        <p:nvSpPr>
          <p:cNvPr id="14" name="Rectangle 13"/>
          <p:cNvSpPr/>
          <p:nvPr>
            <p:custDataLst>
              <p:tags r:id="rId11"/>
            </p:custDataLst>
          </p:nvPr>
        </p:nvSpPr>
        <p:spPr>
          <a:xfrm>
            <a:off x="5418985" y="6083956"/>
            <a:ext cx="1143000"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Video</a:t>
            </a:r>
          </a:p>
        </p:txBody>
      </p:sp>
      <p:sp>
        <p:nvSpPr>
          <p:cNvPr id="15" name="Rectangle 14"/>
          <p:cNvSpPr/>
          <p:nvPr>
            <p:custDataLst>
              <p:tags r:id="rId12"/>
            </p:custDataLst>
          </p:nvPr>
        </p:nvSpPr>
        <p:spPr>
          <a:xfrm>
            <a:off x="6561985" y="6083956"/>
            <a:ext cx="1295400"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Wifi</a:t>
            </a:r>
            <a:endParaRPr lang="en-US" sz="1400" dirty="0">
              <a:solidFill>
                <a:schemeClr val="tx1"/>
              </a:solidFill>
            </a:endParaRPr>
          </a:p>
        </p:txBody>
      </p:sp>
      <p:sp>
        <p:nvSpPr>
          <p:cNvPr id="17" name="Rectangle 16"/>
          <p:cNvSpPr/>
          <p:nvPr>
            <p:custDataLst>
              <p:tags r:id="rId13"/>
            </p:custDataLst>
          </p:nvPr>
        </p:nvSpPr>
        <p:spPr>
          <a:xfrm>
            <a:off x="304800" y="6146654"/>
            <a:ext cx="3545231" cy="36706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2D graphics</a:t>
            </a:r>
          </a:p>
        </p:txBody>
      </p:sp>
      <p:sp>
        <p:nvSpPr>
          <p:cNvPr id="19" name="TextBox 18"/>
          <p:cNvSpPr txBox="1"/>
          <p:nvPr>
            <p:custDataLst>
              <p:tags r:id="rId14"/>
            </p:custDataLst>
          </p:nvPr>
        </p:nvSpPr>
        <p:spPr>
          <a:xfrm>
            <a:off x="241300" y="881743"/>
            <a:ext cx="8902699" cy="3391698"/>
          </a:xfrm>
          <a:prstGeom prst="rect">
            <a:avLst/>
          </a:prstGeom>
        </p:spPr>
        <p:txBody>
          <a:bodyPr vert="horz" lIns="91440" tIns="45720" rIns="91440" bIns="45720" rtlCol="0">
            <a:normAutofit/>
          </a:bodyPr>
          <a:lstStyle>
            <a:defPPr>
              <a:defRPr lang="en-US"/>
            </a:defPPr>
            <a:lvl1pPr marL="231775" indent="-231775">
              <a:spcBef>
                <a:spcPct val="20000"/>
              </a:spcBef>
              <a:buClr>
                <a:srgbClr val="C00000"/>
              </a:buClr>
              <a:buFont typeface="Arial" pitchFamily="34" charset="0"/>
              <a:buChar char="•"/>
              <a:defRPr sz="2800" b="1">
                <a:latin typeface="Arial" pitchFamily="34" charset="0"/>
                <a:cs typeface="Arial" pitchFamily="34" charset="0"/>
              </a:defRPr>
            </a:lvl1pPr>
            <a:lvl2pPr marL="338138" lvl="1" indent="-168275">
              <a:spcBef>
                <a:spcPct val="20000"/>
              </a:spcBef>
              <a:buClr>
                <a:srgbClr val="C00000"/>
              </a:buClr>
              <a:buFont typeface="Arial" pitchFamily="34" charset="0"/>
              <a:buChar char="•"/>
              <a:defRPr sz="2400">
                <a:latin typeface="Arial" pitchFamily="34" charset="0"/>
                <a:cs typeface="Arial" pitchFamily="34" charset="0"/>
              </a:defRPr>
            </a:lvl2pPr>
            <a:lvl3pPr marL="688975" indent="-231775">
              <a:spcBef>
                <a:spcPct val="20000"/>
              </a:spcBef>
              <a:buClr>
                <a:srgbClr val="C00000"/>
              </a:buClr>
              <a:buFont typeface="Arial" pitchFamily="34" charset="0"/>
              <a:buChar char="•"/>
              <a:defRPr sz="2000">
                <a:latin typeface="Arial" pitchFamily="34" charset="0"/>
                <a:cs typeface="Arial" pitchFamily="34" charset="0"/>
              </a:defRPr>
            </a:lvl3pPr>
            <a:lvl4pPr marL="914400" indent="-225425">
              <a:spcBef>
                <a:spcPct val="20000"/>
              </a:spcBef>
              <a:buClr>
                <a:srgbClr val="C00000"/>
              </a:buClr>
              <a:buFont typeface="Arial" pitchFamily="34" charset="0"/>
              <a:buChar char="•"/>
              <a:defRPr>
                <a:latin typeface="Arial" pitchFamily="34" charset="0"/>
                <a:cs typeface="Arial" pitchFamily="34" charset="0"/>
              </a:defRPr>
            </a:lvl4pPr>
            <a:lvl5pPr marL="1082675" indent="-168275">
              <a:spcBef>
                <a:spcPct val="20000"/>
              </a:spcBef>
              <a:buClr>
                <a:srgbClr val="C00000"/>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dirty="0"/>
              <a:t>Reference application of SOC-CP is changing</a:t>
            </a:r>
          </a:p>
          <a:p>
            <a:pPr lvl="1"/>
            <a:r>
              <a:rPr lang="en-US" sz="1800" dirty="0"/>
              <a:t>WAS: feature phones with basic </a:t>
            </a:r>
            <a:r>
              <a:rPr lang="en-US" sz="1800" dirty="0" smtClean="0"/>
              <a:t>applications (by processing engines, PE)</a:t>
            </a:r>
            <a:endParaRPr lang="en-US" sz="1800" dirty="0"/>
          </a:p>
          <a:p>
            <a:pPr lvl="1"/>
            <a:r>
              <a:rPr lang="en-US" sz="1800" dirty="0"/>
              <a:t>IS: </a:t>
            </a:r>
            <a:r>
              <a:rPr lang="en-US" sz="1800" dirty="0" smtClean="0"/>
              <a:t>smartphones </a:t>
            </a:r>
            <a:r>
              <a:rPr lang="en-US" sz="1800" dirty="0"/>
              <a:t>with rich multimedia/gaming applications  </a:t>
            </a:r>
          </a:p>
          <a:p>
            <a:r>
              <a:rPr lang="en-US" sz="2000" dirty="0"/>
              <a:t>GPU now key component in mobile AP</a:t>
            </a:r>
          </a:p>
          <a:p>
            <a:r>
              <a:rPr lang="en-US" sz="2000" dirty="0"/>
              <a:t>Design challenge of SOC-CP </a:t>
            </a:r>
            <a:r>
              <a:rPr lang="en-US" sz="2000" dirty="0">
                <a:sym typeface="Wingdings" pitchFamily="2" charset="2"/>
              </a:rPr>
              <a:t> h</a:t>
            </a:r>
            <a:r>
              <a:rPr lang="en-US" sz="2000" dirty="0"/>
              <a:t>igh diversity of </a:t>
            </a:r>
            <a:r>
              <a:rPr lang="en-US" sz="2000" dirty="0" smtClean="0"/>
              <a:t>functionalities</a:t>
            </a:r>
            <a:endParaRPr lang="en-US" sz="2000" dirty="0"/>
          </a:p>
          <a:p>
            <a:endParaRPr lang="en-US" sz="2000" dirty="0"/>
          </a:p>
        </p:txBody>
      </p:sp>
      <p:sp>
        <p:nvSpPr>
          <p:cNvPr id="21" name="Right Arrow 20"/>
          <p:cNvSpPr/>
          <p:nvPr>
            <p:custDataLst>
              <p:tags r:id="rId15"/>
            </p:custDataLst>
          </p:nvPr>
        </p:nvSpPr>
        <p:spPr>
          <a:xfrm>
            <a:off x="4207397" y="3093723"/>
            <a:ext cx="762000" cy="609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custDataLst>
              <p:tags r:id="rId16"/>
            </p:custDataLst>
          </p:nvPr>
        </p:nvSpPr>
        <p:spPr>
          <a:xfrm>
            <a:off x="4207397" y="4705821"/>
            <a:ext cx="762000" cy="6096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p:cNvSpPr>
            <a:spLocks noGrp="1"/>
          </p:cNvSpPr>
          <p:nvPr>
            <p:ph type="title"/>
            <p:custDataLst>
              <p:tags r:id="rId17"/>
            </p:custDataLst>
          </p:nvPr>
        </p:nvSpPr>
        <p:spPr>
          <a:xfrm>
            <a:off x="304800" y="-228600"/>
            <a:ext cx="8458200" cy="1143000"/>
          </a:xfrm>
        </p:spPr>
        <p:txBody>
          <a:bodyPr/>
          <a:lstStyle/>
          <a:p>
            <a:r>
              <a:rPr lang="en-US" dirty="0" smtClean="0"/>
              <a:t/>
            </a:r>
            <a:br>
              <a:rPr lang="en-US" dirty="0" smtClean="0"/>
            </a:br>
            <a:r>
              <a:rPr lang="en-US" dirty="0" smtClean="0"/>
              <a:t>SOC-CP Model Revision</a:t>
            </a:r>
            <a:br>
              <a:rPr lang="en-US" dirty="0" smtClean="0"/>
            </a:br>
            <a:endParaRPr lang="en-US" dirty="0"/>
          </a:p>
        </p:txBody>
      </p:sp>
    </p:spTree>
    <p:extLst>
      <p:ext uri="{BB962C8B-B14F-4D97-AF65-F5344CB8AC3E}">
        <p14:creationId xmlns:p14="http://schemas.microsoft.com/office/powerpoint/2010/main" val="3687368435"/>
      </p:ext>
    </p:extLst>
  </p:cSld>
  <p:clrMapOvr>
    <a:masterClrMapping/>
  </p:clrMapOvr>
  <mc:AlternateContent xmlns:mc="http://schemas.openxmlformats.org/markup-compatibility/2006" xmlns:p14="http://schemas.microsoft.com/office/powerpoint/2010/main">
    <mc:Choice Requires="p14">
      <p:transition spd="slow" p14:dur="2000" advTm="87361"/>
    </mc:Choice>
    <mc:Fallback xmlns="">
      <p:transition spd="slow" advTm="8736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186610"/>
            <a:ext cx="8458200" cy="1143000"/>
          </a:xfrm>
        </p:spPr>
        <p:txBody>
          <a:bodyPr/>
          <a:lstStyle/>
          <a:p>
            <a:r>
              <a:rPr lang="en-US" dirty="0"/>
              <a:t>SOC-CP </a:t>
            </a:r>
            <a:r>
              <a:rPr lang="en-US" dirty="0" smtClean="0"/>
              <a:t>Area Trend</a:t>
            </a:r>
            <a:endParaRPr lang="en-US" dirty="0"/>
          </a:p>
        </p:txBody>
      </p:sp>
      <p:cxnSp>
        <p:nvCxnSpPr>
          <p:cNvPr id="11" name="Curved Connector 10"/>
          <p:cNvCxnSpPr/>
          <p:nvPr>
            <p:custDataLst>
              <p:tags r:id="rId2"/>
            </p:custDataLst>
          </p:nvPr>
        </p:nvCxnSpPr>
        <p:spPr bwMode="auto">
          <a:xfrm>
            <a:off x="4617725" y="4184575"/>
            <a:ext cx="914400" cy="914400"/>
          </a:xfrm>
          <a:prstGeom prst="curvedConnector3">
            <a:avLst/>
          </a:prstGeom>
          <a:noFill/>
          <a:ln w="28575" cap="flat" cmpd="sng" algn="ctr">
            <a:noFill/>
            <a:prstDash val="solid"/>
            <a:round/>
            <a:headEnd type="none" w="med" len="med"/>
            <a:tailEnd type="arrow"/>
          </a:ln>
          <a:effectLst/>
        </p:spPr>
      </p:cxnSp>
      <p:sp>
        <p:nvSpPr>
          <p:cNvPr id="7" name="Rectangle 6"/>
          <p:cNvSpPr/>
          <p:nvPr/>
        </p:nvSpPr>
        <p:spPr>
          <a:xfrm>
            <a:off x="533400" y="889937"/>
            <a:ext cx="7662544" cy="769441"/>
          </a:xfrm>
          <a:prstGeom prst="rect">
            <a:avLst/>
          </a:prstGeom>
        </p:spPr>
        <p:txBody>
          <a:bodyPr vert="horz" lIns="91440" tIns="45720" rIns="91440" bIns="45720" rtlCol="0">
            <a:normAutofit/>
          </a:bodyPr>
          <a:lstStyle/>
          <a:p>
            <a:pPr marL="231775" indent="-231775">
              <a:spcBef>
                <a:spcPct val="20000"/>
              </a:spcBef>
              <a:buClr>
                <a:srgbClr val="C00000"/>
              </a:buClr>
              <a:buFont typeface="Arial" pitchFamily="34" charset="0"/>
              <a:buChar char="•"/>
            </a:pPr>
            <a:r>
              <a:rPr lang="en-US" sz="2000" dirty="0">
                <a:latin typeface="Arial" pitchFamily="34" charset="0"/>
                <a:cs typeface="Arial" pitchFamily="34" charset="0"/>
              </a:rPr>
              <a:t>WAS: </a:t>
            </a:r>
            <a:r>
              <a:rPr lang="en-US" sz="2000" dirty="0" smtClean="0">
                <a:latin typeface="Arial" pitchFamily="34" charset="0"/>
                <a:cs typeface="Arial" pitchFamily="34" charset="0"/>
              </a:rPr>
              <a:t>PE / Memory dominate</a:t>
            </a:r>
            <a:endParaRPr lang="en-US" sz="2000" dirty="0">
              <a:latin typeface="Arial" pitchFamily="34" charset="0"/>
              <a:cs typeface="Arial" pitchFamily="34" charset="0"/>
            </a:endParaRPr>
          </a:p>
          <a:p>
            <a:pPr marL="231775" indent="-231775">
              <a:spcBef>
                <a:spcPct val="20000"/>
              </a:spcBef>
              <a:buClr>
                <a:srgbClr val="C00000"/>
              </a:buClr>
              <a:buFont typeface="Arial" pitchFamily="34" charset="0"/>
              <a:buChar char="•"/>
            </a:pPr>
            <a:r>
              <a:rPr lang="en-US" sz="2000" dirty="0">
                <a:latin typeface="Arial" pitchFamily="34" charset="0"/>
                <a:cs typeface="Arial" pitchFamily="34" charset="0"/>
              </a:rPr>
              <a:t>IS: GPU dominates area (19% in 2013, </a:t>
            </a:r>
            <a:r>
              <a:rPr lang="en-US" sz="2000" dirty="0" smtClean="0">
                <a:latin typeface="Arial" pitchFamily="34" charset="0"/>
                <a:cs typeface="Arial" pitchFamily="34" charset="0"/>
              </a:rPr>
              <a:t>44% </a:t>
            </a:r>
            <a:r>
              <a:rPr lang="en-US" sz="2000" dirty="0">
                <a:latin typeface="Arial" pitchFamily="34" charset="0"/>
                <a:cs typeface="Arial" pitchFamily="34" charset="0"/>
              </a:rPr>
              <a:t>in 2028) </a:t>
            </a:r>
          </a:p>
        </p:txBody>
      </p:sp>
      <p:sp>
        <p:nvSpPr>
          <p:cNvPr id="3" name="Rectangle 2"/>
          <p:cNvSpPr/>
          <p:nvPr/>
        </p:nvSpPr>
        <p:spPr bwMode="auto">
          <a:xfrm>
            <a:off x="746449" y="5561392"/>
            <a:ext cx="6573195" cy="2802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graphicFrame>
        <p:nvGraphicFramePr>
          <p:cNvPr id="10" name="Chart 9"/>
          <p:cNvGraphicFramePr>
            <a:graphicFrameLocks/>
          </p:cNvGraphicFramePr>
          <p:nvPr>
            <p:extLst>
              <p:ext uri="{D42A27DB-BD31-4B8C-83A1-F6EECF244321}">
                <p14:modId xmlns:p14="http://schemas.microsoft.com/office/powerpoint/2010/main" val="1500614210"/>
              </p:ext>
            </p:extLst>
          </p:nvPr>
        </p:nvGraphicFramePr>
        <p:xfrm>
          <a:off x="244696" y="1777039"/>
          <a:ext cx="8239952" cy="45451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292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SOC-CP Performance Challenge</a:t>
            </a:r>
            <a:endParaRPr lang="en-US" dirty="0"/>
          </a:p>
        </p:txBody>
      </p:sp>
      <p:sp>
        <p:nvSpPr>
          <p:cNvPr id="3" name="Content Placeholder 2"/>
          <p:cNvSpPr>
            <a:spLocks noGrp="1"/>
          </p:cNvSpPr>
          <p:nvPr>
            <p:ph idx="1"/>
          </p:nvPr>
        </p:nvSpPr>
        <p:spPr>
          <a:xfrm>
            <a:off x="166914" y="827315"/>
            <a:ext cx="8839200" cy="2717800"/>
          </a:xfrm>
        </p:spPr>
        <p:txBody>
          <a:bodyPr>
            <a:normAutofit/>
          </a:bodyPr>
          <a:lstStyle/>
          <a:p>
            <a:r>
              <a:rPr lang="en-US" sz="2000" dirty="0" smtClean="0"/>
              <a:t>Performance requirement</a:t>
            </a:r>
            <a:r>
              <a:rPr lang="en-US" sz="2000" dirty="0"/>
              <a:t> </a:t>
            </a:r>
            <a:r>
              <a:rPr lang="en-US" sz="2000" dirty="0" smtClean="0"/>
              <a:t>is extrapolated from historical demands</a:t>
            </a:r>
          </a:p>
          <a:p>
            <a:r>
              <a:rPr lang="en-US" sz="2000" dirty="0" smtClean="0"/>
              <a:t>Available processing performance improvement</a:t>
            </a:r>
          </a:p>
          <a:p>
            <a:pPr lvl="1"/>
            <a:r>
              <a:rPr lang="en-US" sz="1800" dirty="0" smtClean="0"/>
              <a:t>Improved by faster devices</a:t>
            </a:r>
          </a:p>
          <a:p>
            <a:pPr lvl="1"/>
            <a:r>
              <a:rPr lang="en-US" sz="1800" dirty="0" smtClean="0"/>
              <a:t>Improved by increasing #PE and GPUs</a:t>
            </a:r>
          </a:p>
          <a:p>
            <a:r>
              <a:rPr lang="en-US" sz="2000" dirty="0" smtClean="0"/>
              <a:t>Significant gap after 2015 calls out for desperate demand for architecture and design methodology improvements</a:t>
            </a:r>
            <a:endParaRPr lang="en-US" sz="20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316" y="3684806"/>
            <a:ext cx="4698084" cy="2839257"/>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99" y="3684806"/>
            <a:ext cx="3889619" cy="2836181"/>
          </a:xfrm>
          <a:prstGeom prst="rect">
            <a:avLst/>
          </a:prstGeom>
        </p:spPr>
      </p:pic>
      <p:grpSp>
        <p:nvGrpSpPr>
          <p:cNvPr id="5" name="Group 4"/>
          <p:cNvGrpSpPr/>
          <p:nvPr/>
        </p:nvGrpSpPr>
        <p:grpSpPr>
          <a:xfrm>
            <a:off x="6636287" y="4258121"/>
            <a:ext cx="2030484" cy="646331"/>
            <a:chOff x="6728887" y="3679371"/>
            <a:chExt cx="2030484" cy="646331"/>
          </a:xfrm>
        </p:grpSpPr>
        <p:sp>
          <p:nvSpPr>
            <p:cNvPr id="7" name="Right Arrow 6"/>
            <p:cNvSpPr/>
            <p:nvPr/>
          </p:nvSpPr>
          <p:spPr>
            <a:xfrm rot="16200000">
              <a:off x="8186057" y="3614058"/>
              <a:ext cx="508000" cy="638628"/>
            </a:xfrm>
            <a:prstGeom prst="rightArrow">
              <a:avLst/>
            </a:prstGeom>
            <a:solidFill>
              <a:srgbClr val="FF0000"/>
            </a:solidFill>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sp>
          <p:nvSpPr>
            <p:cNvPr id="8" name="Rectangle 7"/>
            <p:cNvSpPr/>
            <p:nvPr/>
          </p:nvSpPr>
          <p:spPr>
            <a:xfrm>
              <a:off x="6728887" y="3679371"/>
              <a:ext cx="1413400" cy="646331"/>
            </a:xfrm>
            <a:prstGeom prst="rect">
              <a:avLst/>
            </a:prstGeom>
          </p:spPr>
          <p:txBody>
            <a:bodyPr wrap="none">
              <a:spAutoFit/>
            </a:bodyPr>
            <a:lstStyle/>
            <a:p>
              <a:r>
                <a:rPr lang="en-US" b="1" dirty="0" smtClean="0">
                  <a:solidFill>
                    <a:srgbClr val="FF0000"/>
                  </a:solidFill>
                </a:rPr>
                <a:t>Performance</a:t>
              </a:r>
            </a:p>
            <a:p>
              <a:r>
                <a:rPr lang="en-US" b="1" dirty="0" smtClean="0">
                  <a:solidFill>
                    <a:srgbClr val="FF0000"/>
                  </a:solidFill>
                </a:rPr>
                <a:t>gap</a:t>
              </a:r>
            </a:p>
          </p:txBody>
        </p:sp>
      </p:grpSp>
      <p:sp>
        <p:nvSpPr>
          <p:cNvPr id="9" name="Rectangle 8"/>
          <p:cNvSpPr/>
          <p:nvPr/>
        </p:nvSpPr>
        <p:spPr>
          <a:xfrm>
            <a:off x="934930" y="3027124"/>
            <a:ext cx="4572000" cy="646331"/>
          </a:xfrm>
          <a:prstGeom prst="rect">
            <a:avLst/>
          </a:prstGeom>
        </p:spPr>
        <p:txBody>
          <a:bodyPr>
            <a:spAutoFit/>
          </a:bodyPr>
          <a:lstStyle/>
          <a:p>
            <a:r>
              <a:rPr lang="en-US" sz="1200" dirty="0"/>
              <a:t>{Processing performance} =</a:t>
            </a:r>
          </a:p>
          <a:p>
            <a:r>
              <a:rPr lang="en-US" sz="1200" dirty="0"/>
              <a:t>{#main processors}×{main processor frequency}+</a:t>
            </a:r>
          </a:p>
          <a:p>
            <a:r>
              <a:rPr lang="en-US" sz="1200" dirty="0"/>
              <a:t>{#GPUs}×{GPU frequency} </a:t>
            </a:r>
          </a:p>
        </p:txBody>
      </p:sp>
    </p:spTree>
    <p:custDataLst>
      <p:tags r:id="rId1"/>
    </p:custDataLst>
    <p:extLst>
      <p:ext uri="{BB962C8B-B14F-4D97-AF65-F5344CB8AC3E}">
        <p14:creationId xmlns:p14="http://schemas.microsoft.com/office/powerpoint/2010/main" val="3463255038"/>
      </p:ext>
    </p:extLst>
  </p:cSld>
  <p:clrMapOvr>
    <a:masterClrMapping/>
  </p:clrMapOvr>
  <mc:AlternateContent xmlns:mc="http://schemas.openxmlformats.org/markup-compatibility/2006" xmlns:p14="http://schemas.microsoft.com/office/powerpoint/2010/main">
    <mc:Choice Requires="p14">
      <p:transition spd="slow" p14:dur="2000" advTm="64449"/>
    </mc:Choice>
    <mc:Fallback xmlns="">
      <p:transition spd="slow" advTm="64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9067800" cy="563562"/>
          </a:xfrm>
        </p:spPr>
        <p:txBody>
          <a:bodyPr/>
          <a:lstStyle/>
          <a:p>
            <a:pPr eaLnBrk="0" hangingPunct="0"/>
            <a:r>
              <a:rPr lang="en-US" dirty="0" smtClean="0"/>
              <a:t>Outline</a:t>
            </a:r>
            <a:endParaRPr lang="en-US" dirty="0"/>
          </a:p>
        </p:txBody>
      </p:sp>
      <p:sp>
        <p:nvSpPr>
          <p:cNvPr id="32" name="Content Placeholder 2"/>
          <p:cNvSpPr>
            <a:spLocks noGrp="1"/>
          </p:cNvSpPr>
          <p:nvPr>
            <p:ph idx="1"/>
          </p:nvPr>
        </p:nvSpPr>
        <p:spPr>
          <a:xfrm>
            <a:off x="108857" y="762000"/>
            <a:ext cx="8839200" cy="5715000"/>
          </a:xfrm>
        </p:spPr>
        <p:txBody>
          <a:bodyPr>
            <a:normAutofit/>
          </a:bodyPr>
          <a:lstStyle/>
          <a:p>
            <a:r>
              <a:rPr lang="en-US" b="1" dirty="0" smtClean="0"/>
              <a:t>Overview of ITRS Design and System Drivers Chapters</a:t>
            </a:r>
          </a:p>
          <a:p>
            <a:r>
              <a:rPr lang="en-US" b="1" dirty="0" smtClean="0"/>
              <a:t>Architectural and Area Models of MPU and SOC</a:t>
            </a:r>
          </a:p>
          <a:p>
            <a:r>
              <a:rPr lang="en-US" b="1" dirty="0">
                <a:solidFill>
                  <a:srgbClr val="FF0000"/>
                </a:solidFill>
              </a:rPr>
              <a:t>Design Capacity Gap and Design Equivalent Scaling</a:t>
            </a:r>
          </a:p>
          <a:p>
            <a:r>
              <a:rPr lang="en-US" b="1" dirty="0" smtClean="0"/>
              <a:t>Power Modeling and Power Management Gap</a:t>
            </a:r>
          </a:p>
          <a:p>
            <a:r>
              <a:rPr lang="en-US" b="1" dirty="0" smtClean="0"/>
              <a:t>Conclusions</a:t>
            </a:r>
            <a:endParaRPr lang="en-US" b="1" dirty="0"/>
          </a:p>
        </p:txBody>
      </p:sp>
    </p:spTree>
    <p:extLst>
      <p:ext uri="{BB962C8B-B14F-4D97-AF65-F5344CB8AC3E}">
        <p14:creationId xmlns:p14="http://schemas.microsoft.com/office/powerpoint/2010/main" val="3176119145"/>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spd="slow" advTm="1104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127590"/>
            <a:ext cx="8915400" cy="990600"/>
          </a:xfrm>
        </p:spPr>
        <p:txBody>
          <a:bodyPr/>
          <a:lstStyle/>
          <a:p>
            <a:r>
              <a:rPr lang="en-US" dirty="0" smtClean="0"/>
              <a:t>Issue: Design </a:t>
            </a:r>
            <a:r>
              <a:rPr lang="en-US" dirty="0"/>
              <a:t>Capability Gap</a:t>
            </a:r>
          </a:p>
        </p:txBody>
      </p:sp>
      <p:sp>
        <p:nvSpPr>
          <p:cNvPr id="4" name="Content Placeholder 9"/>
          <p:cNvSpPr txBox="1">
            <a:spLocks/>
          </p:cNvSpPr>
          <p:nvPr>
            <p:custDataLst>
              <p:tags r:id="rId2"/>
            </p:custDataLst>
          </p:nvPr>
        </p:nvSpPr>
        <p:spPr>
          <a:xfrm>
            <a:off x="406400" y="894239"/>
            <a:ext cx="8686800" cy="5486400"/>
          </a:xfrm>
          <a:prstGeom prst="rect">
            <a:avLst/>
          </a:prstGeom>
        </p:spPr>
        <p:txBody>
          <a:bodyPr vert="horz" lIns="91440" tIns="45720" rIns="91440" bIns="45720" rtlCol="0">
            <a:normAutofit/>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2013 Design Capability Gap</a:t>
            </a:r>
          </a:p>
          <a:p>
            <a:pPr marL="338138" lvl="1" indent="-168275"/>
            <a:r>
              <a:rPr lang="en-US" dirty="0" smtClean="0"/>
              <a:t>Available density growing at 2x/node</a:t>
            </a:r>
          </a:p>
          <a:p>
            <a:pPr marL="569913" lvl="2" indent="-168275"/>
            <a:r>
              <a:rPr lang="en-US" dirty="0" smtClean="0"/>
              <a:t>Pushed by Moore’s Law</a:t>
            </a:r>
          </a:p>
          <a:p>
            <a:pPr marL="338138" lvl="1" indent="-168275"/>
            <a:r>
              <a:rPr lang="en-US" dirty="0" smtClean="0"/>
              <a:t>Realizable density growing at 1.6x/node</a:t>
            </a:r>
          </a:p>
          <a:p>
            <a:pPr marL="569913" lvl="2" indent="-168275"/>
            <a:r>
              <a:rPr lang="en-US" dirty="0" smtClean="0"/>
              <a:t>Resource (= area) are invested on </a:t>
            </a:r>
            <a:r>
              <a:rPr lang="en-US" dirty="0"/>
              <a:t>g</a:t>
            </a:r>
            <a:r>
              <a:rPr lang="en-US" dirty="0" smtClean="0"/>
              <a:t>uardband, reliability, etc.</a:t>
            </a:r>
          </a:p>
          <a:p>
            <a:pPr marL="569913" lvl="2" indent="-168275"/>
            <a:r>
              <a:rPr lang="en-US" dirty="0" smtClean="0"/>
              <a:t>Designers can only comprehend part of the Moore’s Law benefits</a:t>
            </a:r>
          </a:p>
          <a:p>
            <a:pPr marL="0" indent="0">
              <a:buFont typeface="Arial" pitchFamily="34" charset="0"/>
              <a:buNone/>
            </a:pPr>
            <a:endParaRPr lang="en-US" sz="2000" dirty="0"/>
          </a:p>
        </p:txBody>
      </p:sp>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57600"/>
            <a:ext cx="4882963" cy="2564027"/>
          </a:xfrm>
          <a:prstGeom prst="rect">
            <a:avLst/>
          </a:prstGeom>
        </p:spPr>
      </p:pic>
      <p:pic>
        <p:nvPicPr>
          <p:cNvPr id="7" name="Picture 6"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2963" y="3759200"/>
            <a:ext cx="4159437" cy="2871116"/>
          </a:xfrm>
          <a:prstGeom prst="rect">
            <a:avLst/>
          </a:prstGeom>
        </p:spPr>
      </p:pic>
    </p:spTree>
    <p:extLst>
      <p:ext uri="{BB962C8B-B14F-4D97-AF65-F5344CB8AC3E}">
        <p14:creationId xmlns:p14="http://schemas.microsoft.com/office/powerpoint/2010/main" val="1363776653"/>
      </p:ext>
    </p:extLst>
  </p:cSld>
  <p:clrMapOvr>
    <a:masterClrMapping/>
  </p:clrMapOvr>
  <mc:AlternateContent xmlns:mc="http://schemas.openxmlformats.org/markup-compatibility/2006" xmlns:p14="http://schemas.microsoft.com/office/powerpoint/2010/main">
    <mc:Choice Requires="p14">
      <p:transition spd="slow" p14:dur="2000" advTm="138639"/>
    </mc:Choice>
    <mc:Fallback xmlns="">
      <p:transition spd="slow" advTm="13863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custDataLst>
              <p:tags r:id="rId1"/>
            </p:custDataLst>
            <p:extLst>
              <p:ext uri="{D42A27DB-BD31-4B8C-83A1-F6EECF244321}">
                <p14:modId xmlns:p14="http://schemas.microsoft.com/office/powerpoint/2010/main" val="1952916723"/>
              </p:ext>
            </p:extLst>
          </p:nvPr>
        </p:nvGraphicFramePr>
        <p:xfrm>
          <a:off x="558454" y="1295400"/>
          <a:ext cx="7772400" cy="4498848"/>
        </p:xfrm>
        <a:graphic>
          <a:graphicData uri="http://schemas.openxmlformats.org/drawingml/2006/chart">
            <c:chart xmlns:c="http://schemas.openxmlformats.org/drawingml/2006/chart" xmlns:r="http://schemas.openxmlformats.org/officeDocument/2006/relationships" r:id="rId16"/>
          </a:graphicData>
        </a:graphic>
      </p:graphicFrame>
      <p:sp>
        <p:nvSpPr>
          <p:cNvPr id="18" name="Title 1"/>
          <p:cNvSpPr>
            <a:spLocks noGrp="1"/>
          </p:cNvSpPr>
          <p:nvPr>
            <p:ph type="title"/>
            <p:custDataLst>
              <p:tags r:id="rId2"/>
            </p:custDataLst>
          </p:nvPr>
        </p:nvSpPr>
        <p:spPr>
          <a:xfrm>
            <a:off x="76200" y="152400"/>
            <a:ext cx="9067800" cy="563562"/>
          </a:xfrm>
        </p:spPr>
        <p:txBody>
          <a:bodyPr/>
          <a:lstStyle/>
          <a:p>
            <a:r>
              <a:rPr lang="en-US" dirty="0" smtClean="0"/>
              <a:t>The “Design Capability Gap”</a:t>
            </a:r>
          </a:p>
        </p:txBody>
      </p:sp>
      <p:sp>
        <p:nvSpPr>
          <p:cNvPr id="26" name="TextBox 25"/>
          <p:cNvSpPr txBox="1">
            <a:spLocks noChangeArrowheads="1"/>
          </p:cNvSpPr>
          <p:nvPr>
            <p:custDataLst>
              <p:tags r:id="rId3"/>
            </p:custDataLst>
          </p:nvPr>
        </p:nvSpPr>
        <p:spPr bwMode="auto">
          <a:xfrm rot="19754020">
            <a:off x="7267534" y="1426461"/>
            <a:ext cx="1201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itchFamily="34" charset="0"/>
                <a:cs typeface="Arial" pitchFamily="34" charset="0"/>
              </a:defRPr>
            </a:lvl1pPr>
            <a:lvl2pPr marL="742950" indent="-285750" eaLnBrk="0" hangingPunct="0">
              <a:defRPr sz="900">
                <a:solidFill>
                  <a:schemeClr val="tx1"/>
                </a:solidFill>
                <a:latin typeface="Arial" pitchFamily="34" charset="0"/>
                <a:cs typeface="Arial" pitchFamily="34" charset="0"/>
              </a:defRPr>
            </a:lvl2pPr>
            <a:lvl3pPr marL="1143000" indent="-228600" eaLnBrk="0" hangingPunct="0">
              <a:defRPr sz="900">
                <a:solidFill>
                  <a:schemeClr val="tx1"/>
                </a:solidFill>
                <a:latin typeface="Arial" pitchFamily="34" charset="0"/>
                <a:cs typeface="Arial" pitchFamily="34" charset="0"/>
              </a:defRPr>
            </a:lvl3pPr>
            <a:lvl4pPr marL="1600200" indent="-228600" eaLnBrk="0" hangingPunct="0">
              <a:defRPr sz="900">
                <a:solidFill>
                  <a:schemeClr val="tx1"/>
                </a:solidFill>
                <a:latin typeface="Arial" pitchFamily="34" charset="0"/>
                <a:cs typeface="Arial" pitchFamily="34" charset="0"/>
              </a:defRPr>
            </a:lvl4pPr>
            <a:lvl5pPr marL="2057400" indent="-228600" eaLnBrk="0" hangingPunct="0">
              <a:defRPr sz="9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2x / node</a:t>
            </a:r>
          </a:p>
        </p:txBody>
      </p:sp>
      <p:sp>
        <p:nvSpPr>
          <p:cNvPr id="27" name="TextBox 26"/>
          <p:cNvSpPr txBox="1">
            <a:spLocks noChangeArrowheads="1"/>
          </p:cNvSpPr>
          <p:nvPr>
            <p:custDataLst>
              <p:tags r:id="rId4"/>
            </p:custDataLst>
          </p:nvPr>
        </p:nvSpPr>
        <p:spPr bwMode="auto">
          <a:xfrm rot="20146257">
            <a:off x="6869020" y="3833288"/>
            <a:ext cx="204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Arial" pitchFamily="34" charset="0"/>
                <a:cs typeface="Arial" pitchFamily="34" charset="0"/>
              </a:defRPr>
            </a:lvl1pPr>
            <a:lvl2pPr marL="742950" indent="-285750" eaLnBrk="0" hangingPunct="0">
              <a:defRPr sz="900">
                <a:solidFill>
                  <a:schemeClr val="tx1"/>
                </a:solidFill>
                <a:latin typeface="Arial" pitchFamily="34" charset="0"/>
                <a:cs typeface="Arial" pitchFamily="34" charset="0"/>
              </a:defRPr>
            </a:lvl2pPr>
            <a:lvl3pPr marL="1143000" indent="-228600" eaLnBrk="0" hangingPunct="0">
              <a:defRPr sz="900">
                <a:solidFill>
                  <a:schemeClr val="tx1"/>
                </a:solidFill>
                <a:latin typeface="Arial" pitchFamily="34" charset="0"/>
                <a:cs typeface="Arial" pitchFamily="34" charset="0"/>
              </a:defRPr>
            </a:lvl3pPr>
            <a:lvl4pPr marL="1600200" indent="-228600" eaLnBrk="0" hangingPunct="0">
              <a:defRPr sz="900">
                <a:solidFill>
                  <a:schemeClr val="tx1"/>
                </a:solidFill>
                <a:latin typeface="Arial" pitchFamily="34" charset="0"/>
                <a:cs typeface="Arial" pitchFamily="34" charset="0"/>
              </a:defRPr>
            </a:lvl4pPr>
            <a:lvl5pPr marL="2057400" indent="-228600" eaLnBrk="0" hangingPunct="0">
              <a:defRPr sz="9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2</a:t>
            </a:r>
            <a:r>
              <a:rPr kumimoji="0" lang="en-US" sz="1600" b="0" i="0" u="none" strike="noStrike" kern="0" cap="none" spc="0" normalizeH="0" baseline="30000" noProof="0" dirty="0" smtClean="0">
                <a:ln>
                  <a:noFill/>
                </a:ln>
                <a:solidFill>
                  <a:srgbClr val="000000"/>
                </a:solidFill>
                <a:effectLst/>
                <a:uLnTx/>
                <a:uFillTx/>
                <a:latin typeface="Arial" pitchFamily="34" charset="0"/>
                <a:cs typeface="Arial" pitchFamily="34" charset="0"/>
              </a:rPr>
              <a:t>2/3</a:t>
            </a:r>
            <a:r>
              <a:rPr kumimoji="0" lang="en-US" sz="1600" b="0" i="0" u="none" strike="noStrike" kern="0" cap="none" spc="0" normalizeH="0" noProof="0" dirty="0" smtClean="0">
                <a:ln>
                  <a:noFill/>
                </a:ln>
                <a:solidFill>
                  <a:srgbClr val="000000"/>
                </a:solidFill>
                <a:effectLst/>
                <a:uLnTx/>
                <a:uFillTx/>
                <a:latin typeface="Arial" pitchFamily="34" charset="0"/>
                <a:cs typeface="Arial" pitchFamily="34" charset="0"/>
              </a:rPr>
              <a:t> ~</a:t>
            </a:r>
            <a:r>
              <a:rPr kumimoji="0" 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1.587x / node</a:t>
            </a:r>
          </a:p>
        </p:txBody>
      </p:sp>
      <p:grpSp>
        <p:nvGrpSpPr>
          <p:cNvPr id="3" name="Group 2"/>
          <p:cNvGrpSpPr/>
          <p:nvPr/>
        </p:nvGrpSpPr>
        <p:grpSpPr>
          <a:xfrm>
            <a:off x="7670266" y="1784289"/>
            <a:ext cx="679173" cy="645732"/>
            <a:chOff x="7670266" y="1784289"/>
            <a:chExt cx="679173" cy="645732"/>
          </a:xfrm>
        </p:grpSpPr>
        <p:sp>
          <p:nvSpPr>
            <p:cNvPr id="29" name="Right Arrow 28"/>
            <p:cNvSpPr/>
            <p:nvPr>
              <p:custDataLst>
                <p:tags r:id="rId12"/>
              </p:custDataLst>
            </p:nvPr>
          </p:nvSpPr>
          <p:spPr bwMode="auto">
            <a:xfrm rot="3356102">
              <a:off x="7628157" y="2101019"/>
              <a:ext cx="371111" cy="286893"/>
            </a:xfrm>
            <a:prstGeom prst="right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srgbClr val="FFFFFF"/>
                </a:solidFill>
                <a:effectLst/>
                <a:uLnTx/>
                <a:uFillTx/>
                <a:latin typeface="Arial"/>
                <a:ea typeface="+mn-ea"/>
                <a:cs typeface="Arial"/>
              </a:endParaRPr>
            </a:p>
          </p:txBody>
        </p:sp>
        <p:sp>
          <p:nvSpPr>
            <p:cNvPr id="2" name="TextBox 1"/>
            <p:cNvSpPr txBox="1"/>
            <p:nvPr>
              <p:custDataLst>
                <p:tags r:id="rId13"/>
              </p:custDataLst>
            </p:nvPr>
          </p:nvSpPr>
          <p:spPr>
            <a:xfrm>
              <a:off x="7696200" y="1784289"/>
              <a:ext cx="653239" cy="400110"/>
            </a:xfrm>
            <a:prstGeom prst="rect">
              <a:avLst/>
            </a:prstGeom>
            <a:noFill/>
          </p:spPr>
          <p:txBody>
            <a:bodyPr wrap="square" rtlCol="0">
              <a:spAutoFit/>
            </a:bodyPr>
            <a:lstStyle/>
            <a:p>
              <a:pPr algn="ctr"/>
              <a:r>
                <a:rPr lang="en-US" dirty="0" smtClean="0"/>
                <a:t>(1)</a:t>
              </a:r>
              <a:endParaRPr lang="en-US" dirty="0"/>
            </a:p>
          </p:txBody>
        </p:sp>
      </p:grpSp>
      <p:grpSp>
        <p:nvGrpSpPr>
          <p:cNvPr id="4" name="Group 3"/>
          <p:cNvGrpSpPr/>
          <p:nvPr/>
        </p:nvGrpSpPr>
        <p:grpSpPr>
          <a:xfrm>
            <a:off x="7460676" y="2272444"/>
            <a:ext cx="692724" cy="1069259"/>
            <a:chOff x="7460676" y="2272444"/>
            <a:chExt cx="692724" cy="1069259"/>
          </a:xfrm>
        </p:grpSpPr>
        <p:sp>
          <p:nvSpPr>
            <p:cNvPr id="30" name="Right Arrow 29"/>
            <p:cNvSpPr/>
            <p:nvPr>
              <p:custDataLst>
                <p:tags r:id="rId10"/>
              </p:custDataLst>
            </p:nvPr>
          </p:nvSpPr>
          <p:spPr bwMode="auto">
            <a:xfrm rot="3722795">
              <a:off x="7082785" y="2650335"/>
              <a:ext cx="1069259" cy="313478"/>
            </a:xfrm>
            <a:prstGeom prst="right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srgbClr val="FFFFFF"/>
                </a:solidFill>
                <a:effectLst/>
                <a:uLnTx/>
                <a:uFillTx/>
                <a:latin typeface="Arial"/>
                <a:ea typeface="+mn-ea"/>
                <a:cs typeface="Arial"/>
              </a:endParaRPr>
            </a:p>
          </p:txBody>
        </p:sp>
        <p:sp>
          <p:nvSpPr>
            <p:cNvPr id="12" name="TextBox 11"/>
            <p:cNvSpPr txBox="1"/>
            <p:nvPr>
              <p:custDataLst>
                <p:tags r:id="rId11"/>
              </p:custDataLst>
            </p:nvPr>
          </p:nvSpPr>
          <p:spPr>
            <a:xfrm>
              <a:off x="7500161" y="2466945"/>
              <a:ext cx="653239" cy="400110"/>
            </a:xfrm>
            <a:prstGeom prst="rect">
              <a:avLst/>
            </a:prstGeom>
            <a:noFill/>
          </p:spPr>
          <p:txBody>
            <a:bodyPr wrap="square" rtlCol="0">
              <a:spAutoFit/>
            </a:bodyPr>
            <a:lstStyle/>
            <a:p>
              <a:pPr algn="ctr"/>
              <a:r>
                <a:rPr lang="en-US" dirty="0" smtClean="0"/>
                <a:t>(2)</a:t>
              </a:r>
              <a:endParaRPr lang="en-US" dirty="0"/>
            </a:p>
          </p:txBody>
        </p:sp>
      </p:grpSp>
      <p:grpSp>
        <p:nvGrpSpPr>
          <p:cNvPr id="5" name="Group 4"/>
          <p:cNvGrpSpPr/>
          <p:nvPr/>
        </p:nvGrpSpPr>
        <p:grpSpPr>
          <a:xfrm>
            <a:off x="6513856" y="2665377"/>
            <a:ext cx="916683" cy="1287312"/>
            <a:chOff x="6513856" y="2665377"/>
            <a:chExt cx="916683" cy="1287312"/>
          </a:xfrm>
        </p:grpSpPr>
        <p:sp>
          <p:nvSpPr>
            <p:cNvPr id="31" name="Right Arrow 30"/>
            <p:cNvSpPr/>
            <p:nvPr>
              <p:custDataLst>
                <p:tags r:id="rId8"/>
              </p:custDataLst>
            </p:nvPr>
          </p:nvSpPr>
          <p:spPr bwMode="auto">
            <a:xfrm rot="3722795">
              <a:off x="6630144" y="3152293"/>
              <a:ext cx="1287312" cy="313479"/>
            </a:xfrm>
            <a:prstGeom prst="right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srgbClr val="FFFFFF"/>
                </a:solidFill>
                <a:effectLst/>
                <a:uLnTx/>
                <a:uFillTx/>
                <a:latin typeface="Arial"/>
                <a:ea typeface="+mn-ea"/>
                <a:cs typeface="Arial"/>
              </a:endParaRPr>
            </a:p>
          </p:txBody>
        </p:sp>
        <p:sp>
          <p:nvSpPr>
            <p:cNvPr id="13" name="TextBox 12"/>
            <p:cNvSpPr txBox="1"/>
            <p:nvPr>
              <p:custDataLst>
                <p:tags r:id="rId9"/>
              </p:custDataLst>
            </p:nvPr>
          </p:nvSpPr>
          <p:spPr>
            <a:xfrm>
              <a:off x="6513856" y="2921168"/>
              <a:ext cx="751352" cy="1015663"/>
            </a:xfrm>
            <a:prstGeom prst="rect">
              <a:avLst/>
            </a:prstGeom>
            <a:noFill/>
          </p:spPr>
          <p:txBody>
            <a:bodyPr wrap="square" rtlCol="0">
              <a:spAutoFit/>
            </a:bodyPr>
            <a:lstStyle/>
            <a:p>
              <a:pPr algn="ctr"/>
              <a:r>
                <a:rPr lang="en-US" dirty="0" smtClean="0"/>
                <a:t>(1) AND (2)</a:t>
              </a:r>
              <a:endParaRPr lang="en-US" dirty="0"/>
            </a:p>
          </p:txBody>
        </p:sp>
      </p:grpSp>
      <p:sp>
        <p:nvSpPr>
          <p:cNvPr id="14" name="TextBox 13"/>
          <p:cNvSpPr txBox="1"/>
          <p:nvPr>
            <p:custDataLst>
              <p:tags r:id="rId5"/>
            </p:custDataLst>
          </p:nvPr>
        </p:nvSpPr>
        <p:spPr>
          <a:xfrm>
            <a:off x="1676400" y="1501914"/>
            <a:ext cx="3962400" cy="707886"/>
          </a:xfrm>
          <a:prstGeom prst="rect">
            <a:avLst/>
          </a:prstGeom>
          <a:noFill/>
        </p:spPr>
        <p:txBody>
          <a:bodyPr wrap="square" rtlCol="0">
            <a:spAutoFit/>
          </a:bodyPr>
          <a:lstStyle/>
          <a:p>
            <a:pPr marL="457200" indent="-457200">
              <a:buAutoNum type="arabicParenBoth"/>
            </a:pPr>
            <a:r>
              <a:rPr lang="en-US" dirty="0" err="1" smtClean="0"/>
              <a:t>Uncore</a:t>
            </a:r>
            <a:r>
              <a:rPr lang="en-US" dirty="0" smtClean="0"/>
              <a:t> overheads</a:t>
            </a:r>
          </a:p>
          <a:p>
            <a:pPr marL="457200" indent="-457200">
              <a:buAutoNum type="arabicParenBoth"/>
            </a:pPr>
            <a:r>
              <a:rPr lang="en-US" dirty="0" smtClean="0"/>
              <a:t>A-factor overheads</a:t>
            </a:r>
            <a:endParaRPr lang="en-US" dirty="0"/>
          </a:p>
        </p:txBody>
      </p:sp>
      <p:sp>
        <p:nvSpPr>
          <p:cNvPr id="15" name="TextBox 14"/>
          <p:cNvSpPr txBox="1"/>
          <p:nvPr>
            <p:custDataLst>
              <p:tags r:id="rId6"/>
            </p:custDataLst>
          </p:nvPr>
        </p:nvSpPr>
        <p:spPr>
          <a:xfrm>
            <a:off x="1625600" y="2438400"/>
            <a:ext cx="4394200" cy="892552"/>
          </a:xfrm>
          <a:prstGeom prst="rect">
            <a:avLst/>
          </a:prstGeom>
          <a:noFill/>
        </p:spPr>
        <p:txBody>
          <a:bodyPr wrap="square" rtlCol="0">
            <a:spAutoFit/>
          </a:bodyPr>
          <a:lstStyle/>
          <a:p>
            <a:pPr algn="ctr"/>
            <a:r>
              <a:rPr lang="en-US" dirty="0" smtClean="0">
                <a:solidFill>
                  <a:srgbClr val="FF0000"/>
                </a:solidFill>
              </a:rPr>
              <a:t>DESIGN CAPABILITY GAP!</a:t>
            </a:r>
          </a:p>
          <a:p>
            <a:pPr algn="ctr"/>
            <a:r>
              <a:rPr lang="en-US" sz="1600" dirty="0" smtClean="0">
                <a:solidFill>
                  <a:srgbClr val="0000FF"/>
                </a:solidFill>
              </a:rPr>
              <a:t>UCSD CSE Dept. Technical Report #CS2013-1002</a:t>
            </a:r>
            <a:endParaRPr lang="en-US" sz="1600" dirty="0">
              <a:solidFill>
                <a:srgbClr val="0000FF"/>
              </a:solidFill>
            </a:endParaRPr>
          </a:p>
        </p:txBody>
      </p:sp>
      <p:cxnSp>
        <p:nvCxnSpPr>
          <p:cNvPr id="6" name="Straight Arrow Connector 5"/>
          <p:cNvCxnSpPr/>
          <p:nvPr>
            <p:custDataLst>
              <p:tags r:id="rId7"/>
            </p:custDataLst>
          </p:nvPr>
        </p:nvCxnSpPr>
        <p:spPr bwMode="auto">
          <a:xfrm>
            <a:off x="5715000" y="2679579"/>
            <a:ext cx="1295400" cy="187476"/>
          </a:xfrm>
          <a:prstGeom prst="straightConnector1">
            <a:avLst/>
          </a:prstGeom>
          <a:noFill/>
          <a:ln w="63500" cap="flat" cmpd="sng" algn="ctr">
            <a:solidFill>
              <a:schemeClr val="accent6">
                <a:lumMod val="75000"/>
              </a:schemeClr>
            </a:solidFill>
            <a:prstDash val="solid"/>
            <a:round/>
            <a:headEnd type="none" w="med" len="med"/>
            <a:tailEnd type="arrow"/>
          </a:ln>
          <a:effectLst/>
        </p:spPr>
      </p:cxnSp>
    </p:spTree>
    <p:extLst>
      <p:ext uri="{BB962C8B-B14F-4D97-AF65-F5344CB8AC3E}">
        <p14:creationId xmlns:p14="http://schemas.microsoft.com/office/powerpoint/2010/main" val="5993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custDataLst>
              <p:tags r:id="rId1"/>
            </p:custDataLst>
            <p:extLst>
              <p:ext uri="{D42A27DB-BD31-4B8C-83A1-F6EECF244321}">
                <p14:modId xmlns:p14="http://schemas.microsoft.com/office/powerpoint/2010/main" val="2264308888"/>
              </p:ext>
            </p:extLst>
          </p:nvPr>
        </p:nvGraphicFramePr>
        <p:xfrm>
          <a:off x="558454" y="1295400"/>
          <a:ext cx="7772400" cy="4498848"/>
        </p:xfrm>
        <a:graphic>
          <a:graphicData uri="http://schemas.openxmlformats.org/drawingml/2006/chart">
            <c:chart xmlns:c="http://schemas.openxmlformats.org/drawingml/2006/chart" xmlns:r="http://schemas.openxmlformats.org/officeDocument/2006/relationships" r:id="rId8"/>
          </a:graphicData>
        </a:graphic>
      </p:graphicFrame>
      <p:sp>
        <p:nvSpPr>
          <p:cNvPr id="18" name="Title 1"/>
          <p:cNvSpPr>
            <a:spLocks noGrp="1"/>
          </p:cNvSpPr>
          <p:nvPr>
            <p:ph type="title"/>
            <p:custDataLst>
              <p:tags r:id="rId2"/>
            </p:custDataLst>
          </p:nvPr>
        </p:nvSpPr>
        <p:spPr>
          <a:xfrm>
            <a:off x="76200" y="152400"/>
            <a:ext cx="9067800" cy="563562"/>
          </a:xfrm>
        </p:spPr>
        <p:txBody>
          <a:bodyPr/>
          <a:lstStyle/>
          <a:p>
            <a:r>
              <a:rPr lang="en-US" dirty="0" smtClean="0"/>
              <a:t>The Design Equivalent Scaling</a:t>
            </a:r>
          </a:p>
        </p:txBody>
      </p:sp>
      <p:sp>
        <p:nvSpPr>
          <p:cNvPr id="26" name="TextBox 25"/>
          <p:cNvSpPr txBox="1">
            <a:spLocks noChangeArrowheads="1"/>
          </p:cNvSpPr>
          <p:nvPr>
            <p:custDataLst>
              <p:tags r:id="rId3"/>
            </p:custDataLst>
          </p:nvPr>
        </p:nvSpPr>
        <p:spPr bwMode="auto">
          <a:xfrm rot="19754020">
            <a:off x="7267534" y="1426461"/>
            <a:ext cx="1201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itchFamily="34" charset="0"/>
                <a:cs typeface="Arial" pitchFamily="34" charset="0"/>
              </a:defRPr>
            </a:lvl1pPr>
            <a:lvl2pPr marL="742950" indent="-285750" eaLnBrk="0" hangingPunct="0">
              <a:defRPr sz="900">
                <a:solidFill>
                  <a:schemeClr val="tx1"/>
                </a:solidFill>
                <a:latin typeface="Arial" pitchFamily="34" charset="0"/>
                <a:cs typeface="Arial" pitchFamily="34" charset="0"/>
              </a:defRPr>
            </a:lvl2pPr>
            <a:lvl3pPr marL="1143000" indent="-228600" eaLnBrk="0" hangingPunct="0">
              <a:defRPr sz="900">
                <a:solidFill>
                  <a:schemeClr val="tx1"/>
                </a:solidFill>
                <a:latin typeface="Arial" pitchFamily="34" charset="0"/>
                <a:cs typeface="Arial" pitchFamily="34" charset="0"/>
              </a:defRPr>
            </a:lvl3pPr>
            <a:lvl4pPr marL="1600200" indent="-228600" eaLnBrk="0" hangingPunct="0">
              <a:defRPr sz="900">
                <a:solidFill>
                  <a:schemeClr val="tx1"/>
                </a:solidFill>
                <a:latin typeface="Arial" pitchFamily="34" charset="0"/>
                <a:cs typeface="Arial" pitchFamily="34" charset="0"/>
              </a:defRPr>
            </a:lvl4pPr>
            <a:lvl5pPr marL="2057400" indent="-228600" eaLnBrk="0" hangingPunct="0">
              <a:defRPr sz="9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2x / node</a:t>
            </a:r>
          </a:p>
        </p:txBody>
      </p:sp>
      <p:sp>
        <p:nvSpPr>
          <p:cNvPr id="27" name="TextBox 26"/>
          <p:cNvSpPr txBox="1">
            <a:spLocks noChangeArrowheads="1"/>
          </p:cNvSpPr>
          <p:nvPr>
            <p:custDataLst>
              <p:tags r:id="rId4"/>
            </p:custDataLst>
          </p:nvPr>
        </p:nvSpPr>
        <p:spPr bwMode="auto">
          <a:xfrm rot="20146257">
            <a:off x="6869020" y="3833288"/>
            <a:ext cx="204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Arial" pitchFamily="34" charset="0"/>
                <a:cs typeface="Arial" pitchFamily="34" charset="0"/>
              </a:defRPr>
            </a:lvl1pPr>
            <a:lvl2pPr marL="742950" indent="-285750" eaLnBrk="0" hangingPunct="0">
              <a:defRPr sz="900">
                <a:solidFill>
                  <a:schemeClr val="tx1"/>
                </a:solidFill>
                <a:latin typeface="Arial" pitchFamily="34" charset="0"/>
                <a:cs typeface="Arial" pitchFamily="34" charset="0"/>
              </a:defRPr>
            </a:lvl2pPr>
            <a:lvl3pPr marL="1143000" indent="-228600" eaLnBrk="0" hangingPunct="0">
              <a:defRPr sz="900">
                <a:solidFill>
                  <a:schemeClr val="tx1"/>
                </a:solidFill>
                <a:latin typeface="Arial" pitchFamily="34" charset="0"/>
                <a:cs typeface="Arial" pitchFamily="34" charset="0"/>
              </a:defRPr>
            </a:lvl3pPr>
            <a:lvl4pPr marL="1600200" indent="-228600" eaLnBrk="0" hangingPunct="0">
              <a:defRPr sz="900">
                <a:solidFill>
                  <a:schemeClr val="tx1"/>
                </a:solidFill>
                <a:latin typeface="Arial" pitchFamily="34" charset="0"/>
                <a:cs typeface="Arial" pitchFamily="34" charset="0"/>
              </a:defRPr>
            </a:lvl4pPr>
            <a:lvl5pPr marL="2057400" indent="-228600" eaLnBrk="0" hangingPunct="0">
              <a:defRPr sz="9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2</a:t>
            </a:r>
            <a:r>
              <a:rPr kumimoji="0" lang="en-US" sz="1600" b="0" i="0" u="none" strike="noStrike" kern="0" cap="none" spc="0" normalizeH="0" baseline="30000" noProof="0" dirty="0" smtClean="0">
                <a:ln>
                  <a:noFill/>
                </a:ln>
                <a:solidFill>
                  <a:srgbClr val="000000"/>
                </a:solidFill>
                <a:effectLst/>
                <a:uLnTx/>
                <a:uFillTx/>
                <a:latin typeface="Arial" pitchFamily="34" charset="0"/>
                <a:cs typeface="Arial" pitchFamily="34" charset="0"/>
              </a:rPr>
              <a:t>2/3</a:t>
            </a:r>
            <a:r>
              <a:rPr kumimoji="0" lang="en-US" sz="1600" b="0" i="0" u="none" strike="noStrike" kern="0" cap="none" spc="0" normalizeH="0" noProof="0" dirty="0" smtClean="0">
                <a:ln>
                  <a:noFill/>
                </a:ln>
                <a:solidFill>
                  <a:srgbClr val="000000"/>
                </a:solidFill>
                <a:effectLst/>
                <a:uLnTx/>
                <a:uFillTx/>
                <a:latin typeface="Arial" pitchFamily="34" charset="0"/>
                <a:cs typeface="Arial" pitchFamily="34" charset="0"/>
              </a:rPr>
              <a:t> ~</a:t>
            </a:r>
            <a:r>
              <a:rPr kumimoji="0" 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1.587x / node</a:t>
            </a:r>
          </a:p>
        </p:txBody>
      </p:sp>
      <p:sp>
        <p:nvSpPr>
          <p:cNvPr id="15" name="TextBox 14"/>
          <p:cNvSpPr txBox="1"/>
          <p:nvPr>
            <p:custDataLst>
              <p:tags r:id="rId5"/>
            </p:custDataLst>
          </p:nvPr>
        </p:nvSpPr>
        <p:spPr>
          <a:xfrm>
            <a:off x="2925444" y="1653473"/>
            <a:ext cx="4394200" cy="1200329"/>
          </a:xfrm>
          <a:prstGeom prst="rect">
            <a:avLst/>
          </a:prstGeom>
          <a:noFill/>
        </p:spPr>
        <p:txBody>
          <a:bodyPr wrap="square" rtlCol="0">
            <a:spAutoFit/>
          </a:bodyPr>
          <a:lstStyle/>
          <a:p>
            <a:pPr algn="ctr"/>
            <a:r>
              <a:rPr lang="en-US" sz="2400" b="1" dirty="0" smtClean="0">
                <a:solidFill>
                  <a:srgbClr val="FF0000"/>
                </a:solidFill>
              </a:rPr>
              <a:t>Design Equivalent Scaling: </a:t>
            </a:r>
            <a:br>
              <a:rPr lang="en-US" sz="2400" b="1" dirty="0" smtClean="0">
                <a:solidFill>
                  <a:srgbClr val="FF0000"/>
                </a:solidFill>
              </a:rPr>
            </a:br>
            <a:r>
              <a:rPr lang="en-US" sz="2400" b="1" dirty="0">
                <a:solidFill>
                  <a:srgbClr val="FF0000"/>
                </a:solidFill>
              </a:rPr>
              <a:t>Recover the  2× per node scaling for degraded 1.6 × per node</a:t>
            </a:r>
          </a:p>
        </p:txBody>
      </p:sp>
      <p:sp>
        <p:nvSpPr>
          <p:cNvPr id="3" name="Right Arrow 2"/>
          <p:cNvSpPr/>
          <p:nvPr/>
        </p:nvSpPr>
        <p:spPr>
          <a:xfrm rot="14082131">
            <a:off x="7022540" y="2122758"/>
            <a:ext cx="1420206" cy="1554613"/>
          </a:xfrm>
          <a:prstGeom prst="rightArrow">
            <a:avLst/>
          </a:prstGeom>
          <a:solidFill>
            <a:srgbClr val="FF0000"/>
          </a:solidFill>
        </p:spPr>
        <p:txBody>
          <a:bodyPr wrap="square" rtlCol="0" anchor="ctr">
            <a:noAutofit/>
          </a:bodyPr>
          <a:lstStyle/>
          <a:p>
            <a:pPr algn="ctr"/>
            <a:endParaRPr lang="en-US"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88852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9067800" cy="563562"/>
          </a:xfrm>
        </p:spPr>
        <p:txBody>
          <a:bodyPr/>
          <a:lstStyle/>
          <a:p>
            <a:pPr eaLnBrk="0" hangingPunct="0"/>
            <a:r>
              <a:rPr lang="en-US" dirty="0" smtClean="0"/>
              <a:t>Outline</a:t>
            </a:r>
            <a:endParaRPr lang="en-US" dirty="0"/>
          </a:p>
        </p:txBody>
      </p:sp>
      <p:sp>
        <p:nvSpPr>
          <p:cNvPr id="32" name="Content Placeholder 2"/>
          <p:cNvSpPr>
            <a:spLocks noGrp="1"/>
          </p:cNvSpPr>
          <p:nvPr>
            <p:ph idx="1"/>
          </p:nvPr>
        </p:nvSpPr>
        <p:spPr>
          <a:xfrm>
            <a:off x="108857" y="762000"/>
            <a:ext cx="8839200" cy="5715000"/>
          </a:xfrm>
        </p:spPr>
        <p:txBody>
          <a:bodyPr>
            <a:normAutofit/>
          </a:bodyPr>
          <a:lstStyle/>
          <a:p>
            <a:r>
              <a:rPr lang="en-US" b="1" dirty="0" smtClean="0"/>
              <a:t>Overview of ITRS Design and System Drivers Chapters</a:t>
            </a:r>
          </a:p>
          <a:p>
            <a:r>
              <a:rPr lang="en-US" b="1" dirty="0" smtClean="0"/>
              <a:t>Architectural and Area Models of MPU and SOC</a:t>
            </a:r>
          </a:p>
          <a:p>
            <a:r>
              <a:rPr lang="en-US" b="1" dirty="0"/>
              <a:t>Design Capacity Gap and Design Equivalent Scaling</a:t>
            </a:r>
          </a:p>
          <a:p>
            <a:r>
              <a:rPr lang="en-US" b="1" dirty="0" smtClean="0">
                <a:solidFill>
                  <a:srgbClr val="FF0000"/>
                </a:solidFill>
              </a:rPr>
              <a:t>Power Modeling and Power Management Gap</a:t>
            </a:r>
          </a:p>
          <a:p>
            <a:r>
              <a:rPr lang="en-US" b="1" dirty="0" smtClean="0"/>
              <a:t>Conclusions</a:t>
            </a:r>
            <a:endParaRPr lang="en-US" b="1" dirty="0"/>
          </a:p>
        </p:txBody>
      </p:sp>
    </p:spTree>
    <p:extLst>
      <p:ext uri="{BB962C8B-B14F-4D97-AF65-F5344CB8AC3E}">
        <p14:creationId xmlns:p14="http://schemas.microsoft.com/office/powerpoint/2010/main" val="34998848"/>
      </p:ext>
    </p:extLst>
  </p:cSld>
  <p:clrMapOvr>
    <a:masterClrMapping/>
  </p:clrMapOvr>
  <mc:AlternateContent xmlns:mc="http://schemas.openxmlformats.org/markup-compatibility/2006" xmlns:p14="http://schemas.microsoft.com/office/powerpoint/2010/main">
    <mc:Choice Requires="p14">
      <p:transition spd="slow" p14:dur="2000" advTm="16545"/>
    </mc:Choice>
    <mc:Fallback xmlns="">
      <p:transition spd="slow" advTm="1654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of Power SOC/MPU Models</a:t>
            </a:r>
            <a:endParaRPr lang="en-US" dirty="0"/>
          </a:p>
        </p:txBody>
      </p:sp>
      <p:sp>
        <p:nvSpPr>
          <p:cNvPr id="3" name="Content Placeholder 2"/>
          <p:cNvSpPr>
            <a:spLocks noGrp="1"/>
          </p:cNvSpPr>
          <p:nvPr>
            <p:ph idx="1"/>
          </p:nvPr>
        </p:nvSpPr>
        <p:spPr/>
        <p:txBody>
          <a:bodyPr>
            <a:normAutofit/>
          </a:bodyPr>
          <a:lstStyle/>
          <a:p>
            <a:r>
              <a:rPr lang="en-US" sz="1800" dirty="0" smtClean="0"/>
              <a:t>Frequency roadmap keeps 1.04×/year</a:t>
            </a:r>
          </a:p>
          <a:p>
            <a:r>
              <a:rPr lang="en-US" sz="1800" dirty="0" smtClean="0"/>
              <a:t>Device and BEOL parameters (e.g. gate/wire capacitance) are updated from PIDS/INTC</a:t>
            </a:r>
            <a:r>
              <a:rPr lang="en-US" sz="1800" dirty="0"/>
              <a:t> </a:t>
            </a:r>
            <a:r>
              <a:rPr lang="en-US" sz="1800" dirty="0" smtClean="0"/>
              <a:t>ITWGs</a:t>
            </a:r>
          </a:p>
          <a:p>
            <a:r>
              <a:rPr lang="en-US" sz="1800" dirty="0" smtClean="0"/>
              <a:t>MPU-HP max frequency resets to 5.5GHz (↓)</a:t>
            </a:r>
            <a:endParaRPr lang="en-US" sz="1800" dirty="0"/>
          </a:p>
          <a:p>
            <a:r>
              <a:rPr lang="en-US" sz="1800" dirty="0" smtClean="0"/>
              <a:t>SOC-CP max frequency (main processors) resets </a:t>
            </a:r>
            <a:r>
              <a:rPr lang="en-US" sz="1800" dirty="0"/>
              <a:t>to </a:t>
            </a:r>
            <a:r>
              <a:rPr lang="en-US" sz="1800" dirty="0" smtClean="0"/>
              <a:t>2.4GHz (↑)</a:t>
            </a:r>
          </a:p>
          <a:p>
            <a:r>
              <a:rPr lang="en-US" sz="1800" dirty="0" smtClean="0"/>
              <a:t>The System Drivers working group defines multiple scenarios for SOC-CP power model to reflect application-oriented power management</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3904529979"/>
              </p:ext>
            </p:extLst>
          </p:nvPr>
        </p:nvGraphicFramePr>
        <p:xfrm>
          <a:off x="153735" y="3180520"/>
          <a:ext cx="8825949" cy="3230880"/>
        </p:xfrm>
        <a:graphic>
          <a:graphicData uri="http://schemas.openxmlformats.org/drawingml/2006/table">
            <a:tbl>
              <a:tblPr firstRow="1" bandRow="1">
                <a:tableStyleId>{5940675A-B579-460E-94D1-54222C63F5DA}</a:tableStyleId>
              </a:tblPr>
              <a:tblGrid>
                <a:gridCol w="2941983"/>
                <a:gridCol w="2941983"/>
                <a:gridCol w="2941983"/>
              </a:tblGrid>
              <a:tr h="292947">
                <a:tc>
                  <a:txBody>
                    <a:bodyPr/>
                    <a:lstStyle/>
                    <a:p>
                      <a:r>
                        <a:rPr lang="en-US" sz="1600" dirty="0" smtClean="0"/>
                        <a:t>Year</a:t>
                      </a:r>
                      <a:endParaRPr lang="en-US" sz="1600" dirty="0"/>
                    </a:p>
                  </a:txBody>
                  <a:tcPr/>
                </a:tc>
                <a:tc>
                  <a:txBody>
                    <a:bodyPr/>
                    <a:lstStyle/>
                    <a:p>
                      <a:r>
                        <a:rPr lang="en-US" sz="1600" dirty="0" smtClean="0"/>
                        <a:t>2011</a:t>
                      </a:r>
                      <a:endParaRPr lang="en-US" sz="1600" dirty="0"/>
                    </a:p>
                  </a:txBody>
                  <a:tcPr/>
                </a:tc>
                <a:tc>
                  <a:txBody>
                    <a:bodyPr/>
                    <a:lstStyle/>
                    <a:p>
                      <a:r>
                        <a:rPr lang="en-US" sz="1600" dirty="0" smtClean="0"/>
                        <a:t>2013</a:t>
                      </a:r>
                      <a:endParaRPr lang="en-US" sz="1600" dirty="0"/>
                    </a:p>
                  </a:txBody>
                  <a:tcPr/>
                </a:tc>
              </a:tr>
              <a:tr h="512657">
                <a:tc>
                  <a:txBody>
                    <a:bodyPr/>
                    <a:lstStyle/>
                    <a:p>
                      <a:r>
                        <a:rPr lang="en-US" sz="1600" dirty="0" smtClean="0"/>
                        <a:t>Power Scenario</a:t>
                      </a:r>
                      <a:r>
                        <a:rPr lang="en-US" sz="1600" baseline="0" dirty="0" smtClean="0"/>
                        <a:t> of MPU</a:t>
                      </a:r>
                      <a:endParaRPr lang="en-US" sz="1600" dirty="0"/>
                    </a:p>
                  </a:txBody>
                  <a:tcPr/>
                </a:tc>
                <a:tc>
                  <a:txBody>
                    <a:bodyPr/>
                    <a:lstStyle/>
                    <a:p>
                      <a:r>
                        <a:rPr lang="en-US" sz="1600" dirty="0" smtClean="0"/>
                        <a:t>Single Scenario</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Single Scenario</a:t>
                      </a:r>
                    </a:p>
                    <a:p>
                      <a:endParaRPr lang="en-US" sz="1600" dirty="0"/>
                    </a:p>
                  </a:txBody>
                  <a:tcPr/>
                </a:tc>
              </a:tr>
              <a:tr h="512657">
                <a:tc>
                  <a:txBody>
                    <a:bodyPr/>
                    <a:lstStyle/>
                    <a:p>
                      <a:r>
                        <a:rPr lang="en-US" sz="1600" dirty="0" smtClean="0"/>
                        <a:t>Power Scenario of SOC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Single Scenario</a:t>
                      </a:r>
                    </a:p>
                    <a:p>
                      <a:endParaRPr lang="en-US" sz="1600" dirty="0"/>
                    </a:p>
                  </a:txBody>
                  <a:tcPr/>
                </a:tc>
                <a:tc>
                  <a:txBody>
                    <a:bodyPr/>
                    <a:lstStyle/>
                    <a:p>
                      <a:r>
                        <a:rPr lang="en-US" sz="1600" dirty="0" smtClean="0"/>
                        <a:t>Multiple Scenario</a:t>
                      </a:r>
                      <a:endParaRPr lang="en-US" sz="1600" dirty="0"/>
                    </a:p>
                  </a:txBody>
                  <a:tcPr/>
                </a:tc>
              </a:tr>
              <a:tr h="512657">
                <a:tc>
                  <a:txBody>
                    <a:bodyPr/>
                    <a:lstStyle/>
                    <a:p>
                      <a:r>
                        <a:rPr lang="en-US" sz="1600" dirty="0" smtClean="0"/>
                        <a:t>Frequency scaling of MPU and</a:t>
                      </a:r>
                      <a:r>
                        <a:rPr lang="en-US" sz="1600" baseline="0" dirty="0" smtClean="0"/>
                        <a:t> SOC</a:t>
                      </a:r>
                      <a:endParaRPr lang="en-US" sz="1600" dirty="0"/>
                    </a:p>
                  </a:txBody>
                  <a:tcPr/>
                </a:tc>
                <a:tc>
                  <a:txBody>
                    <a:bodyPr/>
                    <a:lstStyle/>
                    <a:p>
                      <a:r>
                        <a:rPr lang="en-US" sz="1600" dirty="0" smtClean="0"/>
                        <a:t>1.04x</a:t>
                      </a:r>
                      <a:r>
                        <a:rPr lang="en-US" sz="1600" baseline="0" dirty="0" smtClean="0"/>
                        <a:t> / year</a:t>
                      </a:r>
                      <a:endParaRPr lang="en-US" sz="1600" dirty="0"/>
                    </a:p>
                  </a:txBody>
                  <a:tcPr/>
                </a:tc>
                <a:tc>
                  <a:txBody>
                    <a:bodyPr/>
                    <a:lstStyle/>
                    <a:p>
                      <a:r>
                        <a:rPr lang="en-US" sz="1600" dirty="0" smtClean="0"/>
                        <a:t>1.04x</a:t>
                      </a:r>
                      <a:r>
                        <a:rPr lang="en-US" sz="1600" baseline="0" dirty="0" smtClean="0"/>
                        <a:t> /year</a:t>
                      </a:r>
                      <a:endParaRPr lang="en-US" sz="1600" dirty="0"/>
                    </a:p>
                  </a:txBody>
                  <a:tcPr/>
                </a:tc>
              </a:tr>
              <a:tr h="512657">
                <a:tc>
                  <a:txBody>
                    <a:bodyPr/>
                    <a:lstStyle/>
                    <a:p>
                      <a:r>
                        <a:rPr lang="en-US" sz="1600" dirty="0" smtClean="0"/>
                        <a:t>SOC-CP Max Frequency</a:t>
                      </a:r>
                      <a:endParaRPr lang="en-US" sz="1600" dirty="0"/>
                    </a:p>
                  </a:txBody>
                  <a:tcPr/>
                </a:tc>
                <a:tc>
                  <a:txBody>
                    <a:bodyPr/>
                    <a:lstStyle/>
                    <a:p>
                      <a:r>
                        <a:rPr lang="en-US" sz="1600" dirty="0" smtClean="0"/>
                        <a:t>1.37GHz@2013</a:t>
                      </a:r>
                      <a:endParaRPr lang="en-US" sz="1600" dirty="0"/>
                    </a:p>
                  </a:txBody>
                  <a:tcPr/>
                </a:tc>
                <a:tc>
                  <a:txBody>
                    <a:bodyPr/>
                    <a:lstStyle/>
                    <a:p>
                      <a:r>
                        <a:rPr lang="en-US" sz="1600" dirty="0" smtClean="0"/>
                        <a:t>2.4GHz@2013</a:t>
                      </a:r>
                      <a:br>
                        <a:rPr lang="en-US" sz="1600" dirty="0" smtClean="0"/>
                      </a:br>
                      <a:r>
                        <a:rPr lang="en-US" sz="1600" dirty="0" smtClean="0"/>
                        <a:t>(main processors)</a:t>
                      </a:r>
                      <a:endParaRPr lang="en-US" sz="1600" dirty="0"/>
                    </a:p>
                  </a:txBody>
                  <a:tcPr/>
                </a:tc>
              </a:tr>
              <a:tr h="512657">
                <a:tc>
                  <a:txBody>
                    <a:bodyPr/>
                    <a:lstStyle/>
                    <a:p>
                      <a:r>
                        <a:rPr lang="en-US" sz="1600" dirty="0" smtClean="0"/>
                        <a:t>MPU-HP Max Frequency</a:t>
                      </a:r>
                      <a:endParaRPr lang="en-US" sz="1600" dirty="0"/>
                    </a:p>
                  </a:txBody>
                  <a:tcPr/>
                </a:tc>
                <a:tc>
                  <a:txBody>
                    <a:bodyPr/>
                    <a:lstStyle/>
                    <a:p>
                      <a:r>
                        <a:rPr lang="en-US" sz="1600" dirty="0" smtClean="0"/>
                        <a:t>7.34GHz</a:t>
                      </a:r>
                      <a:r>
                        <a:rPr lang="en-US" sz="1600" baseline="0" dirty="0" smtClean="0"/>
                        <a:t>@2013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5.5GHz</a:t>
                      </a:r>
                      <a:r>
                        <a:rPr lang="en-US" sz="1600" baseline="0" dirty="0" smtClean="0"/>
                        <a:t>@2013</a:t>
                      </a:r>
                      <a:endParaRPr lang="en-US" sz="1600" dirty="0" smtClean="0"/>
                    </a:p>
                    <a:p>
                      <a:endParaRPr lang="en-US" sz="1600" dirty="0"/>
                    </a:p>
                  </a:txBody>
                  <a:tcPr/>
                </a:tc>
              </a:tr>
            </a:tbl>
          </a:graphicData>
        </a:graphic>
      </p:graphicFrame>
      <p:sp>
        <p:nvSpPr>
          <p:cNvPr id="9" name="Rectangle 8"/>
          <p:cNvSpPr/>
          <p:nvPr/>
        </p:nvSpPr>
        <p:spPr>
          <a:xfrm>
            <a:off x="3025671" y="4117943"/>
            <a:ext cx="5954013" cy="320009"/>
          </a:xfrm>
          <a:prstGeom prst="rect">
            <a:avLst/>
          </a:prstGeom>
          <a:ln w="28575">
            <a:solidFill>
              <a:srgbClr val="FF0000"/>
            </a:solidFill>
          </a:ln>
        </p:spPr>
        <p:txBody>
          <a:bodyPr wrap="square" rtlCol="0" anchor="ctr">
            <a:spAutoFit/>
          </a:bodyPr>
          <a:lstStyle/>
          <a:p>
            <a:pPr algn="ctr"/>
            <a:endParaRPr lang="en-US" dirty="0" smtClean="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79806041"/>
      </p:ext>
    </p:extLst>
  </p:cSld>
  <p:clrMapOvr>
    <a:masterClrMapping/>
  </p:clrMapOvr>
  <mc:AlternateContent xmlns:mc="http://schemas.openxmlformats.org/markup-compatibility/2006" xmlns:p14="http://schemas.microsoft.com/office/powerpoint/2010/main">
    <mc:Choice Requires="p14">
      <p:transition spd="slow" p14:dur="2000" advTm="129705"/>
    </mc:Choice>
    <mc:Fallback xmlns="">
      <p:transition spd="slow" advTm="129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9067800" cy="563562"/>
          </a:xfrm>
        </p:spPr>
        <p:txBody>
          <a:bodyPr/>
          <a:lstStyle/>
          <a:p>
            <a:pPr eaLnBrk="0" hangingPunct="0"/>
            <a:r>
              <a:rPr lang="en-US" dirty="0" smtClean="0"/>
              <a:t>Outline</a:t>
            </a:r>
            <a:endParaRPr lang="en-US" dirty="0"/>
          </a:p>
        </p:txBody>
      </p:sp>
      <p:sp>
        <p:nvSpPr>
          <p:cNvPr id="32" name="Content Placeholder 2"/>
          <p:cNvSpPr>
            <a:spLocks noGrp="1"/>
          </p:cNvSpPr>
          <p:nvPr>
            <p:ph idx="1"/>
          </p:nvPr>
        </p:nvSpPr>
        <p:spPr>
          <a:xfrm>
            <a:off x="108857" y="762000"/>
            <a:ext cx="8839200" cy="5715000"/>
          </a:xfrm>
        </p:spPr>
        <p:txBody>
          <a:bodyPr>
            <a:normAutofit/>
          </a:bodyPr>
          <a:lstStyle/>
          <a:p>
            <a:r>
              <a:rPr lang="en-US" b="1" dirty="0" smtClean="0">
                <a:solidFill>
                  <a:srgbClr val="FF0000"/>
                </a:solidFill>
              </a:rPr>
              <a:t>Overview of ITRS Design and System Drivers Roadmaps</a:t>
            </a:r>
          </a:p>
          <a:p>
            <a:r>
              <a:rPr lang="en-US" b="1" dirty="0" smtClean="0"/>
              <a:t>Architectural and Area Models of MPU and SOC</a:t>
            </a:r>
          </a:p>
          <a:p>
            <a:r>
              <a:rPr lang="en-US" b="1" dirty="0"/>
              <a:t>Design Capacity Gap and Design Equivalent Scaling</a:t>
            </a:r>
          </a:p>
          <a:p>
            <a:r>
              <a:rPr lang="en-US" b="1" dirty="0" smtClean="0"/>
              <a:t>Power Modeling and Power Management Gap</a:t>
            </a:r>
          </a:p>
          <a:p>
            <a:r>
              <a:rPr lang="en-US" b="1" dirty="0" smtClean="0"/>
              <a:t>Conclusions</a:t>
            </a:r>
            <a:endParaRPr lang="en-US" b="1" dirty="0"/>
          </a:p>
        </p:txBody>
      </p:sp>
    </p:spTree>
    <p:extLst>
      <p:ext uri="{BB962C8B-B14F-4D97-AF65-F5344CB8AC3E}">
        <p14:creationId xmlns:p14="http://schemas.microsoft.com/office/powerpoint/2010/main" val="931044255"/>
      </p:ext>
    </p:extLst>
  </p:cSld>
  <p:clrMapOvr>
    <a:masterClrMapping/>
  </p:clrMapOvr>
  <mc:AlternateContent xmlns:mc="http://schemas.openxmlformats.org/markup-compatibility/2006" xmlns:p14="http://schemas.microsoft.com/office/powerpoint/2010/main">
    <mc:Choice Requires="p14">
      <p:transition spd="slow" p14:dur="2000" advTm="12524"/>
    </mc:Choice>
    <mc:Fallback xmlns="">
      <p:transition spd="slow" advTm="1252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Scenario-based SOC-CP Power Model</a:t>
            </a:r>
            <a:endParaRPr lang="en-US" dirty="0"/>
          </a:p>
        </p:txBody>
      </p:sp>
      <p:sp>
        <p:nvSpPr>
          <p:cNvPr id="3" name="Content Placeholder 2"/>
          <p:cNvSpPr>
            <a:spLocks noGrp="1"/>
          </p:cNvSpPr>
          <p:nvPr>
            <p:ph idx="1"/>
          </p:nvPr>
        </p:nvSpPr>
        <p:spPr/>
        <p:txBody>
          <a:bodyPr>
            <a:normAutofit/>
          </a:bodyPr>
          <a:lstStyle/>
          <a:p>
            <a:r>
              <a:rPr lang="en-US" sz="2000" dirty="0" smtClean="0"/>
              <a:t>Aggressive block-level power gating/frequency scaling are applied to SOC-CP</a:t>
            </a:r>
          </a:p>
          <a:p>
            <a:r>
              <a:rPr lang="en-US" sz="2000" dirty="0" smtClean="0"/>
              <a:t>We define four scenarios for applications and five categories of function blocks</a:t>
            </a:r>
          </a:p>
          <a:p>
            <a:r>
              <a:rPr lang="en-US" sz="2000" dirty="0" smtClean="0"/>
              <a:t>Total SOC-CP power for a scenario is the weighted sum of each function block</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688" y="3337532"/>
            <a:ext cx="4601577" cy="150955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551" y="5195355"/>
            <a:ext cx="4561714" cy="1321555"/>
          </a:xfrm>
          <a:prstGeom prst="rect">
            <a:avLst/>
          </a:prstGeom>
        </p:spPr>
      </p:pic>
      <p:sp>
        <p:nvSpPr>
          <p:cNvPr id="6" name="TextBox 5"/>
          <p:cNvSpPr txBox="1"/>
          <p:nvPr/>
        </p:nvSpPr>
        <p:spPr>
          <a:xfrm>
            <a:off x="5471917" y="5686855"/>
            <a:ext cx="870857" cy="338554"/>
          </a:xfrm>
          <a:prstGeom prst="rect">
            <a:avLst/>
          </a:prstGeom>
          <a:noFill/>
          <a:ln w="38100">
            <a:solidFill>
              <a:srgbClr val="FF0000"/>
            </a:solidFill>
          </a:ln>
        </p:spPr>
        <p:style>
          <a:lnRef idx="0">
            <a:scrgbClr r="0" g="0" b="0"/>
          </a:lnRef>
          <a:fillRef idx="0">
            <a:scrgbClr r="0" g="0" b="0"/>
          </a:fillRef>
          <a:effectRef idx="0">
            <a:scrgbClr r="0" g="0" b="0"/>
          </a:effectRef>
          <a:fontRef idx="minor">
            <a:schemeClr val="tx1"/>
          </a:fontRef>
        </p:style>
        <p:txBody>
          <a:bodyPr wrap="square" rtlCol="0">
            <a:spAutoFit/>
          </a:bodyPr>
          <a:lstStyle/>
          <a:p>
            <a:endParaRPr lang="en-US" sz="1600" dirty="0">
              <a:latin typeface="Arial" pitchFamily="34" charset="0"/>
              <a:cs typeface="Arial" pitchFamily="34" charset="0"/>
            </a:endParaRPr>
          </a:p>
        </p:txBody>
      </p:sp>
      <p:sp>
        <p:nvSpPr>
          <p:cNvPr id="7" name="TextBox 6"/>
          <p:cNvSpPr txBox="1"/>
          <p:nvPr/>
        </p:nvSpPr>
        <p:spPr>
          <a:xfrm>
            <a:off x="3004489" y="4885822"/>
            <a:ext cx="4477382"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b="1" dirty="0" smtClean="0">
                <a:solidFill>
                  <a:srgbClr val="FF0000"/>
                </a:solidFill>
                <a:latin typeface="Arial" pitchFamily="34" charset="0"/>
                <a:cs typeface="Arial" pitchFamily="34" charset="0"/>
              </a:rPr>
              <a:t>Gaming: major long-term power challenge</a:t>
            </a:r>
            <a:endParaRPr lang="en-US" sz="1600" b="1" dirty="0">
              <a:solidFill>
                <a:srgbClr val="FF0000"/>
              </a:solidFill>
              <a:latin typeface="Arial" pitchFamily="34" charset="0"/>
              <a:cs typeface="Arial" pitchFamily="34" charset="0"/>
            </a:endParaRPr>
          </a:p>
        </p:txBody>
      </p:sp>
      <p:sp>
        <p:nvSpPr>
          <p:cNvPr id="9" name="Left Brace 8"/>
          <p:cNvSpPr/>
          <p:nvPr/>
        </p:nvSpPr>
        <p:spPr>
          <a:xfrm>
            <a:off x="1683657" y="3715657"/>
            <a:ext cx="348343" cy="113142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ectangle 9"/>
          <p:cNvSpPr/>
          <p:nvPr/>
        </p:nvSpPr>
        <p:spPr>
          <a:xfrm>
            <a:off x="34380" y="3907641"/>
            <a:ext cx="1641796" cy="646331"/>
          </a:xfrm>
          <a:prstGeom prst="rect">
            <a:avLst/>
          </a:prstGeom>
        </p:spPr>
        <p:txBody>
          <a:bodyPr wrap="none">
            <a:spAutoFit/>
          </a:bodyPr>
          <a:lstStyle/>
          <a:p>
            <a:r>
              <a:rPr lang="en-US" b="1" dirty="0" smtClean="0">
                <a:solidFill>
                  <a:srgbClr val="FF0000"/>
                </a:solidFill>
              </a:rPr>
              <a:t>Scenario-based</a:t>
            </a:r>
          </a:p>
          <a:p>
            <a:r>
              <a:rPr lang="en-US" b="1" dirty="0" smtClean="0">
                <a:solidFill>
                  <a:srgbClr val="FF0000"/>
                </a:solidFill>
              </a:rPr>
              <a:t>power model </a:t>
            </a:r>
            <a:endParaRPr lang="en-US" b="1" dirty="0">
              <a:solidFill>
                <a:srgbClr val="FF0000"/>
              </a:solidFill>
            </a:endParaRPr>
          </a:p>
        </p:txBody>
      </p:sp>
    </p:spTree>
    <p:extLst>
      <p:ext uri="{BB962C8B-B14F-4D97-AF65-F5344CB8AC3E}">
        <p14:creationId xmlns:p14="http://schemas.microsoft.com/office/powerpoint/2010/main" val="2599639340"/>
      </p:ext>
    </p:extLst>
  </p:cSld>
  <p:clrMapOvr>
    <a:masterClrMapping/>
  </p:clrMapOvr>
  <mc:AlternateContent xmlns:mc="http://schemas.openxmlformats.org/markup-compatibility/2006" xmlns:p14="http://schemas.microsoft.com/office/powerpoint/2010/main">
    <mc:Choice Requires="p14">
      <p:transition spd="slow" p14:dur="2000" advTm="111850"/>
    </mc:Choice>
    <mc:Fallback xmlns="">
      <p:transition spd="slow" advTm="11185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Function Block-Based Frequency Roadmap</a:t>
            </a:r>
            <a:endParaRPr lang="en-US" sz="2800" dirty="0"/>
          </a:p>
        </p:txBody>
      </p:sp>
      <p:sp>
        <p:nvSpPr>
          <p:cNvPr id="3" name="Content Placeholder 2"/>
          <p:cNvSpPr>
            <a:spLocks noGrp="1"/>
          </p:cNvSpPr>
          <p:nvPr>
            <p:ph idx="1"/>
          </p:nvPr>
        </p:nvSpPr>
        <p:spPr>
          <a:xfrm>
            <a:off x="152400" y="762000"/>
            <a:ext cx="8839200" cy="842865"/>
          </a:xfrm>
        </p:spPr>
        <p:txBody>
          <a:bodyPr>
            <a:normAutofit fontScale="92500" lnSpcReduction="20000"/>
          </a:bodyPr>
          <a:lstStyle/>
          <a:p>
            <a:r>
              <a:rPr lang="en-US" dirty="0" smtClean="0"/>
              <a:t>(WAS) All function blocks scale at the same frequency</a:t>
            </a:r>
          </a:p>
          <a:p>
            <a:r>
              <a:rPr lang="en-US" dirty="0" smtClean="0"/>
              <a:t>(IS) Each block scale the frequency separately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80951252"/>
              </p:ext>
            </p:extLst>
          </p:nvPr>
        </p:nvGraphicFramePr>
        <p:xfrm>
          <a:off x="335902" y="1791478"/>
          <a:ext cx="8648700" cy="4880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4820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Scenario-Based </a:t>
            </a:r>
            <a:r>
              <a:rPr lang="en-US" dirty="0"/>
              <a:t>SOC-CP Power Model</a:t>
            </a:r>
          </a:p>
        </p:txBody>
      </p:sp>
      <p:sp>
        <p:nvSpPr>
          <p:cNvPr id="3" name="Content Placeholder 2"/>
          <p:cNvSpPr>
            <a:spLocks noGrp="1"/>
          </p:cNvSpPr>
          <p:nvPr>
            <p:ph idx="1"/>
          </p:nvPr>
        </p:nvSpPr>
        <p:spPr/>
        <p:txBody>
          <a:bodyPr/>
          <a:lstStyle/>
          <a:p>
            <a:r>
              <a:rPr lang="en-US" dirty="0" smtClean="0"/>
              <a:t>Dominant scenario: gaming with </a:t>
            </a:r>
            <a:r>
              <a:rPr lang="en-US" dirty="0"/>
              <a:t>all 3D features enabled </a:t>
            </a:r>
            <a:endParaRPr lang="en-US" dirty="0" smtClean="0"/>
          </a:p>
          <a:p>
            <a:r>
              <a:rPr lang="en-US" dirty="0" smtClean="0"/>
              <a:t>Large power gap beyond 2020</a:t>
            </a:r>
          </a:p>
          <a:p>
            <a:r>
              <a:rPr lang="en-US" dirty="0" smtClean="0"/>
              <a:t>Low-power technologies (both device and design technologies) will be required</a:t>
            </a:r>
          </a:p>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5" y="3213128"/>
            <a:ext cx="6522200" cy="3419901"/>
          </a:xfrm>
          <a:prstGeom prst="rect">
            <a:avLst/>
          </a:prstGeom>
        </p:spPr>
      </p:pic>
      <p:cxnSp>
        <p:nvCxnSpPr>
          <p:cNvPr id="7" name="Straight Connector 6"/>
          <p:cNvCxnSpPr/>
          <p:nvPr/>
        </p:nvCxnSpPr>
        <p:spPr>
          <a:xfrm flipV="1">
            <a:off x="2162629" y="5085804"/>
            <a:ext cx="5529942" cy="2177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62628" y="4310743"/>
            <a:ext cx="2931885"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b="1" dirty="0" smtClean="0">
                <a:solidFill>
                  <a:srgbClr val="0000FF"/>
                </a:solidFill>
                <a:latin typeface="Arial" pitchFamily="34" charset="0"/>
                <a:cs typeface="Arial" pitchFamily="34" charset="0"/>
              </a:rPr>
              <a:t>Power requirement &lt; 5W</a:t>
            </a:r>
            <a:endParaRPr lang="en-US" sz="1600" b="1" dirty="0">
              <a:solidFill>
                <a:srgbClr val="0000FF"/>
              </a:solidFill>
              <a:latin typeface="Arial" pitchFamily="34" charset="0"/>
              <a:cs typeface="Arial" pitchFamily="34" charset="0"/>
            </a:endParaRPr>
          </a:p>
        </p:txBody>
      </p:sp>
      <p:grpSp>
        <p:nvGrpSpPr>
          <p:cNvPr id="6" name="Group 5"/>
          <p:cNvGrpSpPr/>
          <p:nvPr/>
        </p:nvGrpSpPr>
        <p:grpSpPr>
          <a:xfrm>
            <a:off x="2177869" y="5175077"/>
            <a:ext cx="6394631" cy="722803"/>
            <a:chOff x="2177869" y="5175077"/>
            <a:chExt cx="6394631" cy="722803"/>
          </a:xfrm>
        </p:grpSpPr>
        <p:cxnSp>
          <p:nvCxnSpPr>
            <p:cNvPr id="8" name="Straight Connector 7"/>
            <p:cNvCxnSpPr/>
            <p:nvPr/>
          </p:nvCxnSpPr>
          <p:spPr>
            <a:xfrm flipV="1">
              <a:off x="2177869" y="5855424"/>
              <a:ext cx="5529942" cy="21773"/>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a:off x="7645605" y="5175077"/>
              <a:ext cx="926895" cy="722803"/>
            </a:xfrm>
            <a:prstGeom prst="downArrow">
              <a:avLst/>
            </a:prstGeom>
            <a:solidFill>
              <a:srgbClr val="0000FF"/>
            </a:solidFill>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628106380"/>
      </p:ext>
    </p:extLst>
  </p:cSld>
  <p:clrMapOvr>
    <a:masterClrMapping/>
  </p:clrMapOvr>
  <mc:AlternateContent xmlns:mc="http://schemas.openxmlformats.org/markup-compatibility/2006" xmlns:p14="http://schemas.microsoft.com/office/powerpoint/2010/main">
    <mc:Choice Requires="p14">
      <p:transition spd="slow" p14:dur="2000" advTm="73483"/>
    </mc:Choice>
    <mc:Fallback xmlns="">
      <p:transition spd="slow" advTm="73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9067800" cy="563562"/>
          </a:xfrm>
        </p:spPr>
        <p:txBody>
          <a:bodyPr/>
          <a:lstStyle/>
          <a:p>
            <a:pPr eaLnBrk="0" hangingPunct="0"/>
            <a:r>
              <a:rPr lang="en-US" dirty="0" smtClean="0"/>
              <a:t>Outline</a:t>
            </a:r>
            <a:endParaRPr lang="en-US" dirty="0"/>
          </a:p>
        </p:txBody>
      </p:sp>
      <p:sp>
        <p:nvSpPr>
          <p:cNvPr id="32" name="Content Placeholder 2"/>
          <p:cNvSpPr>
            <a:spLocks noGrp="1"/>
          </p:cNvSpPr>
          <p:nvPr>
            <p:ph idx="1"/>
          </p:nvPr>
        </p:nvSpPr>
        <p:spPr>
          <a:xfrm>
            <a:off x="108857" y="762000"/>
            <a:ext cx="8839200" cy="5715000"/>
          </a:xfrm>
        </p:spPr>
        <p:txBody>
          <a:bodyPr>
            <a:normAutofit/>
          </a:bodyPr>
          <a:lstStyle/>
          <a:p>
            <a:r>
              <a:rPr lang="en-US" b="1" dirty="0" smtClean="0"/>
              <a:t>Overview of ITRS Design and System Drivers Chapters</a:t>
            </a:r>
          </a:p>
          <a:p>
            <a:r>
              <a:rPr lang="en-US" b="1" dirty="0" smtClean="0"/>
              <a:t>Design Capacity Gap and </a:t>
            </a:r>
            <a:r>
              <a:rPr lang="en-US" b="1" dirty="0"/>
              <a:t>Design Equivalent Scaling</a:t>
            </a:r>
            <a:endParaRPr lang="en-US" b="1" dirty="0" smtClean="0"/>
          </a:p>
          <a:p>
            <a:r>
              <a:rPr lang="en-US" b="1" dirty="0" smtClean="0"/>
              <a:t>Architectural and Area Models of MPU and SOC</a:t>
            </a:r>
          </a:p>
          <a:p>
            <a:r>
              <a:rPr lang="en-US" b="1" dirty="0" smtClean="0"/>
              <a:t>Power Modeling and Power Management Gap</a:t>
            </a:r>
          </a:p>
          <a:p>
            <a:r>
              <a:rPr lang="en-US" b="1" dirty="0" smtClean="0">
                <a:solidFill>
                  <a:srgbClr val="FF0000"/>
                </a:solidFill>
              </a:rPr>
              <a:t>Conclusions</a:t>
            </a:r>
            <a:endParaRPr lang="en-US" b="1" dirty="0">
              <a:solidFill>
                <a:srgbClr val="FF0000"/>
              </a:solidFill>
            </a:endParaRPr>
          </a:p>
        </p:txBody>
      </p:sp>
    </p:spTree>
    <p:extLst>
      <p:ext uri="{BB962C8B-B14F-4D97-AF65-F5344CB8AC3E}">
        <p14:creationId xmlns:p14="http://schemas.microsoft.com/office/powerpoint/2010/main" val="960398244"/>
      </p:ext>
    </p:extLst>
  </p:cSld>
  <p:clrMapOvr>
    <a:masterClrMapping/>
  </p:clrMapOvr>
  <mc:AlternateContent xmlns:mc="http://schemas.openxmlformats.org/markup-compatibility/2006" xmlns:p14="http://schemas.microsoft.com/office/powerpoint/2010/main">
    <mc:Choice Requires="p14">
      <p:transition spd="slow" p14:dur="2000" advTm="3377"/>
    </mc:Choice>
    <mc:Fallback xmlns="">
      <p:transition spd="slow" advTm="337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Text Box 3"/>
          <p:cNvSpPr txBox="1">
            <a:spLocks noGrp="1" noChangeArrowheads="1"/>
          </p:cNvSpPr>
          <p:nvPr>
            <p:ph idx="1"/>
            <p:custDataLst>
              <p:tags r:id="rId1"/>
            </p:custDataLst>
          </p:nvPr>
        </p:nvSpPr>
        <p:spPr bwMode="auto">
          <a:prstGeom prst="rect">
            <a:avLst/>
          </a:prstGeom>
          <a:extLst/>
        </p:spPr>
        <p:txBody>
          <a:bodyPr vert="horz" lIns="91440" tIns="45720" rIns="91440" bIns="45720" rtlCol="0">
            <a:normAutofit/>
          </a:bodyPr>
          <a:lstStyle>
            <a:lvl1pPr marL="231775" indent="-231775">
              <a:spcBef>
                <a:spcPct val="20000"/>
              </a:spcBef>
              <a:buClr>
                <a:srgbClr val="C00000"/>
              </a:buClr>
              <a:buFont typeface="Arial" pitchFamily="34" charset="0"/>
              <a:buChar char="•"/>
              <a:defRPr sz="2800">
                <a:latin typeface="Arial" pitchFamily="34" charset="0"/>
                <a:cs typeface="Arial" pitchFamily="34" charset="0"/>
              </a:defRPr>
            </a:lvl1pPr>
            <a:lvl2pPr indent="-225425">
              <a:spcBef>
                <a:spcPct val="20000"/>
              </a:spcBef>
              <a:buClr>
                <a:srgbClr val="C00000"/>
              </a:buClr>
              <a:buFont typeface="Arial" pitchFamily="34" charset="0"/>
              <a:buChar char="•"/>
              <a:defRPr sz="2400">
                <a:latin typeface="Arial" pitchFamily="34" charset="0"/>
                <a:cs typeface="Arial" pitchFamily="34" charset="0"/>
              </a:defRPr>
            </a:lvl2pPr>
            <a:lvl3pPr marL="688975" indent="-231775">
              <a:spcBef>
                <a:spcPct val="20000"/>
              </a:spcBef>
              <a:buClr>
                <a:srgbClr val="C00000"/>
              </a:buClr>
              <a:buFont typeface="Arial" pitchFamily="34" charset="0"/>
              <a:buChar char="•"/>
              <a:defRPr sz="2000">
                <a:latin typeface="Arial" pitchFamily="34" charset="0"/>
                <a:cs typeface="Arial" pitchFamily="34" charset="0"/>
              </a:defRPr>
            </a:lvl3pPr>
            <a:lvl4pPr marL="914400" indent="-225425">
              <a:spcBef>
                <a:spcPct val="20000"/>
              </a:spcBef>
              <a:buClr>
                <a:srgbClr val="C00000"/>
              </a:buClr>
              <a:buFont typeface="Arial" pitchFamily="34" charset="0"/>
              <a:buChar char="•"/>
              <a:defRPr>
                <a:latin typeface="Arial" pitchFamily="34" charset="0"/>
                <a:cs typeface="Arial" pitchFamily="34" charset="0"/>
              </a:defRPr>
            </a:lvl4pPr>
            <a:lvl5pPr marL="1082675" indent="-168275">
              <a:spcBef>
                <a:spcPct val="20000"/>
              </a:spcBef>
              <a:buClr>
                <a:srgbClr val="C00000"/>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dirty="0" smtClean="0"/>
              <a:t>SRAM and logic A-factors are updated with new calibration</a:t>
            </a:r>
          </a:p>
          <a:p>
            <a:r>
              <a:rPr lang="en-US" sz="2400" dirty="0" smtClean="0"/>
              <a:t>Area models are updated with new A-factor, and new overhead models</a:t>
            </a:r>
          </a:p>
          <a:p>
            <a:r>
              <a:rPr lang="en-US" sz="2400" dirty="0"/>
              <a:t>Design Capability Gap stands between ideal density scaling and actual (realized) density scaling</a:t>
            </a:r>
          </a:p>
          <a:p>
            <a:r>
              <a:rPr lang="en-US" sz="2400"/>
              <a:t>DES is required to restore the scaling to the Moore’s Law track</a:t>
            </a:r>
          </a:p>
          <a:p>
            <a:r>
              <a:rPr lang="en-US" sz="2400" smtClean="0"/>
              <a:t>Power </a:t>
            </a:r>
            <a:r>
              <a:rPr lang="en-US" sz="2400" dirty="0" smtClean="0"/>
              <a:t>model is updated with new frequency scaling, device parameters, and new transistor density models</a:t>
            </a:r>
          </a:p>
          <a:p>
            <a:r>
              <a:rPr lang="en-US" sz="2400" dirty="0" smtClean="0"/>
              <a:t>We have shown the low-power design challenge with the scenario-based power model for SOC-CP</a:t>
            </a:r>
            <a:endParaRPr lang="en-US" sz="2400" dirty="0"/>
          </a:p>
        </p:txBody>
      </p:sp>
    </p:spTree>
    <p:extLst>
      <p:ext uri="{BB962C8B-B14F-4D97-AF65-F5344CB8AC3E}">
        <p14:creationId xmlns:p14="http://schemas.microsoft.com/office/powerpoint/2010/main" val="1718371044"/>
      </p:ext>
    </p:extLst>
  </p:cSld>
  <p:clrMapOvr>
    <a:masterClrMapping/>
  </p:clrMapOvr>
  <mc:AlternateContent xmlns:mc="http://schemas.openxmlformats.org/markup-compatibility/2006" xmlns:p14="http://schemas.microsoft.com/office/powerpoint/2010/main">
    <mc:Choice Requires="p14">
      <p:transition spd="slow" p14:dur="2000" advTm="153409"/>
    </mc:Choice>
    <mc:Fallback xmlns="">
      <p:transition spd="slow" advTm="15340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4400" dirty="0" smtClean="0"/>
              <a:t>Thank you!</a:t>
            </a:r>
            <a:endParaRPr lang="en-US" sz="4400" dirty="0"/>
          </a:p>
        </p:txBody>
      </p:sp>
    </p:spTree>
    <p:extLst>
      <p:ext uri="{BB962C8B-B14F-4D97-AF65-F5344CB8AC3E}">
        <p14:creationId xmlns:p14="http://schemas.microsoft.com/office/powerpoint/2010/main" val="3461463006"/>
      </p:ext>
    </p:extLst>
  </p:cSld>
  <p:clrMapOvr>
    <a:masterClrMapping/>
  </p:clrMapOvr>
  <mc:AlternateContent xmlns:mc="http://schemas.openxmlformats.org/markup-compatibility/2006" xmlns:p14="http://schemas.microsoft.com/office/powerpoint/2010/main">
    <mc:Choice Requires="p14">
      <p:transition spd="slow" p14:dur="2000" advTm="959"/>
    </mc:Choice>
    <mc:Fallback xmlns="">
      <p:transition spd="slow" advTm="95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4716"/>
            <a:ext cx="9067800" cy="563562"/>
          </a:xfrm>
        </p:spPr>
        <p:txBody>
          <a:bodyPr/>
          <a:lstStyle/>
          <a:p>
            <a:r>
              <a:rPr lang="en-US" dirty="0" smtClean="0"/>
              <a:t>Backup</a:t>
            </a:r>
            <a:endParaRPr lang="en-US" dirty="0"/>
          </a:p>
        </p:txBody>
      </p:sp>
    </p:spTree>
    <p:extLst>
      <p:ext uri="{BB962C8B-B14F-4D97-AF65-F5344CB8AC3E}">
        <p14:creationId xmlns:p14="http://schemas.microsoft.com/office/powerpoint/2010/main" val="3732494957"/>
      </p:ext>
    </p:extLst>
  </p:cSld>
  <p:clrMapOvr>
    <a:masterClrMapping/>
  </p:clrMapOvr>
  <mc:AlternateContent xmlns:mc="http://schemas.openxmlformats.org/markup-compatibility/2006" xmlns:p14="http://schemas.microsoft.com/office/powerpoint/2010/main">
    <mc:Choice Requires="p14">
      <p:transition spd="slow" p14:dur="2000" advTm="421"/>
    </mc:Choice>
    <mc:Fallback xmlns="">
      <p:transition spd="slow" advTm="42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2488" y="152400"/>
            <a:ext cx="9144000" cy="563562"/>
          </a:xfrm>
        </p:spPr>
        <p:txBody>
          <a:bodyPr>
            <a:noAutofit/>
          </a:bodyPr>
          <a:lstStyle/>
          <a:p>
            <a:r>
              <a:rPr lang="en-US" sz="2400" dirty="0" smtClean="0"/>
              <a:t>Previous Challenge: </a:t>
            </a:r>
            <a:r>
              <a:rPr lang="en-US" sz="2400" dirty="0"/>
              <a:t>Missing Node in Physical Scaling</a:t>
            </a:r>
          </a:p>
        </p:txBody>
      </p:sp>
      <p:graphicFrame>
        <p:nvGraphicFramePr>
          <p:cNvPr id="10" name="Chart 9"/>
          <p:cNvGraphicFramePr>
            <a:graphicFrameLocks/>
          </p:cNvGraphicFramePr>
          <p:nvPr>
            <p:custDataLst>
              <p:tags r:id="rId2"/>
            </p:custDataLst>
            <p:extLst>
              <p:ext uri="{D42A27DB-BD31-4B8C-83A1-F6EECF244321}">
                <p14:modId xmlns:p14="http://schemas.microsoft.com/office/powerpoint/2010/main" val="1831237798"/>
              </p:ext>
            </p:extLst>
          </p:nvPr>
        </p:nvGraphicFramePr>
        <p:xfrm>
          <a:off x="4361542" y="3439886"/>
          <a:ext cx="4579259" cy="3207425"/>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a14="http://schemas.microsoft.com/office/drawing/2010/main">
        <mc:Choice Requires="a14">
          <p:sp>
            <p:nvSpPr>
              <p:cNvPr id="11" name="Content Placeholder 2"/>
              <p:cNvSpPr>
                <a:spLocks noGrp="1"/>
              </p:cNvSpPr>
              <p:nvPr>
                <p:ph idx="1"/>
                <p:custDataLst>
                  <p:tags r:id="rId3"/>
                </p:custDataLst>
              </p:nvPr>
            </p:nvSpPr>
            <p:spPr>
              <a:xfrm>
                <a:off x="152400" y="672383"/>
                <a:ext cx="8991600" cy="4876800"/>
              </a:xfrm>
            </p:spPr>
            <p:txBody>
              <a:bodyPr vert="horz" lIns="91440" tIns="45720" rIns="91440" bIns="45720" rtlCol="0">
                <a:normAutofit/>
              </a:bodyPr>
              <a:lstStyle/>
              <a:p>
                <a:r>
                  <a:rPr lang="en-US" sz="1600" dirty="0"/>
                  <a:t>Problem</a:t>
                </a:r>
              </a:p>
              <a:p>
                <a:pPr lvl="1"/>
                <a:r>
                  <a:rPr lang="en-US" sz="1600" dirty="0"/>
                  <a:t>Metal pitch roadmap is slowed down from 2-year to 3-year cycle (one missing node from 2013)</a:t>
                </a:r>
              </a:p>
              <a:p>
                <a:pPr lvl="1"/>
                <a:r>
                  <a:rPr lang="en-US" sz="1600" dirty="0"/>
                  <a:t>Transistor density scales at 1.6</a:t>
                </a:r>
                <a14:m>
                  <m:oMath xmlns:m="http://schemas.openxmlformats.org/officeDocument/2006/math">
                    <m:r>
                      <a:rPr lang="en-US" sz="1600">
                        <a:latin typeface="Cambria Math"/>
                      </a:rPr>
                      <m:t>× </m:t>
                    </m:r>
                  </m:oMath>
                </a14:m>
                <a:r>
                  <a:rPr lang="en-US" sz="1600" dirty="0"/>
                  <a:t>per node </a:t>
                </a:r>
                <a:r>
                  <a:rPr lang="en-US" sz="1600" dirty="0">
                    <a:sym typeface="Symbol"/>
                  </a:rPr>
                  <a:t> die area explosion</a:t>
                </a:r>
              </a:p>
              <a:p>
                <a:r>
                  <a:rPr lang="en-US" sz="1600" dirty="0" smtClean="0">
                    <a:sym typeface="Symbol"/>
                  </a:rPr>
                  <a:t>Solution: </a:t>
                </a:r>
                <a:r>
                  <a:rPr lang="en-US" sz="1600" b="1" dirty="0" smtClean="0">
                    <a:sym typeface="Symbol"/>
                  </a:rPr>
                  <a:t>Design  Equivalent Scaling</a:t>
                </a:r>
                <a:endParaRPr lang="en-US" sz="1600" b="1" dirty="0">
                  <a:sym typeface="Symbol"/>
                </a:endParaRPr>
              </a:p>
              <a:p>
                <a:pPr lvl="1"/>
                <a:r>
                  <a:rPr lang="en-US" sz="1600" dirty="0">
                    <a:sym typeface="Symbol"/>
                  </a:rPr>
                  <a:t>DES to recover one node of scaling from 2013 to </a:t>
                </a:r>
                <a:r>
                  <a:rPr lang="en-US" sz="1600" dirty="0" smtClean="0">
                    <a:sym typeface="Symbol"/>
                  </a:rPr>
                  <a:t>2019 </a:t>
                </a:r>
                <a:endParaRPr lang="en-US" sz="1600" dirty="0">
                  <a:sym typeface="Symbol"/>
                </a:endParaRPr>
              </a:p>
              <a:p>
                <a:pPr lvl="2"/>
                <a:r>
                  <a:rPr lang="en-US" sz="1600" dirty="0">
                    <a:sym typeface="Symbol"/>
                  </a:rPr>
                  <a:t>For MPU-HP and MPU-CP</a:t>
                </a:r>
              </a:p>
              <a:p>
                <a:pPr lvl="1"/>
                <a:r>
                  <a:rPr lang="en-US" sz="1600" dirty="0">
                    <a:sym typeface="Symbol"/>
                  </a:rPr>
                  <a:t>DES to recover one node of scaling from 2013 to 2020 </a:t>
                </a:r>
              </a:p>
              <a:p>
                <a:pPr lvl="2"/>
                <a:r>
                  <a:rPr lang="en-US" sz="1600" dirty="0">
                    <a:sym typeface="Symbol"/>
                  </a:rPr>
                  <a:t>For SOC-CP</a:t>
                </a:r>
              </a:p>
              <a:p>
                <a:endParaRPr lang="en-US" sz="1600" dirty="0"/>
              </a:p>
              <a:p>
                <a:endParaRPr lang="en-US" sz="1600" dirty="0"/>
              </a:p>
            </p:txBody>
          </p:sp>
        </mc:Choice>
        <mc:Fallback xmlns="">
          <p:sp>
            <p:nvSpPr>
              <p:cNvPr id="11" name="Content Placeholder 2"/>
              <p:cNvSpPr>
                <a:spLocks noGrp="1" noRot="1" noChangeAspect="1" noMove="1" noResize="1" noEditPoints="1" noAdjustHandles="1" noChangeArrowheads="1" noChangeShapeType="1" noTextEdit="1"/>
              </p:cNvSpPr>
              <p:nvPr>
                <p:ph idx="1"/>
                <p:custDataLst>
                  <p:tags r:id="rId8"/>
                </p:custDataLst>
              </p:nvPr>
            </p:nvSpPr>
            <p:spPr>
              <a:xfrm>
                <a:off x="152400" y="672383"/>
                <a:ext cx="8991600" cy="4876800"/>
              </a:xfrm>
              <a:blipFill rotWithShape="1">
                <a:blip r:embed="rId9"/>
                <a:stretch>
                  <a:fillRect l="-203" t="-375"/>
                </a:stretch>
              </a:blipFill>
            </p:spPr>
            <p:txBody>
              <a:bodyPr/>
              <a:lstStyle/>
              <a:p>
                <a:r>
                  <a:rPr lang="en-US">
                    <a:noFill/>
                  </a:rPr>
                  <a:t> </a:t>
                </a:r>
              </a:p>
            </p:txBody>
          </p:sp>
        </mc:Fallback>
      </mc:AlternateContent>
      <p:sp>
        <p:nvSpPr>
          <p:cNvPr id="6" name="Right Arrow 5"/>
          <p:cNvSpPr/>
          <p:nvPr/>
        </p:nvSpPr>
        <p:spPr>
          <a:xfrm rot="5400000">
            <a:off x="1742749" y="4574678"/>
            <a:ext cx="508000" cy="638628"/>
          </a:xfrm>
          <a:prstGeom prst="rightArrow">
            <a:avLst/>
          </a:prstGeom>
          <a:solidFill>
            <a:srgbClr val="FF0000"/>
          </a:solidFill>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sp>
        <p:nvSpPr>
          <p:cNvPr id="12" name="TextBox 11"/>
          <p:cNvSpPr txBox="1"/>
          <p:nvPr/>
        </p:nvSpPr>
        <p:spPr>
          <a:xfrm>
            <a:off x="2164690" y="4410863"/>
            <a:ext cx="1625600"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dirty="0" smtClean="0">
                <a:solidFill>
                  <a:srgbClr val="FF0000"/>
                </a:solidFill>
                <a:latin typeface="Arial" pitchFamily="34" charset="0"/>
                <a:cs typeface="Arial" pitchFamily="34" charset="0"/>
              </a:rPr>
              <a:t>Solution: Alt-1</a:t>
            </a:r>
            <a:endParaRPr lang="en-US" sz="1600" dirty="0">
              <a:solidFill>
                <a:srgbClr val="FF0000"/>
              </a:solidFill>
              <a:latin typeface="Arial" pitchFamily="34" charset="0"/>
              <a:cs typeface="Arial" pitchFamily="34" charset="0"/>
            </a:endParaRPr>
          </a:p>
        </p:txBody>
      </p:sp>
      <p:sp>
        <p:nvSpPr>
          <p:cNvPr id="13" name="TextBox 12"/>
          <p:cNvSpPr txBox="1"/>
          <p:nvPr/>
        </p:nvSpPr>
        <p:spPr>
          <a:xfrm>
            <a:off x="1627662" y="3832442"/>
            <a:ext cx="2699657"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dirty="0" smtClean="0">
                <a:solidFill>
                  <a:srgbClr val="FF0000"/>
                </a:solidFill>
                <a:latin typeface="Arial" pitchFamily="34" charset="0"/>
                <a:cs typeface="Arial" pitchFamily="34" charset="0"/>
              </a:rPr>
              <a:t>One node missing</a:t>
            </a:r>
            <a:endParaRPr lang="en-US" sz="1600" dirty="0">
              <a:solidFill>
                <a:srgbClr val="FF0000"/>
              </a:solidFill>
              <a:latin typeface="Arial" pitchFamily="34" charset="0"/>
              <a:cs typeface="Arial" pitchFamily="34" charset="0"/>
            </a:endParaRPr>
          </a:p>
        </p:txBody>
      </p:sp>
      <p:sp>
        <p:nvSpPr>
          <p:cNvPr id="14" name="Oval 13"/>
          <p:cNvSpPr/>
          <p:nvPr/>
        </p:nvSpPr>
        <p:spPr>
          <a:xfrm>
            <a:off x="812796" y="3903032"/>
            <a:ext cx="820055" cy="338554"/>
          </a:xfrm>
          <a:prstGeom prst="ellipse">
            <a:avLst/>
          </a:prstGeom>
          <a:ln>
            <a:solidFill>
              <a:srgbClr val="FF0000"/>
            </a:solidFill>
          </a:ln>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cxnSp>
        <p:nvCxnSpPr>
          <p:cNvPr id="16" name="Straight Arrow Connector 15"/>
          <p:cNvCxnSpPr/>
          <p:nvPr/>
        </p:nvCxnSpPr>
        <p:spPr>
          <a:xfrm>
            <a:off x="5419460" y="3848623"/>
            <a:ext cx="683798" cy="1195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7361" y="3584109"/>
            <a:ext cx="2480583"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dirty="0" smtClean="0">
                <a:solidFill>
                  <a:srgbClr val="FF0000"/>
                </a:solidFill>
                <a:latin typeface="Arial" pitchFamily="34" charset="0"/>
                <a:cs typeface="Arial" pitchFamily="34" charset="0"/>
              </a:rPr>
              <a:t>MPU Area exploration</a:t>
            </a:r>
            <a:endParaRPr lang="en-US" sz="1600" dirty="0">
              <a:solidFill>
                <a:srgbClr val="FF0000"/>
              </a:solidFill>
              <a:latin typeface="Arial" pitchFamily="34" charset="0"/>
              <a:cs typeface="Arial" pitchFamily="34" charset="0"/>
            </a:endParaRPr>
          </a:p>
        </p:txBody>
      </p:sp>
      <p:cxnSp>
        <p:nvCxnSpPr>
          <p:cNvPr id="18" name="Straight Arrow Connector 17"/>
          <p:cNvCxnSpPr/>
          <p:nvPr/>
        </p:nvCxnSpPr>
        <p:spPr>
          <a:xfrm>
            <a:off x="5679110" y="5608283"/>
            <a:ext cx="1360319"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80353" y="5406317"/>
            <a:ext cx="1774961"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dirty="0" smtClean="0">
                <a:solidFill>
                  <a:srgbClr val="FF0000"/>
                </a:solidFill>
                <a:latin typeface="Arial" pitchFamily="34" charset="0"/>
                <a:cs typeface="Arial" pitchFamily="34" charset="0"/>
              </a:rPr>
              <a:t>Rescued by DES</a:t>
            </a:r>
            <a:endParaRPr lang="en-US" sz="1600" dirty="0">
              <a:solidFill>
                <a:srgbClr val="FF0000"/>
              </a:solidFill>
              <a:latin typeface="Arial" pitchFamily="34" charset="0"/>
              <a:cs typeface="Arial" pitchFamily="34" charset="0"/>
            </a:endParaRPr>
          </a:p>
        </p:txBody>
      </p:sp>
      <p:graphicFrame>
        <p:nvGraphicFramePr>
          <p:cNvPr id="8" name="Chart 7"/>
          <p:cNvGraphicFramePr>
            <a:graphicFrameLocks/>
          </p:cNvGraphicFramePr>
          <p:nvPr>
            <p:custDataLst>
              <p:tags r:id="rId4"/>
            </p:custDataLst>
            <p:extLst>
              <p:ext uri="{D42A27DB-BD31-4B8C-83A1-F6EECF244321}">
                <p14:modId xmlns:p14="http://schemas.microsoft.com/office/powerpoint/2010/main" val="1549542003"/>
              </p:ext>
            </p:extLst>
          </p:nvPr>
        </p:nvGraphicFramePr>
        <p:xfrm>
          <a:off x="188686" y="3352800"/>
          <a:ext cx="4238171" cy="3294511"/>
        </p:xfrm>
        <a:graphic>
          <a:graphicData uri="http://schemas.openxmlformats.org/drawingml/2006/chart">
            <c:chart xmlns:c="http://schemas.openxmlformats.org/drawingml/2006/chart" xmlns:r="http://schemas.openxmlformats.org/officeDocument/2006/relationships" r:id="rId10"/>
          </a:graphicData>
        </a:graphic>
      </p:graphicFrame>
      <p:sp>
        <p:nvSpPr>
          <p:cNvPr id="3" name="Rectangle 2"/>
          <p:cNvSpPr/>
          <p:nvPr/>
        </p:nvSpPr>
        <p:spPr>
          <a:xfrm>
            <a:off x="1996749" y="3437914"/>
            <a:ext cx="490839" cy="261610"/>
          </a:xfrm>
          <a:prstGeom prst="rect">
            <a:avLst/>
          </a:prstGeom>
          <a:solidFill>
            <a:schemeClr val="bg1"/>
          </a:solidFill>
        </p:spPr>
        <p:txBody>
          <a:bodyPr wrap="none" rtlCol="0" anchor="ctr">
            <a:spAutoFit/>
          </a:bodyPr>
          <a:lstStyle/>
          <a:p>
            <a:pPr algn="ctr"/>
            <a:r>
              <a:rPr lang="en-US" sz="1100" dirty="0" smtClean="0">
                <a:solidFill>
                  <a:srgbClr val="000000"/>
                </a:solidFill>
                <a:latin typeface="Arial" pitchFamily="34" charset="0"/>
                <a:cs typeface="Arial" pitchFamily="34" charset="0"/>
              </a:rPr>
              <a:t>Ideal</a:t>
            </a:r>
          </a:p>
        </p:txBody>
      </p:sp>
      <p:sp>
        <p:nvSpPr>
          <p:cNvPr id="21" name="Rectangle 20"/>
          <p:cNvSpPr/>
          <p:nvPr/>
        </p:nvSpPr>
        <p:spPr>
          <a:xfrm>
            <a:off x="2771632" y="3443152"/>
            <a:ext cx="720069" cy="261610"/>
          </a:xfrm>
          <a:prstGeom prst="rect">
            <a:avLst/>
          </a:prstGeom>
          <a:solidFill>
            <a:schemeClr val="bg1"/>
          </a:solidFill>
        </p:spPr>
        <p:txBody>
          <a:bodyPr wrap="none" rtlCol="0" anchor="ctr">
            <a:spAutoFit/>
          </a:bodyPr>
          <a:lstStyle/>
          <a:p>
            <a:pPr algn="ctr"/>
            <a:r>
              <a:rPr lang="en-US" sz="1100" dirty="0" smtClean="0">
                <a:solidFill>
                  <a:srgbClr val="000000"/>
                </a:solidFill>
                <a:latin typeface="Arial" pitchFamily="34" charset="0"/>
                <a:cs typeface="Arial" pitchFamily="34" charset="0"/>
              </a:rPr>
              <a:t>Realistic</a:t>
            </a:r>
          </a:p>
        </p:txBody>
      </p:sp>
      <p:sp>
        <p:nvSpPr>
          <p:cNvPr id="22" name="TextBox 21"/>
          <p:cNvSpPr txBox="1"/>
          <p:nvPr/>
        </p:nvSpPr>
        <p:spPr>
          <a:xfrm>
            <a:off x="7180353" y="5141339"/>
            <a:ext cx="1625600"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dirty="0" smtClean="0">
                <a:solidFill>
                  <a:srgbClr val="FF0000"/>
                </a:solidFill>
                <a:latin typeface="Arial" pitchFamily="34" charset="0"/>
                <a:cs typeface="Arial" pitchFamily="34" charset="0"/>
              </a:rPr>
              <a:t>Solution: Alt-2</a:t>
            </a:r>
            <a:endParaRPr lang="en-US"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34692402"/>
      </p:ext>
    </p:extLst>
  </p:cSld>
  <p:clrMapOvr>
    <a:masterClrMapping/>
  </p:clrMapOvr>
  <mc:AlternateContent xmlns:mc="http://schemas.openxmlformats.org/markup-compatibility/2006" xmlns:p14="http://schemas.microsoft.com/office/powerpoint/2010/main">
    <mc:Choice Requires="p14">
      <p:transition spd="slow" p14:dur="2000" advTm="242780"/>
    </mc:Choice>
    <mc:Fallback xmlns="">
      <p:transition spd="slow" advTm="24278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2488" y="152400"/>
            <a:ext cx="9144000" cy="563562"/>
          </a:xfrm>
        </p:spPr>
        <p:txBody>
          <a:bodyPr>
            <a:noAutofit/>
          </a:bodyPr>
          <a:lstStyle/>
          <a:p>
            <a:r>
              <a:rPr lang="en-US" sz="2400" dirty="0"/>
              <a:t>Current 2014 ITRS Status</a:t>
            </a:r>
          </a:p>
        </p:txBody>
      </p:sp>
      <p:sp>
        <p:nvSpPr>
          <p:cNvPr id="4" name="Content Placeholder 3"/>
          <p:cNvSpPr>
            <a:spLocks noGrp="1"/>
          </p:cNvSpPr>
          <p:nvPr>
            <p:ph idx="1"/>
          </p:nvPr>
        </p:nvSpPr>
        <p:spPr>
          <a:xfrm>
            <a:off x="152400" y="761999"/>
            <a:ext cx="6000750" cy="1557247"/>
          </a:xfrm>
        </p:spPr>
        <p:txBody>
          <a:bodyPr>
            <a:normAutofit fontScale="92500" lnSpcReduction="20000"/>
          </a:bodyPr>
          <a:lstStyle/>
          <a:p>
            <a:r>
              <a:rPr lang="en-US" dirty="0"/>
              <a:t>(WAS, in </a:t>
            </a:r>
            <a:r>
              <a:rPr lang="en-US" dirty="0" smtClean="0"/>
              <a:t>our paper) </a:t>
            </a:r>
            <a:r>
              <a:rPr lang="en-US" dirty="0"/>
              <a:t>missing </a:t>
            </a:r>
            <a:r>
              <a:rPr lang="en-US" dirty="0" smtClean="0"/>
              <a:t>scaling node </a:t>
            </a:r>
            <a:r>
              <a:rPr lang="en-US" dirty="0"/>
              <a:t>from </a:t>
            </a:r>
            <a:r>
              <a:rPr lang="en-US" dirty="0" smtClean="0"/>
              <a:t>2013</a:t>
            </a:r>
          </a:p>
          <a:p>
            <a:r>
              <a:rPr lang="en-US" dirty="0"/>
              <a:t>(IS) </a:t>
            </a:r>
            <a:r>
              <a:rPr lang="en-US" dirty="0" err="1"/>
              <a:t>Litho</a:t>
            </a:r>
            <a:r>
              <a:rPr lang="en-US" dirty="0"/>
              <a:t> ITWG recovers the scaling to </a:t>
            </a:r>
            <a:r>
              <a:rPr lang="en-US" dirty="0" smtClean="0"/>
              <a:t>0.5x/4 </a:t>
            </a:r>
            <a:r>
              <a:rPr lang="en-US" dirty="0"/>
              <a:t>year</a:t>
            </a:r>
          </a:p>
          <a:p>
            <a:endParaRPr lang="en-US" dirty="0" smtClean="0"/>
          </a:p>
          <a:p>
            <a:endParaRPr lang="en-US" dirty="0"/>
          </a:p>
        </p:txBody>
      </p:sp>
      <p:grpSp>
        <p:nvGrpSpPr>
          <p:cNvPr id="304" name="Group 303"/>
          <p:cNvGrpSpPr/>
          <p:nvPr/>
        </p:nvGrpSpPr>
        <p:grpSpPr>
          <a:xfrm>
            <a:off x="713197" y="2319248"/>
            <a:ext cx="8183154" cy="4364884"/>
            <a:chOff x="257578" y="553789"/>
            <a:chExt cx="11546389" cy="6130343"/>
          </a:xfrm>
        </p:grpSpPr>
        <p:pic>
          <p:nvPicPr>
            <p:cNvPr id="300" name="Picture 299"/>
            <p:cNvPicPr/>
            <p:nvPr/>
          </p:nvPicPr>
          <p:blipFill>
            <a:blip r:embed="rId4" cstate="print"/>
            <a:srcRect/>
            <a:stretch>
              <a:fillRect/>
            </a:stretch>
          </p:blipFill>
          <p:spPr bwMode="auto">
            <a:xfrm>
              <a:off x="257578" y="553789"/>
              <a:ext cx="9002332" cy="6130343"/>
            </a:xfrm>
            <a:prstGeom prst="rect">
              <a:avLst/>
            </a:prstGeom>
            <a:noFill/>
            <a:ln w="9525">
              <a:noFill/>
              <a:miter lim="800000"/>
              <a:headEnd/>
              <a:tailEnd/>
            </a:ln>
          </p:spPr>
        </p:pic>
        <p:cxnSp>
          <p:nvCxnSpPr>
            <p:cNvPr id="301" name="Straight Arrow Connector 300"/>
            <p:cNvCxnSpPr/>
            <p:nvPr/>
          </p:nvCxnSpPr>
          <p:spPr>
            <a:xfrm>
              <a:off x="633046" y="1420837"/>
              <a:ext cx="6203852" cy="3066757"/>
            </a:xfrm>
            <a:prstGeom prst="straightConnector1">
              <a:avLst/>
            </a:prstGeom>
            <a:ln w="38100">
              <a:prstDash val="lgDash"/>
              <a:tailEnd type="triangle"/>
            </a:ln>
          </p:spPr>
          <p:style>
            <a:lnRef idx="1">
              <a:schemeClr val="accent1"/>
            </a:lnRef>
            <a:fillRef idx="0">
              <a:schemeClr val="accent1"/>
            </a:fillRef>
            <a:effectRef idx="0">
              <a:schemeClr val="accent1"/>
            </a:effectRef>
            <a:fontRef idx="minor">
              <a:schemeClr val="tx1"/>
            </a:fontRef>
          </p:style>
        </p:cxnSp>
        <p:sp>
          <p:nvSpPr>
            <p:cNvPr id="302" name="Rectangle 301"/>
            <p:cNvSpPr/>
            <p:nvPr/>
          </p:nvSpPr>
          <p:spPr>
            <a:xfrm>
              <a:off x="8820444" y="1987417"/>
              <a:ext cx="2983523" cy="1569759"/>
            </a:xfrm>
            <a:prstGeom prst="rect">
              <a:avLst/>
            </a:prstGeom>
            <a:solidFill>
              <a:srgbClr val="FFFF00"/>
            </a:solidFill>
            <a:ln w="3810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(IS) </a:t>
              </a:r>
              <a:r>
                <a:rPr lang="en-US" b="1" dirty="0" err="1" smtClean="0">
                  <a:solidFill>
                    <a:schemeClr val="tx1"/>
                  </a:solidFill>
                </a:rPr>
                <a:t>Litho</a:t>
              </a:r>
              <a:r>
                <a:rPr lang="en-US" b="1" dirty="0" smtClean="0">
                  <a:solidFill>
                    <a:schemeClr val="tx1"/>
                  </a:solidFill>
                </a:rPr>
                <a:t> ITWG recovers the scaling to </a:t>
              </a:r>
            </a:p>
            <a:p>
              <a:r>
                <a:rPr lang="en-US" b="1" dirty="0" smtClean="0">
                  <a:solidFill>
                    <a:schemeClr val="tx1"/>
                  </a:solidFill>
                </a:rPr>
                <a:t>0.5x/4 year</a:t>
              </a:r>
              <a:endParaRPr lang="en-US" b="1" dirty="0">
                <a:solidFill>
                  <a:schemeClr val="tx1"/>
                </a:solidFill>
              </a:endParaRPr>
            </a:p>
          </p:txBody>
        </p:sp>
        <p:cxnSp>
          <p:nvCxnSpPr>
            <p:cNvPr id="303" name="Straight Arrow Connector 302"/>
            <p:cNvCxnSpPr/>
            <p:nvPr/>
          </p:nvCxnSpPr>
          <p:spPr>
            <a:xfrm flipH="1">
              <a:off x="6527409" y="2658794"/>
              <a:ext cx="2250831" cy="1650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5" name="Rectangle 304"/>
          <p:cNvSpPr/>
          <p:nvPr/>
        </p:nvSpPr>
        <p:spPr>
          <a:xfrm>
            <a:off x="6530494" y="1282610"/>
            <a:ext cx="2114482" cy="1036637"/>
          </a:xfrm>
          <a:prstGeom prst="rect">
            <a:avLst/>
          </a:prstGeom>
          <a:solidFill>
            <a:srgbClr val="FFFF00"/>
          </a:solidFill>
          <a:ln w="3810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(WAS, in the paper camera) missing node from 2013</a:t>
            </a:r>
            <a:endParaRPr lang="en-US" b="1" dirty="0">
              <a:solidFill>
                <a:schemeClr val="tx1"/>
              </a:solidFill>
            </a:endParaRPr>
          </a:p>
        </p:txBody>
      </p:sp>
      <p:cxnSp>
        <p:nvCxnSpPr>
          <p:cNvPr id="306" name="Straight Arrow Connector 305"/>
          <p:cNvCxnSpPr/>
          <p:nvPr/>
        </p:nvCxnSpPr>
        <p:spPr>
          <a:xfrm flipH="1">
            <a:off x="4210050" y="1512989"/>
            <a:ext cx="2290533" cy="273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257100"/>
      </p:ext>
    </p:extLst>
  </p:cSld>
  <p:clrMapOvr>
    <a:masterClrMapping/>
  </p:clrMapOvr>
  <mc:AlternateContent xmlns:mc="http://schemas.openxmlformats.org/markup-compatibility/2006" xmlns:p14="http://schemas.microsoft.com/office/powerpoint/2010/main">
    <mc:Choice Requires="p14">
      <p:transition spd="slow" p14:dur="2000" advTm="242780"/>
    </mc:Choice>
    <mc:Fallback xmlns="">
      <p:transition spd="slow" advTm="24278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2014 SRAM A-factor Calibration</a:t>
            </a:r>
            <a:endParaRPr lang="en-US" sz="2800" dirty="0"/>
          </a:p>
        </p:txBody>
      </p:sp>
      <p:sp>
        <p:nvSpPr>
          <p:cNvPr id="3" name="Rectangle 2"/>
          <p:cNvSpPr/>
          <p:nvPr/>
        </p:nvSpPr>
        <p:spPr>
          <a:xfrm>
            <a:off x="254000" y="766287"/>
            <a:ext cx="8422640" cy="1691578"/>
          </a:xfrm>
          <a:prstGeom prst="rect">
            <a:avLst/>
          </a:prstGeom>
        </p:spPr>
        <p:txBody>
          <a:bodyPr vert="horz" lIns="91440" tIns="45720" rIns="91440" bIns="45720" rtlCol="0">
            <a:noAutofit/>
          </a:bodyPr>
          <a:lstStyle/>
          <a:p>
            <a:pPr marL="231775" indent="-231775">
              <a:spcBef>
                <a:spcPct val="20000"/>
              </a:spcBef>
              <a:buClr>
                <a:srgbClr val="C00000"/>
              </a:buClr>
              <a:buFont typeface="Arial" pitchFamily="34" charset="0"/>
              <a:buChar char="•"/>
            </a:pPr>
            <a:r>
              <a:rPr lang="en-US" sz="1600" dirty="0" smtClean="0">
                <a:latin typeface="Arial" pitchFamily="34" charset="0"/>
                <a:cs typeface="Arial" pitchFamily="34" charset="0"/>
              </a:rPr>
              <a:t>A-factor are calibrated with new silicon data</a:t>
            </a:r>
          </a:p>
          <a:p>
            <a:pPr marL="231775" indent="-231775">
              <a:spcBef>
                <a:spcPct val="20000"/>
              </a:spcBef>
              <a:buClr>
                <a:srgbClr val="C00000"/>
              </a:buClr>
              <a:buFont typeface="Arial" pitchFamily="34" charset="0"/>
              <a:buChar char="•"/>
            </a:pPr>
            <a:r>
              <a:rPr lang="en-US" sz="1600" dirty="0" smtClean="0">
                <a:latin typeface="Arial" pitchFamily="34" charset="0"/>
                <a:cs typeface="Arial" pitchFamily="34" charset="0"/>
              </a:rPr>
              <a:t>The updated 22nm/14nm silicon data indicate larger A-factor than that of previous nodes</a:t>
            </a:r>
          </a:p>
          <a:p>
            <a:pPr marL="231775" indent="-231775">
              <a:spcBef>
                <a:spcPct val="20000"/>
              </a:spcBef>
              <a:buClr>
                <a:srgbClr val="C00000"/>
              </a:buClr>
              <a:buFont typeface="Arial" pitchFamily="34" charset="0"/>
              <a:buChar char="•"/>
            </a:pPr>
            <a:r>
              <a:rPr lang="en-US" sz="1600" dirty="0" smtClean="0">
                <a:latin typeface="Arial" pitchFamily="34" charset="0"/>
                <a:cs typeface="Arial" pitchFamily="34" charset="0"/>
              </a:rPr>
              <a:t>For N10 (foundry node) SRAM, Design ITWG has the following updates:</a:t>
            </a:r>
          </a:p>
          <a:p>
            <a:pPr marL="688975" lvl="1" indent="-231775">
              <a:spcBef>
                <a:spcPct val="20000"/>
              </a:spcBef>
              <a:buClr>
                <a:srgbClr val="C00000"/>
              </a:buClr>
              <a:buFont typeface="Arial" pitchFamily="34" charset="0"/>
              <a:buChar char="•"/>
            </a:pPr>
            <a:r>
              <a:rPr lang="en-US" sz="1600" dirty="0" smtClean="0">
                <a:latin typeface="Arial" pitchFamily="34" charset="0"/>
                <a:cs typeface="Arial" pitchFamily="34" charset="0"/>
              </a:rPr>
              <a:t>(WAS, 2013) SRAM A-factor was calibrated to 60</a:t>
            </a:r>
          </a:p>
          <a:p>
            <a:pPr marL="688975" lvl="1" indent="-231775">
              <a:spcBef>
                <a:spcPct val="20000"/>
              </a:spcBef>
              <a:buClr>
                <a:srgbClr val="C00000"/>
              </a:buClr>
              <a:buFont typeface="Arial" pitchFamily="34" charset="0"/>
              <a:buChar char="•"/>
            </a:pPr>
            <a:r>
              <a:rPr lang="en-US" sz="1600" dirty="0" smtClean="0">
                <a:latin typeface="Arial" pitchFamily="34" charset="0"/>
                <a:cs typeface="Arial" pitchFamily="34" charset="0"/>
              </a:rPr>
              <a:t>(WAS, 2013) Cell ratio (PU:PD:PG) = 1:2:1</a:t>
            </a:r>
          </a:p>
          <a:p>
            <a:pPr marL="688975" lvl="1" indent="-231775">
              <a:spcBef>
                <a:spcPct val="20000"/>
              </a:spcBef>
              <a:buClr>
                <a:srgbClr val="C00000"/>
              </a:buClr>
              <a:buFont typeface="Arial" pitchFamily="34" charset="0"/>
              <a:buChar char="•"/>
            </a:pPr>
            <a:r>
              <a:rPr lang="en-US" sz="1600" dirty="0" smtClean="0">
                <a:latin typeface="Arial" pitchFamily="34" charset="0"/>
                <a:cs typeface="Arial" pitchFamily="34" charset="0"/>
              </a:rPr>
              <a:t>(IS) SRAM A-factor </a:t>
            </a:r>
            <a:r>
              <a:rPr lang="en-US" sz="1600" dirty="0">
                <a:latin typeface="Arial" pitchFamily="34" charset="0"/>
                <a:cs typeface="Arial" pitchFamily="34" charset="0"/>
              </a:rPr>
              <a:t>i</a:t>
            </a:r>
            <a:r>
              <a:rPr lang="en-US" sz="1600" dirty="0" smtClean="0">
                <a:latin typeface="Arial" pitchFamily="34" charset="0"/>
                <a:cs typeface="Arial" pitchFamily="34" charset="0"/>
              </a:rPr>
              <a:t>s </a:t>
            </a:r>
            <a:r>
              <a:rPr lang="en-US" sz="1600" dirty="0">
                <a:latin typeface="Arial" pitchFamily="34" charset="0"/>
                <a:cs typeface="Arial" pitchFamily="34" charset="0"/>
              </a:rPr>
              <a:t>calibrated to </a:t>
            </a:r>
            <a:r>
              <a:rPr lang="en-US" sz="1600" dirty="0" smtClean="0">
                <a:solidFill>
                  <a:srgbClr val="FF0000"/>
                </a:solidFill>
                <a:latin typeface="Arial" pitchFamily="34" charset="0"/>
                <a:cs typeface="Arial" pitchFamily="34" charset="0"/>
              </a:rPr>
              <a:t>85</a:t>
            </a:r>
            <a:endParaRPr lang="en-US" sz="1600" dirty="0">
              <a:solidFill>
                <a:srgbClr val="FF0000"/>
              </a:solidFill>
              <a:latin typeface="Arial" pitchFamily="34" charset="0"/>
              <a:cs typeface="Arial" pitchFamily="34" charset="0"/>
            </a:endParaRPr>
          </a:p>
          <a:p>
            <a:pPr marL="688975" lvl="1" indent="-231775">
              <a:spcBef>
                <a:spcPct val="20000"/>
              </a:spcBef>
              <a:buClr>
                <a:srgbClr val="C00000"/>
              </a:buClr>
              <a:buFont typeface="Arial" pitchFamily="34" charset="0"/>
              <a:buChar char="•"/>
            </a:pPr>
            <a:r>
              <a:rPr lang="en-US" sz="1600" dirty="0" smtClean="0">
                <a:latin typeface="Arial" pitchFamily="34" charset="0"/>
                <a:cs typeface="Arial" pitchFamily="34" charset="0"/>
              </a:rPr>
              <a:t>(</a:t>
            </a:r>
            <a:r>
              <a:rPr lang="en-US" sz="1600" dirty="0">
                <a:latin typeface="Arial" pitchFamily="34" charset="0"/>
                <a:cs typeface="Arial" pitchFamily="34" charset="0"/>
              </a:rPr>
              <a:t>I</a:t>
            </a:r>
            <a:r>
              <a:rPr lang="en-US" sz="1600" dirty="0" smtClean="0">
                <a:latin typeface="Arial" pitchFamily="34" charset="0"/>
                <a:cs typeface="Arial" pitchFamily="34" charset="0"/>
              </a:rPr>
              <a:t>S</a:t>
            </a:r>
            <a:r>
              <a:rPr lang="en-US" sz="1600" dirty="0">
                <a:latin typeface="Arial" pitchFamily="34" charset="0"/>
                <a:cs typeface="Arial" pitchFamily="34" charset="0"/>
              </a:rPr>
              <a:t>) </a:t>
            </a:r>
            <a:r>
              <a:rPr lang="en-US" sz="1600" dirty="0" smtClean="0">
                <a:latin typeface="Arial" pitchFamily="34" charset="0"/>
                <a:cs typeface="Arial" pitchFamily="34" charset="0"/>
              </a:rPr>
              <a:t>Cell ratio </a:t>
            </a:r>
            <a:r>
              <a:rPr lang="en-US" sz="1600" dirty="0">
                <a:latin typeface="Arial" pitchFamily="34" charset="0"/>
                <a:cs typeface="Arial" pitchFamily="34" charset="0"/>
              </a:rPr>
              <a:t>(PU:PD:PG) = </a:t>
            </a:r>
            <a:r>
              <a:rPr lang="en-US" sz="1600" dirty="0" smtClean="0">
                <a:latin typeface="Arial" pitchFamily="34" charset="0"/>
                <a:cs typeface="Arial" pitchFamily="34" charset="0"/>
              </a:rPr>
              <a:t>2:2:2</a:t>
            </a:r>
            <a:endParaRPr lang="en-US" sz="1600" dirty="0">
              <a:latin typeface="Arial" pitchFamily="34" charset="0"/>
              <a:cs typeface="Arial" pitchFamily="34" charset="0"/>
            </a:endParaRPr>
          </a:p>
          <a:p>
            <a:pPr marL="231775" indent="-231775">
              <a:spcBef>
                <a:spcPct val="20000"/>
              </a:spcBef>
              <a:buClr>
                <a:srgbClr val="C00000"/>
              </a:buClr>
              <a:buFont typeface="Arial" pitchFamily="34" charset="0"/>
              <a:buChar char="•"/>
            </a:pPr>
            <a:endParaRPr lang="en-US" sz="1600" dirty="0">
              <a:latin typeface="Arial" pitchFamily="34" charset="0"/>
              <a:cs typeface="Arial" pitchFamily="34" charset="0"/>
            </a:endParaRPr>
          </a:p>
        </p:txBody>
      </p:sp>
      <p:grpSp>
        <p:nvGrpSpPr>
          <p:cNvPr id="12" name="Group 11"/>
          <p:cNvGrpSpPr/>
          <p:nvPr/>
        </p:nvGrpSpPr>
        <p:grpSpPr>
          <a:xfrm>
            <a:off x="1337876" y="3031343"/>
            <a:ext cx="6015424" cy="3377077"/>
            <a:chOff x="332036" y="2459843"/>
            <a:chExt cx="4566876" cy="2764971"/>
          </a:xfrm>
        </p:grpSpPr>
        <p:graphicFrame>
          <p:nvGraphicFramePr>
            <p:cNvPr id="4" name="Chart 3"/>
            <p:cNvGraphicFramePr>
              <a:graphicFrameLocks/>
            </p:cNvGraphicFramePr>
            <p:nvPr>
              <p:extLst>
                <p:ext uri="{D42A27DB-BD31-4B8C-83A1-F6EECF244321}">
                  <p14:modId xmlns:p14="http://schemas.microsoft.com/office/powerpoint/2010/main" val="1159304962"/>
                </p:ext>
              </p:extLst>
            </p:nvPr>
          </p:nvGraphicFramePr>
          <p:xfrm>
            <a:off x="332036" y="2459843"/>
            <a:ext cx="4566876" cy="2764971"/>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rot="18877663">
              <a:off x="2580912" y="2986684"/>
              <a:ext cx="804668" cy="690880"/>
            </a:xfrm>
            <a:prstGeom prst="ellipse">
              <a:avLst/>
            </a:prstGeom>
            <a:ln w="28575">
              <a:solidFill>
                <a:srgbClr val="FF0000"/>
              </a:solidFill>
              <a:prstDash val="lgDash"/>
            </a:ln>
          </p:spPr>
          <p:txBody>
            <a:bodyPr wrap="square" rtlCol="0" anchor="ctr">
              <a:spAutoFit/>
            </a:bodyPr>
            <a:lstStyle/>
            <a:p>
              <a:pPr algn="ctr"/>
              <a:endParaRPr lang="en-US" dirty="0" smtClean="0">
                <a:solidFill>
                  <a:srgbClr val="000000"/>
                </a:solidFill>
                <a:latin typeface="Arial" pitchFamily="34" charset="0"/>
                <a:cs typeface="Arial" pitchFamily="34" charset="0"/>
              </a:endParaRPr>
            </a:p>
          </p:txBody>
        </p:sp>
      </p:grpSp>
      <p:sp>
        <p:nvSpPr>
          <p:cNvPr id="15" name="5-Point Star 14"/>
          <p:cNvSpPr/>
          <p:nvPr/>
        </p:nvSpPr>
        <p:spPr>
          <a:xfrm>
            <a:off x="5387522" y="3851260"/>
            <a:ext cx="223043" cy="1861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60020" y="3104196"/>
            <a:ext cx="304038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200" b="1" dirty="0" smtClean="0">
                <a:solidFill>
                  <a:srgbClr val="FF0000"/>
                </a:solidFill>
                <a:latin typeface="Arial" pitchFamily="34" charset="0"/>
                <a:cs typeface="Arial" pitchFamily="34" charset="0"/>
              </a:rPr>
              <a:t>Updated 22nm and 14nm data indicate higher SRAM A-factors than that of previous nodes</a:t>
            </a:r>
            <a:endParaRPr lang="en-US" sz="1200" b="1" dirty="0">
              <a:solidFill>
                <a:srgbClr val="FF0000"/>
              </a:solidFill>
              <a:latin typeface="Arial" pitchFamily="34" charset="0"/>
              <a:cs typeface="Arial" pitchFamily="34" charset="0"/>
            </a:endParaRPr>
          </a:p>
        </p:txBody>
      </p:sp>
      <p:cxnSp>
        <p:nvCxnSpPr>
          <p:cNvPr id="17" name="Straight Arrow Connector 16"/>
          <p:cNvCxnSpPr/>
          <p:nvPr/>
        </p:nvCxnSpPr>
        <p:spPr>
          <a:xfrm>
            <a:off x="2697480" y="3529049"/>
            <a:ext cx="1714500" cy="3231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610565" y="3104197"/>
            <a:ext cx="1077108" cy="7480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02014" y="2505991"/>
            <a:ext cx="304038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1200" b="1" dirty="0" smtClean="0">
                <a:solidFill>
                  <a:srgbClr val="FF0000"/>
                </a:solidFill>
                <a:latin typeface="Arial" pitchFamily="34" charset="0"/>
                <a:cs typeface="Arial" pitchFamily="34" charset="0"/>
              </a:rPr>
              <a:t>After considering new layout of FinFET SRAM, the A-factor is updated to 85 (2013: 60)</a:t>
            </a:r>
            <a:endParaRPr lang="en-US" sz="1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9621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2700" y="849313"/>
            <a:ext cx="9156700" cy="5856287"/>
          </a:xfrm>
        </p:spPr>
        <p:txBody>
          <a:bodyPr>
            <a:noAutofit/>
          </a:bodyPr>
          <a:lstStyle/>
          <a:p>
            <a:pPr marL="225425" indent="-225425" defTabSz="904875">
              <a:lnSpc>
                <a:spcPct val="95000"/>
              </a:lnSpc>
              <a:spcBef>
                <a:spcPts val="600"/>
              </a:spcBef>
            </a:pPr>
            <a:r>
              <a:rPr lang="en-US" sz="2200" b="1" dirty="0" smtClean="0"/>
              <a:t>International Technology Working Groups (ITWGs) forecast </a:t>
            </a:r>
            <a:r>
              <a:rPr lang="en-US" sz="2200" b="1" dirty="0" smtClean="0">
                <a:solidFill>
                  <a:srgbClr val="FF0000"/>
                </a:solidFill>
              </a:rPr>
              <a:t>technology</a:t>
            </a:r>
            <a:r>
              <a:rPr lang="en-US" sz="2200" b="1" dirty="0" smtClean="0"/>
              <a:t> </a:t>
            </a:r>
            <a:r>
              <a:rPr lang="en-US" sz="2200" b="1" dirty="0" smtClean="0">
                <a:solidFill>
                  <a:srgbClr val="FF0000"/>
                </a:solidFill>
              </a:rPr>
              <a:t>requirements, potential solutions </a:t>
            </a:r>
            <a:r>
              <a:rPr lang="en-US" sz="2200" b="1" dirty="0" smtClean="0">
                <a:solidFill>
                  <a:srgbClr val="0000FF"/>
                </a:solidFill>
              </a:rPr>
              <a:t>15-year horizon</a:t>
            </a:r>
          </a:p>
          <a:p>
            <a:pPr marL="225425" indent="-225425" defTabSz="904875">
              <a:lnSpc>
                <a:spcPct val="95000"/>
              </a:lnSpc>
              <a:spcBef>
                <a:spcPts val="600"/>
              </a:spcBef>
            </a:pPr>
            <a:r>
              <a:rPr lang="en-US" sz="2200" b="1" dirty="0" smtClean="0"/>
              <a:t>Emerging Devices, Emerging Materials: </a:t>
            </a:r>
            <a:r>
              <a:rPr lang="en-US" sz="2200" b="1" dirty="0" smtClean="0">
                <a:solidFill>
                  <a:srgbClr val="0000FF"/>
                </a:solidFill>
              </a:rPr>
              <a:t>+10 more years outlook</a:t>
            </a:r>
          </a:p>
          <a:p>
            <a:pPr marL="1320800" lvl="2" defTabSz="904875">
              <a:lnSpc>
                <a:spcPct val="95000"/>
              </a:lnSpc>
              <a:spcBef>
                <a:spcPts val="600"/>
              </a:spcBef>
              <a:buFontTx/>
              <a:buNone/>
            </a:pPr>
            <a:endParaRPr lang="en-US" sz="2200" dirty="0" smtClean="0"/>
          </a:p>
          <a:p>
            <a:pPr marL="1320800" lvl="2" defTabSz="904875">
              <a:lnSpc>
                <a:spcPct val="95000"/>
              </a:lnSpc>
              <a:spcBef>
                <a:spcPts val="600"/>
              </a:spcBef>
              <a:buFontTx/>
              <a:buNone/>
            </a:pPr>
            <a:r>
              <a:rPr lang="en-US" sz="2200" dirty="0" smtClean="0"/>
              <a:t>     </a:t>
            </a:r>
          </a:p>
          <a:p>
            <a:pPr marL="338138" indent="-338138" defTabSz="904875">
              <a:lnSpc>
                <a:spcPct val="95000"/>
              </a:lnSpc>
              <a:spcBef>
                <a:spcPts val="600"/>
              </a:spcBef>
            </a:pPr>
            <a:endParaRPr lang="en-US" sz="2200" b="1" dirty="0" smtClean="0"/>
          </a:p>
          <a:p>
            <a:pPr marL="338138" indent="-338138" defTabSz="904875">
              <a:lnSpc>
                <a:spcPct val="95000"/>
              </a:lnSpc>
              <a:spcBef>
                <a:spcPts val="600"/>
              </a:spcBef>
              <a:buFontTx/>
              <a:buNone/>
            </a:pPr>
            <a:endParaRPr lang="en-US" sz="2200" b="1" dirty="0" smtClean="0"/>
          </a:p>
          <a:p>
            <a:pPr marL="338138" indent="-338138" defTabSz="904875">
              <a:lnSpc>
                <a:spcPct val="95000"/>
              </a:lnSpc>
              <a:spcBef>
                <a:spcPts val="600"/>
              </a:spcBef>
            </a:pPr>
            <a:endParaRPr lang="en-US" sz="2200" b="1" dirty="0" smtClean="0"/>
          </a:p>
          <a:p>
            <a:pPr marL="338138" indent="-338138" defTabSz="904875">
              <a:lnSpc>
                <a:spcPct val="95000"/>
              </a:lnSpc>
              <a:spcBef>
                <a:spcPts val="600"/>
              </a:spcBef>
            </a:pPr>
            <a:endParaRPr lang="en-US" sz="2200" b="1" dirty="0" smtClean="0"/>
          </a:p>
          <a:p>
            <a:pPr marL="0" indent="0" defTabSz="904875">
              <a:lnSpc>
                <a:spcPct val="95000"/>
              </a:lnSpc>
              <a:spcBef>
                <a:spcPts val="600"/>
              </a:spcBef>
              <a:buNone/>
            </a:pPr>
            <a:endParaRPr lang="en-US" sz="2200" b="1" dirty="0" smtClean="0"/>
          </a:p>
          <a:p>
            <a:pPr marL="338138" indent="-338138" defTabSz="904875">
              <a:lnSpc>
                <a:spcPct val="95000"/>
              </a:lnSpc>
              <a:spcBef>
                <a:spcPts val="600"/>
              </a:spcBef>
              <a:buFontTx/>
              <a:buNone/>
            </a:pPr>
            <a:endParaRPr lang="en-US" sz="2200" b="1" dirty="0" smtClean="0"/>
          </a:p>
          <a:p>
            <a:pPr marL="338138" indent="-338138" algn="ctr" defTabSz="904875">
              <a:lnSpc>
                <a:spcPct val="95000"/>
              </a:lnSpc>
              <a:spcBef>
                <a:spcPts val="600"/>
              </a:spcBef>
              <a:buFontTx/>
              <a:buNone/>
            </a:pPr>
            <a:endParaRPr lang="en-US" sz="2200" b="1" dirty="0" smtClean="0"/>
          </a:p>
          <a:p>
            <a:pPr marL="338138" indent="-338138" algn="ctr" defTabSz="904875">
              <a:lnSpc>
                <a:spcPct val="95000"/>
              </a:lnSpc>
              <a:spcBef>
                <a:spcPts val="600"/>
              </a:spcBef>
              <a:buFontTx/>
              <a:buNone/>
            </a:pPr>
            <a:endParaRPr lang="en-US" sz="2200" b="1" dirty="0"/>
          </a:p>
          <a:p>
            <a:pPr marL="0" indent="0" defTabSz="904875">
              <a:lnSpc>
                <a:spcPct val="95000"/>
              </a:lnSpc>
              <a:spcBef>
                <a:spcPts val="600"/>
              </a:spcBef>
              <a:buFontTx/>
              <a:buNone/>
            </a:pPr>
            <a:r>
              <a:rPr lang="en-US" sz="2200" b="1" dirty="0"/>
              <a:t>Each regional working group = industry + government + suppliers + consortia + academia</a:t>
            </a:r>
          </a:p>
        </p:txBody>
      </p:sp>
      <p:sp>
        <p:nvSpPr>
          <p:cNvPr id="3076" name="Rectangle 4"/>
          <p:cNvSpPr>
            <a:spLocks noChangeArrowheads="1"/>
          </p:cNvSpPr>
          <p:nvPr/>
        </p:nvSpPr>
        <p:spPr bwMode="auto">
          <a:xfrm>
            <a:off x="174978" y="2156178"/>
            <a:ext cx="8763000" cy="3341688"/>
          </a:xfrm>
          <a:prstGeom prst="rect">
            <a:avLst/>
          </a:prstGeom>
          <a:solidFill>
            <a:srgbClr val="0033CC"/>
          </a:solidFill>
          <a:ln w="38100">
            <a:solidFill>
              <a:srgbClr val="CC3300"/>
            </a:solidFill>
            <a:miter lim="800000"/>
            <a:headEnd/>
            <a:tailEnd/>
          </a:ln>
          <a:effectLst>
            <a:outerShdw dist="107763" dir="2700000" algn="ctr" rotWithShape="0">
              <a:schemeClr val="bg2">
                <a:alpha val="50000"/>
              </a:schemeClr>
            </a:outerShdw>
          </a:effectLst>
        </p:spPr>
        <p:txBody>
          <a:bodyPr anchor="ctr"/>
          <a:lstStyle/>
          <a:p>
            <a:pPr marL="228600" lvl="2" defTabSz="1981200" eaLnBrk="0" hangingPunct="0">
              <a:spcBef>
                <a:spcPct val="40000"/>
              </a:spcBef>
              <a:buSzPct val="100000"/>
              <a:tabLst>
                <a:tab pos="4456113" algn="l"/>
              </a:tabLst>
              <a:defRPr/>
            </a:pPr>
            <a:r>
              <a:rPr lang="en-US" sz="2400" b="1" i="1" dirty="0">
                <a:solidFill>
                  <a:srgbClr val="FFFF00"/>
                </a:solidFill>
                <a:effectLst>
                  <a:outerShdw blurRad="38100" dist="38100" dir="2700000" algn="tl">
                    <a:srgbClr val="000000">
                      <a:alpha val="43137"/>
                    </a:srgbClr>
                  </a:outerShdw>
                </a:effectLst>
                <a:latin typeface="Arial" charset="0"/>
                <a:ea typeface="ＭＳ Ｐゴシック" pitchFamily="34" charset="-128"/>
              </a:rPr>
              <a:t>System Drivers	Design</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Process </a:t>
            </a:r>
            <a:r>
              <a:rPr lang="en-US" b="1" i="1"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Integ, </a:t>
            </a: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Devices &amp; Structures	Front End Processes</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Emerging Research Devices 	Emerging Research Materials</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Lithography	Interconnect</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Factory Integration	Assembly &amp; Packaging</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Test and Test Equipment	Metrology</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Yield Enhancement	Modeling &amp; Simulation</a:t>
            </a:r>
          </a:p>
          <a:p>
            <a:pPr marL="228600" lvl="2" defTabSz="1981200" eaLnBrk="0" hangingPunct="0">
              <a:spcBef>
                <a:spcPct val="40000"/>
              </a:spcBef>
              <a:buSzPct val="100000"/>
              <a:tabLst>
                <a:tab pos="4456113" algn="l"/>
              </a:tabLst>
              <a:defRPr/>
            </a:pP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Environment, Safety &amp; Health	</a:t>
            </a:r>
            <a:r>
              <a:rPr lang="en-US" b="1" i="1"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RF/AMS Tech</a:t>
            </a: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 </a:t>
            </a:r>
            <a:r>
              <a:rPr lang="en-US" b="1" i="1"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for </a:t>
            </a:r>
            <a:r>
              <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rPr>
              <a:t>Wireless </a:t>
            </a:r>
            <a:r>
              <a:rPr lang="en-US" b="1" i="1" dirty="0" smtClean="0">
                <a:solidFill>
                  <a:schemeClr val="bg1"/>
                </a:solidFill>
                <a:effectLst>
                  <a:outerShdw blurRad="38100" dist="38100" dir="2700000" algn="tl">
                    <a:srgbClr val="000000">
                      <a:alpha val="43137"/>
                    </a:srgbClr>
                  </a:outerShdw>
                </a:effectLst>
                <a:latin typeface="Arial" charset="0"/>
                <a:ea typeface="ＭＳ Ｐゴシック" pitchFamily="34" charset="-128"/>
              </a:rPr>
              <a:t>Comm</a:t>
            </a:r>
            <a:endParaRPr lang="en-US" b="1" i="1" dirty="0">
              <a:solidFill>
                <a:schemeClr val="bg1"/>
              </a:solidFill>
              <a:effectLst>
                <a:outerShdw blurRad="38100" dist="38100" dir="2700000" algn="tl">
                  <a:srgbClr val="000000">
                    <a:alpha val="43137"/>
                  </a:srgbClr>
                </a:outerShdw>
              </a:effectLst>
              <a:latin typeface="Arial" charset="0"/>
              <a:ea typeface="ＭＳ Ｐゴシック" pitchFamily="34" charset="-128"/>
            </a:endParaRPr>
          </a:p>
        </p:txBody>
      </p:sp>
      <p:sp>
        <p:nvSpPr>
          <p:cNvPr id="7" name="Rectangle 2"/>
          <p:cNvSpPr>
            <a:spLocks noGrp="1" noChangeArrowheads="1"/>
          </p:cNvSpPr>
          <p:nvPr>
            <p:ph type="title"/>
          </p:nvPr>
        </p:nvSpPr>
        <p:spPr>
          <a:xfrm>
            <a:off x="130175" y="79375"/>
            <a:ext cx="8851900" cy="595313"/>
          </a:xfrm>
        </p:spPr>
        <p:txBody>
          <a:bodyPr/>
          <a:lstStyle/>
          <a:p>
            <a:pPr eaLnBrk="1" hangingPunct="1"/>
            <a:r>
              <a:rPr lang="en-US" sz="3000" dirty="0" smtClean="0"/>
              <a:t>The ITWGs</a:t>
            </a:r>
          </a:p>
        </p:txBody>
      </p:sp>
      <p:sp>
        <p:nvSpPr>
          <p:cNvPr id="2" name="Oval 1"/>
          <p:cNvSpPr/>
          <p:nvPr/>
        </p:nvSpPr>
        <p:spPr>
          <a:xfrm>
            <a:off x="31044" y="2125134"/>
            <a:ext cx="6248400" cy="72813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24526178"/>
      </p:ext>
    </p:extLst>
  </p:cSld>
  <p:clrMapOvr>
    <a:masterClrMapping/>
  </p:clrMapOvr>
  <p:transition advTm="701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8" y="152400"/>
            <a:ext cx="9067800" cy="563562"/>
          </a:xfrm>
        </p:spPr>
        <p:txBody>
          <a:bodyPr/>
          <a:lstStyle/>
          <a:p>
            <a:r>
              <a:rPr lang="en-US" dirty="0" smtClean="0"/>
              <a:t>Calibration of A-factors with Silicon Data</a:t>
            </a:r>
            <a:endParaRPr lang="en-US" dirty="0"/>
          </a:p>
        </p:txBody>
      </p:sp>
      <p:sp>
        <p:nvSpPr>
          <p:cNvPr id="3" name="Content Placeholder 2"/>
          <p:cNvSpPr>
            <a:spLocks noGrp="1"/>
          </p:cNvSpPr>
          <p:nvPr>
            <p:ph idx="1"/>
          </p:nvPr>
        </p:nvSpPr>
        <p:spPr>
          <a:xfrm>
            <a:off x="152400" y="762000"/>
            <a:ext cx="8839200" cy="1429657"/>
          </a:xfrm>
        </p:spPr>
        <p:txBody>
          <a:bodyPr>
            <a:normAutofit/>
          </a:bodyPr>
          <a:lstStyle/>
          <a:p>
            <a:r>
              <a:rPr lang="en-US" sz="2400" dirty="0" smtClean="0"/>
              <a:t>Data extracted from products of major semiconductor manufacturers</a:t>
            </a:r>
          </a:p>
          <a:p>
            <a:r>
              <a:rPr lang="en-US" sz="2400" dirty="0" smtClean="0"/>
              <a:t>Data collected up to 20nm foundry node </a:t>
            </a:r>
            <a:endParaRPr lang="en-US" sz="24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83" y="2166510"/>
            <a:ext cx="8142515" cy="3160437"/>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742" y="5391350"/>
            <a:ext cx="3512229" cy="1091417"/>
          </a:xfrm>
          <a:prstGeom prst="rect">
            <a:avLst/>
          </a:prstGeom>
        </p:spPr>
      </p:pic>
      <p:grpSp>
        <p:nvGrpSpPr>
          <p:cNvPr id="16" name="Group 15"/>
          <p:cNvGrpSpPr/>
          <p:nvPr/>
        </p:nvGrpSpPr>
        <p:grpSpPr>
          <a:xfrm>
            <a:off x="3134360" y="2875280"/>
            <a:ext cx="6009640" cy="3523442"/>
            <a:chOff x="3134360" y="2875280"/>
            <a:chExt cx="6009640" cy="3523442"/>
          </a:xfrm>
        </p:grpSpPr>
        <p:sp>
          <p:nvSpPr>
            <p:cNvPr id="6" name="5-Point Star 5"/>
            <p:cNvSpPr/>
            <p:nvPr/>
          </p:nvSpPr>
          <p:spPr>
            <a:xfrm>
              <a:off x="3134360" y="3291840"/>
              <a:ext cx="193040" cy="182880"/>
            </a:xfrm>
            <a:prstGeom prst="star5">
              <a:avLst/>
            </a:prstGeom>
            <a:solidFill>
              <a:srgbClr val="FF0000"/>
            </a:solidFill>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sp>
          <p:nvSpPr>
            <p:cNvPr id="7" name="5-Point Star 6"/>
            <p:cNvSpPr/>
            <p:nvPr/>
          </p:nvSpPr>
          <p:spPr>
            <a:xfrm>
              <a:off x="6934200" y="2875280"/>
              <a:ext cx="193040" cy="182880"/>
            </a:xfrm>
            <a:prstGeom prst="star5">
              <a:avLst/>
            </a:prstGeom>
            <a:solidFill>
              <a:srgbClr val="FF0000"/>
            </a:solidFill>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grpSp>
          <p:nvGrpSpPr>
            <p:cNvPr id="15" name="Group 14"/>
            <p:cNvGrpSpPr/>
            <p:nvPr/>
          </p:nvGrpSpPr>
          <p:grpSpPr>
            <a:xfrm>
              <a:off x="3327400" y="3058161"/>
              <a:ext cx="5816600" cy="3340561"/>
              <a:chOff x="3327400" y="3058161"/>
              <a:chExt cx="5816600" cy="3340561"/>
            </a:xfrm>
          </p:grpSpPr>
          <p:cxnSp>
            <p:nvCxnSpPr>
              <p:cNvPr id="9" name="Straight Arrow Connector 8"/>
              <p:cNvCxnSpPr/>
              <p:nvPr/>
            </p:nvCxnSpPr>
            <p:spPr>
              <a:xfrm flipH="1" flipV="1">
                <a:off x="3327400" y="3474721"/>
                <a:ext cx="3398520" cy="24623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127240" y="3058161"/>
                <a:ext cx="492760" cy="24623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50000" y="5937057"/>
                <a:ext cx="2794000"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2400" b="1" dirty="0" smtClean="0">
                    <a:solidFill>
                      <a:srgbClr val="FF0000"/>
                    </a:solidFill>
                    <a:latin typeface="Arial" pitchFamily="34" charset="0"/>
                    <a:cs typeface="Arial" pitchFamily="34" charset="0"/>
                  </a:rPr>
                  <a:t>After calibration</a:t>
                </a:r>
                <a:endParaRPr lang="en-US" sz="2400" b="1" dirty="0">
                  <a:solidFill>
                    <a:srgbClr val="FF0000"/>
                  </a:solidFill>
                  <a:latin typeface="Arial" pitchFamily="34" charset="0"/>
                  <a:cs typeface="Arial" pitchFamily="34" charset="0"/>
                </a:endParaRPr>
              </a:p>
            </p:txBody>
          </p:sp>
        </p:grpSp>
      </p:grpSp>
      <p:cxnSp>
        <p:nvCxnSpPr>
          <p:cNvPr id="18" name="Straight Connector 17"/>
          <p:cNvCxnSpPr/>
          <p:nvPr/>
        </p:nvCxnSpPr>
        <p:spPr>
          <a:xfrm flipV="1">
            <a:off x="4564740" y="2966720"/>
            <a:ext cx="2369460" cy="6197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6" idx="2"/>
          </p:cNvCxnSpPr>
          <p:nvPr/>
        </p:nvCxnSpPr>
        <p:spPr>
          <a:xfrm>
            <a:off x="957940" y="2966720"/>
            <a:ext cx="2213287" cy="508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78456700"/>
      </p:ext>
    </p:extLst>
  </p:cSld>
  <p:clrMapOvr>
    <a:masterClrMapping/>
  </p:clrMapOvr>
  <mc:AlternateContent xmlns:mc="http://schemas.openxmlformats.org/markup-compatibility/2006" xmlns:p14="http://schemas.microsoft.com/office/powerpoint/2010/main">
    <mc:Choice Requires="p14">
      <p:transition spd="slow" p14:dur="2000" advTm="82283"/>
    </mc:Choice>
    <mc:Fallback xmlns="">
      <p:transition spd="slow" advTm="82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76200"/>
            <a:ext cx="8458200" cy="1143000"/>
          </a:xfrm>
        </p:spPr>
        <p:txBody>
          <a:bodyPr/>
          <a:lstStyle/>
          <a:p>
            <a:r>
              <a:rPr lang="en-US" dirty="0"/>
              <a:t>A-factor Density Model (2013)</a:t>
            </a:r>
          </a:p>
        </p:txBody>
      </p:sp>
      <p:sp>
        <p:nvSpPr>
          <p:cNvPr id="234" name="Content Placeholder 2"/>
          <p:cNvSpPr txBox="1">
            <a:spLocks/>
          </p:cNvSpPr>
          <p:nvPr>
            <p:custDataLst>
              <p:tags r:id="rId3"/>
            </p:custDataLst>
          </p:nvPr>
        </p:nvSpPr>
        <p:spPr>
          <a:xfrm>
            <a:off x="135452" y="842682"/>
            <a:ext cx="8839200" cy="986118"/>
          </a:xfrm>
          <a:prstGeom prst="rect">
            <a:avLst/>
          </a:prstGeom>
        </p:spPr>
        <p:txBody>
          <a:bodyPr vert="horz" lIns="91440" tIns="45720" rIns="91440" bIns="45720" rtlCol="0">
            <a:noAutofit/>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1200"/>
              </a:spcBef>
            </a:pPr>
            <a:r>
              <a:rPr lang="en-US" sz="2000" dirty="0" smtClean="0"/>
              <a:t>Models of SRAM (U</a:t>
            </a:r>
            <a:r>
              <a:rPr lang="en-US" sz="2000" baseline="-25000" dirty="0" smtClean="0"/>
              <a:t>SRAM</a:t>
            </a:r>
            <a:r>
              <a:rPr lang="en-US" sz="2000" dirty="0" smtClean="0"/>
              <a:t>) and NAND2 (U</a:t>
            </a:r>
            <a:r>
              <a:rPr lang="en-US" sz="2000" baseline="-25000" dirty="0" smtClean="0"/>
              <a:t>NAND2</a:t>
            </a:r>
            <a:r>
              <a:rPr lang="en-US" sz="2000" dirty="0" smtClean="0"/>
              <a:t>) area now use FinFET</a:t>
            </a:r>
          </a:p>
          <a:p>
            <a:pPr marL="342900" indent="-342900">
              <a:spcBef>
                <a:spcPts val="1200"/>
              </a:spcBef>
            </a:pPr>
            <a:r>
              <a:rPr lang="en-US" sz="2000" dirty="0" smtClean="0"/>
              <a:t>New patterning limiter: P</a:t>
            </a:r>
            <a:r>
              <a:rPr lang="en-US" sz="2000" baseline="-25000" dirty="0" smtClean="0"/>
              <a:t>fin</a:t>
            </a:r>
          </a:p>
          <a:p>
            <a:pPr marL="342900" indent="-342900">
              <a:spcBef>
                <a:spcPts val="1200"/>
              </a:spcBef>
            </a:pPr>
            <a:r>
              <a:rPr lang="en-US" sz="2000" dirty="0" smtClean="0"/>
              <a:t>Assumption: P</a:t>
            </a:r>
            <a:r>
              <a:rPr lang="en-US" sz="2000" baseline="-25000" dirty="0" smtClean="0"/>
              <a:t>fin</a:t>
            </a:r>
            <a:r>
              <a:rPr lang="en-US" sz="2000" dirty="0" smtClean="0"/>
              <a:t> = 0.75 P</a:t>
            </a:r>
            <a:r>
              <a:rPr lang="en-US" sz="2000" baseline="-25000" dirty="0" smtClean="0"/>
              <a:t>M1</a:t>
            </a:r>
            <a:endParaRPr lang="en-US" sz="1600" baseline="-25000" dirty="0" smtClean="0"/>
          </a:p>
        </p:txBody>
      </p:sp>
      <p:grpSp>
        <p:nvGrpSpPr>
          <p:cNvPr id="5" name="Group 4"/>
          <p:cNvGrpSpPr/>
          <p:nvPr/>
        </p:nvGrpSpPr>
        <p:grpSpPr>
          <a:xfrm>
            <a:off x="1002864" y="2226562"/>
            <a:ext cx="4539619" cy="4281434"/>
            <a:chOff x="0" y="2226562"/>
            <a:chExt cx="4539619" cy="4281434"/>
          </a:xfrm>
        </p:grpSpPr>
        <p:grpSp>
          <p:nvGrpSpPr>
            <p:cNvPr id="210" name="Group 209"/>
            <p:cNvGrpSpPr/>
            <p:nvPr>
              <p:custDataLst>
                <p:tags r:id="rId11"/>
              </p:custDataLst>
            </p:nvPr>
          </p:nvGrpSpPr>
          <p:grpSpPr>
            <a:xfrm>
              <a:off x="934846" y="2587153"/>
              <a:ext cx="1746854" cy="3185215"/>
              <a:chOff x="513243" y="920219"/>
              <a:chExt cx="2474710" cy="4946697"/>
            </a:xfrm>
          </p:grpSpPr>
          <p:sp>
            <p:nvSpPr>
              <p:cNvPr id="134" name="Rectangle 133"/>
              <p:cNvSpPr/>
              <p:nvPr>
                <p:custDataLst>
                  <p:tags r:id="rId18"/>
                </p:custDataLst>
              </p:nvPr>
            </p:nvSpPr>
            <p:spPr>
              <a:xfrm rot="5400000">
                <a:off x="2245608" y="4051733"/>
                <a:ext cx="144870" cy="111074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custDataLst>
                  <p:tags r:id="rId19"/>
                </p:custDataLst>
              </p:nvPr>
            </p:nvSpPr>
            <p:spPr>
              <a:xfrm rot="5400000">
                <a:off x="1193618" y="1668439"/>
                <a:ext cx="144870" cy="111074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5"/>
              <p:cNvSpPr>
                <a:spLocks noChangeArrowheads="1"/>
              </p:cNvSpPr>
              <p:nvPr>
                <p:custDataLst>
                  <p:tags r:id="rId20"/>
                </p:custDataLst>
              </p:nvPr>
            </p:nvSpPr>
            <p:spPr bwMode="auto">
              <a:xfrm rot="5400000">
                <a:off x="903621" y="2138921"/>
                <a:ext cx="1693953" cy="2474710"/>
              </a:xfrm>
              <a:prstGeom prst="rect">
                <a:avLst/>
              </a:prstGeom>
              <a:solidFill>
                <a:srgbClr val="FDEADA"/>
              </a:solidFill>
              <a:ln w="9525">
                <a:solidFill>
                  <a:schemeClr val="tx1"/>
                </a:solidFill>
                <a:miter lim="800000"/>
                <a:headEnd/>
                <a:tailEnd/>
              </a:ln>
            </p:spPr>
            <p:txBody>
              <a:bodyPr anchor="ctr"/>
              <a:lstStyle/>
              <a:p>
                <a:endParaRPr lang="ko-KR" altLang="en-US" sz="1100"/>
              </a:p>
            </p:txBody>
          </p:sp>
          <p:sp>
            <p:nvSpPr>
              <p:cNvPr id="150" name="Rectangle 149"/>
              <p:cNvSpPr/>
              <p:nvPr>
                <p:custDataLst>
                  <p:tags r:id="rId21"/>
                </p:custDataLst>
              </p:nvPr>
            </p:nvSpPr>
            <p:spPr>
              <a:xfrm rot="5400000">
                <a:off x="2187662" y="3158486"/>
                <a:ext cx="144870" cy="101899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custDataLst>
                  <p:tags r:id="rId22"/>
                </p:custDataLst>
              </p:nvPr>
            </p:nvSpPr>
            <p:spPr>
              <a:xfrm rot="5400000">
                <a:off x="1678163" y="4106666"/>
                <a:ext cx="144870" cy="203799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custDataLst>
                  <p:tags r:id="rId23"/>
                </p:custDataLst>
              </p:nvPr>
            </p:nvSpPr>
            <p:spPr>
              <a:xfrm rot="5400000">
                <a:off x="1168663" y="2525887"/>
                <a:ext cx="144870" cy="101899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custDataLst>
                  <p:tags r:id="rId24"/>
                </p:custDataLst>
              </p:nvPr>
            </p:nvSpPr>
            <p:spPr>
              <a:xfrm rot="5400000">
                <a:off x="618463" y="4917621"/>
                <a:ext cx="1245271"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4" name="Rectangle 153"/>
              <p:cNvSpPr/>
              <p:nvPr>
                <p:custDataLst>
                  <p:tags r:id="rId25"/>
                </p:custDataLst>
              </p:nvPr>
            </p:nvSpPr>
            <p:spPr>
              <a:xfrm rot="5400000">
                <a:off x="586905" y="2812777"/>
                <a:ext cx="362175"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custDataLst>
                  <p:tags r:id="rId26"/>
                </p:custDataLst>
              </p:nvPr>
            </p:nvSpPr>
            <p:spPr>
              <a:xfrm rot="5400000">
                <a:off x="2552116" y="3523688"/>
                <a:ext cx="362175"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custDataLst>
                  <p:tags r:id="rId27"/>
                </p:custDataLst>
              </p:nvPr>
            </p:nvSpPr>
            <p:spPr>
              <a:xfrm rot="5400000">
                <a:off x="431508" y="4679650"/>
                <a:ext cx="672970"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custDataLst>
                  <p:tags r:id="rId28"/>
                </p:custDataLst>
              </p:nvPr>
            </p:nvSpPr>
            <p:spPr>
              <a:xfrm rot="5400000">
                <a:off x="1090852" y="5503864"/>
                <a:ext cx="362175"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custDataLst>
                  <p:tags r:id="rId29"/>
                </p:custDataLst>
              </p:nvPr>
            </p:nvSpPr>
            <p:spPr>
              <a:xfrm rot="5400000">
                <a:off x="1685790" y="636879"/>
                <a:ext cx="144870" cy="203799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custDataLst>
                  <p:tags r:id="rId30"/>
                </p:custDataLst>
              </p:nvPr>
            </p:nvSpPr>
            <p:spPr>
              <a:xfrm rot="5400000">
                <a:off x="18441" y="2492848"/>
                <a:ext cx="2445316"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2" name="Rectangle 161"/>
              <p:cNvSpPr/>
              <p:nvPr>
                <p:custDataLst>
                  <p:tags r:id="rId31"/>
                </p:custDataLst>
              </p:nvPr>
            </p:nvSpPr>
            <p:spPr>
              <a:xfrm rot="5400000">
                <a:off x="1684319" y="1542458"/>
                <a:ext cx="1158959"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3" name="Rectangle 162"/>
              <p:cNvSpPr/>
              <p:nvPr>
                <p:custDataLst>
                  <p:tags r:id="rId32"/>
                </p:custDataLst>
              </p:nvPr>
            </p:nvSpPr>
            <p:spPr>
              <a:xfrm rot="5400000">
                <a:off x="2398167" y="4681099"/>
                <a:ext cx="670073"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custDataLst>
                  <p:tags r:id="rId33"/>
                </p:custDataLst>
              </p:nvPr>
            </p:nvSpPr>
            <p:spPr>
              <a:xfrm rot="5400000">
                <a:off x="1450506" y="4679650"/>
                <a:ext cx="672970"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custDataLst>
                  <p:tags r:id="rId34"/>
                </p:custDataLst>
              </p:nvPr>
            </p:nvSpPr>
            <p:spPr>
              <a:xfrm rot="5400000">
                <a:off x="2046318" y="926585"/>
                <a:ext cx="362175"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custDataLst>
                  <p:tags r:id="rId35"/>
                </p:custDataLst>
              </p:nvPr>
            </p:nvSpPr>
            <p:spPr>
              <a:xfrm rot="5400000">
                <a:off x="1328201" y="3231097"/>
                <a:ext cx="362175" cy="946213"/>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p:nvPr>
                <p:custDataLst>
                  <p:tags r:id="rId36"/>
                </p:custDataLst>
              </p:nvPr>
            </p:nvCxnSpPr>
            <p:spPr>
              <a:xfrm rot="5400000">
                <a:off x="2548416" y="3521838"/>
                <a:ext cx="362175" cy="36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custDataLst>
                  <p:tags r:id="rId37"/>
                </p:custDataLst>
              </p:nvPr>
            </p:nvCxnSpPr>
            <p:spPr>
              <a:xfrm rot="5400000">
                <a:off x="2398167" y="4681099"/>
                <a:ext cx="670073" cy="36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38"/>
                </p:custDataLst>
              </p:nvPr>
            </p:nvCxnSpPr>
            <p:spPr>
              <a:xfrm rot="5400000">
                <a:off x="588756" y="2810927"/>
                <a:ext cx="362175" cy="36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custDataLst>
                  <p:tags r:id="rId39"/>
                </p:custDataLst>
              </p:nvPr>
            </p:nvCxnSpPr>
            <p:spPr>
              <a:xfrm rot="5400000">
                <a:off x="1458493" y="4687637"/>
                <a:ext cx="672970" cy="347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40"/>
                </p:custDataLst>
              </p:nvPr>
            </p:nvCxnSpPr>
            <p:spPr>
              <a:xfrm rot="5400000">
                <a:off x="1085301" y="5502014"/>
                <a:ext cx="362175" cy="36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custDataLst>
                  <p:tags r:id="rId41"/>
                </p:custDataLst>
              </p:nvPr>
            </p:nvCxnSpPr>
            <p:spPr>
              <a:xfrm rot="5400000">
                <a:off x="436699" y="4681139"/>
                <a:ext cx="672970" cy="360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custDataLst>
                  <p:tags r:id="rId42"/>
                </p:custDataLst>
              </p:nvPr>
            </p:nvCxnSpPr>
            <p:spPr>
              <a:xfrm rot="5400000">
                <a:off x="2042617" y="926585"/>
                <a:ext cx="362175" cy="36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custDataLst>
                  <p:tags r:id="rId43"/>
                </p:custDataLst>
              </p:nvPr>
            </p:nvCxnSpPr>
            <p:spPr>
              <a:xfrm rot="5400000" flipH="1">
                <a:off x="2042213" y="923447"/>
                <a:ext cx="360726" cy="3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44"/>
                </p:custDataLst>
              </p:nvPr>
            </p:nvCxnSpPr>
            <p:spPr>
              <a:xfrm rot="5400000" flipH="1">
                <a:off x="2550990" y="3529242"/>
                <a:ext cx="360726" cy="3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custDataLst>
                  <p:tags r:id="rId45"/>
                </p:custDataLst>
              </p:nvPr>
            </p:nvCxnSpPr>
            <p:spPr>
              <a:xfrm rot="5400000" flipH="1">
                <a:off x="2401112" y="4690724"/>
                <a:ext cx="670073" cy="344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46"/>
                </p:custDataLst>
              </p:nvPr>
            </p:nvCxnSpPr>
            <p:spPr>
              <a:xfrm rot="5400000" flipH="1">
                <a:off x="589481" y="2816882"/>
                <a:ext cx="360726" cy="3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47"/>
                </p:custDataLst>
              </p:nvPr>
            </p:nvCxnSpPr>
            <p:spPr>
              <a:xfrm rot="5400000" flipH="1">
                <a:off x="430381" y="4678524"/>
                <a:ext cx="671522" cy="36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48"/>
                </p:custDataLst>
              </p:nvPr>
            </p:nvCxnSpPr>
            <p:spPr>
              <a:xfrm rot="5400000" flipH="1">
                <a:off x="1456306" y="4681175"/>
                <a:ext cx="657669" cy="3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49"/>
                </p:custDataLst>
              </p:nvPr>
            </p:nvCxnSpPr>
            <p:spPr>
              <a:xfrm rot="5400000" flipH="1">
                <a:off x="1099486" y="5516198"/>
                <a:ext cx="345874" cy="35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50"/>
                </p:custDataLst>
              </p:nvPr>
            </p:nvCxnSpPr>
            <p:spPr>
              <a:xfrm rot="5400000" flipH="1">
                <a:off x="1322084" y="3238341"/>
                <a:ext cx="362175" cy="931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51"/>
                </p:custDataLst>
              </p:nvPr>
            </p:nvCxnSpPr>
            <p:spPr>
              <a:xfrm rot="5400000">
                <a:off x="1332505" y="3241680"/>
                <a:ext cx="362175" cy="927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Rectangle 182"/>
              <p:cNvSpPr/>
              <p:nvPr>
                <p:custDataLst>
                  <p:tags r:id="rId52"/>
                </p:custDataLst>
              </p:nvPr>
            </p:nvSpPr>
            <p:spPr>
              <a:xfrm rot="5400000">
                <a:off x="1049809" y="4025080"/>
                <a:ext cx="2420577"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4" name="Rectangle 183"/>
              <p:cNvSpPr/>
              <p:nvPr>
                <p:custDataLst>
                  <p:tags r:id="rId53"/>
                </p:custDataLst>
              </p:nvPr>
            </p:nvSpPr>
            <p:spPr>
              <a:xfrm rot="5400000">
                <a:off x="1865483" y="2576136"/>
                <a:ext cx="362175" cy="873427"/>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5" name="Straight Connector 184"/>
              <p:cNvCxnSpPr/>
              <p:nvPr>
                <p:custDataLst>
                  <p:tags r:id="rId54"/>
                </p:custDataLst>
              </p:nvPr>
            </p:nvCxnSpPr>
            <p:spPr>
              <a:xfrm rot="5400000">
                <a:off x="1864558" y="2577061"/>
                <a:ext cx="362175" cy="871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custDataLst>
                  <p:tags r:id="rId55"/>
                </p:custDataLst>
              </p:nvPr>
            </p:nvCxnSpPr>
            <p:spPr>
              <a:xfrm rot="5400000" flipH="1">
                <a:off x="1870855" y="2581909"/>
                <a:ext cx="360726" cy="860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Rectangle 187"/>
              <p:cNvSpPr/>
              <p:nvPr>
                <p:custDataLst>
                  <p:tags r:id="rId56"/>
                </p:custDataLst>
              </p:nvPr>
            </p:nvSpPr>
            <p:spPr>
              <a:xfrm rot="5400000">
                <a:off x="1430587" y="1757881"/>
                <a:ext cx="71280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9" name="Straight Connector 188"/>
              <p:cNvCxnSpPr/>
              <p:nvPr>
                <p:custDataLst>
                  <p:tags r:id="rId57"/>
                </p:custDataLst>
              </p:nvPr>
            </p:nvCxnSpPr>
            <p:spPr>
              <a:xfrm rot="5400000">
                <a:off x="1437469" y="1771443"/>
                <a:ext cx="692363"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custDataLst>
                  <p:tags r:id="rId58"/>
                </p:custDataLst>
              </p:nvPr>
            </p:nvCxnSpPr>
            <p:spPr>
              <a:xfrm rot="5400000" flipH="1">
                <a:off x="1429662" y="1763636"/>
                <a:ext cx="712806" cy="352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Rectangle 190"/>
              <p:cNvSpPr/>
              <p:nvPr>
                <p:custDataLst>
                  <p:tags r:id="rId59"/>
                </p:custDataLst>
              </p:nvPr>
            </p:nvSpPr>
            <p:spPr>
              <a:xfrm rot="5400000">
                <a:off x="2390296" y="1753115"/>
                <a:ext cx="71280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Straight Connector 191"/>
              <p:cNvCxnSpPr/>
              <p:nvPr>
                <p:custDataLst>
                  <p:tags r:id="rId60"/>
                </p:custDataLst>
              </p:nvPr>
            </p:nvCxnSpPr>
            <p:spPr>
              <a:xfrm rot="5400000">
                <a:off x="2397178" y="1766678"/>
                <a:ext cx="692363"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custDataLst>
                  <p:tags r:id="rId61"/>
                </p:custDataLst>
              </p:nvPr>
            </p:nvCxnSpPr>
            <p:spPr>
              <a:xfrm rot="5400000" flipH="1">
                <a:off x="2389371" y="1758870"/>
                <a:ext cx="712806" cy="352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Rectangle 193"/>
              <p:cNvSpPr/>
              <p:nvPr>
                <p:custDataLst>
                  <p:tags r:id="rId62"/>
                </p:custDataLst>
              </p:nvPr>
            </p:nvSpPr>
            <p:spPr>
              <a:xfrm rot="5400000">
                <a:off x="410664" y="1763337"/>
                <a:ext cx="71280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Connector 194"/>
              <p:cNvCxnSpPr/>
              <p:nvPr>
                <p:custDataLst>
                  <p:tags r:id="rId63"/>
                </p:custDataLst>
              </p:nvPr>
            </p:nvCxnSpPr>
            <p:spPr>
              <a:xfrm rot="5400000">
                <a:off x="417547" y="1776899"/>
                <a:ext cx="692363"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custDataLst>
                  <p:tags r:id="rId64"/>
                </p:custDataLst>
              </p:nvPr>
            </p:nvCxnSpPr>
            <p:spPr>
              <a:xfrm rot="5400000" flipH="1">
                <a:off x="409740" y="1769092"/>
                <a:ext cx="712806" cy="352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custDataLst>
                  <p:tags r:id="rId65"/>
                </p:custDataLst>
              </p:nvPr>
            </p:nvSpPr>
            <p:spPr>
              <a:xfrm rot="5400000">
                <a:off x="-539522" y="2416064"/>
                <a:ext cx="4580240" cy="196521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1" name="TextBox 210"/>
            <p:cNvSpPr txBox="1"/>
            <p:nvPr>
              <p:custDataLst>
                <p:tags r:id="rId12"/>
              </p:custDataLst>
            </p:nvPr>
          </p:nvSpPr>
          <p:spPr>
            <a:xfrm>
              <a:off x="332136" y="5800110"/>
              <a:ext cx="3554178" cy="707886"/>
            </a:xfrm>
            <a:prstGeom prst="rect">
              <a:avLst/>
            </a:prstGeom>
            <a:noFill/>
          </p:spPr>
          <p:style>
            <a:lnRef idx="0">
              <a:scrgbClr r="0" g="0" b="0"/>
            </a:lnRef>
            <a:fillRef idx="0">
              <a:scrgbClr r="0" g="0" b="0"/>
            </a:fillRef>
            <a:effectRef idx="0">
              <a:scrgbClr r="0" g="0" b="0"/>
            </a:effectRef>
            <a:fontRef idx="minor">
              <a:schemeClr val="tx1"/>
            </a:fontRef>
          </p:style>
          <p:txBody>
            <a:bodyPr wrap="none" rtlCol="0">
              <a:spAutoFit/>
            </a:bodyPr>
            <a:lstStyle/>
            <a:p>
              <a:r>
                <a:rPr lang="en-US" sz="1600" i="1" dirty="0" smtClean="0">
                  <a:latin typeface="Arial" pitchFamily="34" charset="0"/>
                  <a:cs typeface="Arial" pitchFamily="34" charset="0"/>
                </a:rPr>
                <a:t>U</a:t>
              </a:r>
              <a:r>
                <a:rPr lang="en-US" sz="1600" i="1" baseline="-25000" dirty="0" smtClean="0">
                  <a:latin typeface="Arial" pitchFamily="34" charset="0"/>
                  <a:cs typeface="Arial" pitchFamily="34" charset="0"/>
                </a:rPr>
                <a:t>SRAM</a:t>
              </a:r>
              <a:r>
                <a:rPr lang="en-US" sz="1600" i="1" dirty="0" smtClean="0">
                  <a:latin typeface="Arial" pitchFamily="34" charset="0"/>
                  <a:cs typeface="Arial" pitchFamily="34" charset="0"/>
                </a:rPr>
                <a:t> = 2P</a:t>
              </a:r>
              <a:r>
                <a:rPr lang="en-US" sz="1600" i="1" baseline="-25000" dirty="0" smtClean="0">
                  <a:latin typeface="Arial" pitchFamily="34" charset="0"/>
                  <a:cs typeface="Arial" pitchFamily="34" charset="0"/>
                </a:rPr>
                <a:t>poly</a:t>
              </a:r>
              <a:r>
                <a:rPr lang="en-US" sz="1600" i="1" dirty="0" smtClean="0">
                  <a:latin typeface="Arial" pitchFamily="34" charset="0"/>
                  <a:cs typeface="Arial" pitchFamily="34" charset="0"/>
                </a:rPr>
                <a:t> </a:t>
              </a:r>
              <a:r>
                <a:rPr lang="en-US" sz="1600" b="1" dirty="0">
                  <a:latin typeface="Arial" pitchFamily="34" charset="0"/>
                  <a:cs typeface="Arial" pitchFamily="34" charset="0"/>
                  <a:sym typeface="Symbol"/>
                </a:rPr>
                <a:t></a:t>
              </a:r>
              <a:r>
                <a:rPr lang="en-US" sz="1600" i="1" dirty="0" smtClean="0">
                  <a:latin typeface="Arial" pitchFamily="34" charset="0"/>
                  <a:cs typeface="Arial" pitchFamily="34" charset="0"/>
                </a:rPr>
                <a:t> 4.875P</a:t>
              </a:r>
              <a:r>
                <a:rPr lang="en-US" sz="1600" i="1" baseline="-25000" dirty="0" smtClean="0">
                  <a:latin typeface="Arial" pitchFamily="34" charset="0"/>
                  <a:cs typeface="Arial" pitchFamily="34" charset="0"/>
                </a:rPr>
                <a:t>M1</a:t>
              </a:r>
              <a:r>
                <a:rPr lang="en-US" sz="1600" i="1" dirty="0" smtClean="0">
                  <a:latin typeface="Arial" pitchFamily="34" charset="0"/>
                  <a:cs typeface="Arial" pitchFamily="34" charset="0"/>
                </a:rPr>
                <a:t> = </a:t>
              </a:r>
              <a:r>
                <a:rPr lang="en-US" i="1" dirty="0" smtClean="0">
                  <a:solidFill>
                    <a:srgbClr val="FF0000"/>
                  </a:solidFill>
                  <a:latin typeface="Arial" pitchFamily="34" charset="0"/>
                  <a:cs typeface="Arial" pitchFamily="34" charset="0"/>
                </a:rPr>
                <a:t>58.5</a:t>
              </a:r>
              <a:r>
                <a:rPr lang="en-US" sz="2000" b="1" i="1" dirty="0" smtClean="0">
                  <a:solidFill>
                    <a:srgbClr val="FF0000"/>
                  </a:solidFill>
                  <a:latin typeface="Arial" pitchFamily="34" charset="0"/>
                  <a:cs typeface="Arial" pitchFamily="34" charset="0"/>
                </a:rPr>
                <a:t>F</a:t>
              </a:r>
              <a:r>
                <a:rPr lang="en-US" sz="2000" b="1" i="1" baseline="30000" dirty="0" smtClean="0">
                  <a:solidFill>
                    <a:srgbClr val="FF0000"/>
                  </a:solidFill>
                  <a:latin typeface="Arial" pitchFamily="34" charset="0"/>
                  <a:cs typeface="Arial" pitchFamily="34" charset="0"/>
                </a:rPr>
                <a:t>2</a:t>
              </a:r>
            </a:p>
            <a:p>
              <a:r>
                <a:rPr lang="en-US" i="1" dirty="0" smtClean="0">
                  <a:solidFill>
                    <a:srgbClr val="FF0000"/>
                  </a:solidFill>
                  <a:latin typeface="Arial" pitchFamily="34" charset="0"/>
                  <a:cs typeface="Arial" pitchFamily="34" charset="0"/>
                </a:rPr>
                <a:t>              calibrated</a:t>
              </a:r>
              <a:r>
                <a:rPr lang="en-US" i="1" dirty="0">
                  <a:solidFill>
                    <a:srgbClr val="FF0000"/>
                  </a:solidFill>
                  <a:latin typeface="Arial" pitchFamily="34" charset="0"/>
                  <a:cs typeface="Arial" pitchFamily="34" charset="0"/>
                  <a:sym typeface="Wingdings" pitchFamily="2" charset="2"/>
                </a:rPr>
                <a:t> </a:t>
              </a:r>
              <a:r>
                <a:rPr lang="en-US" i="1" dirty="0" smtClean="0">
                  <a:solidFill>
                    <a:srgbClr val="FF0000"/>
                  </a:solidFill>
                  <a:latin typeface="Arial" pitchFamily="34" charset="0"/>
                  <a:cs typeface="Arial" pitchFamily="34" charset="0"/>
                  <a:sym typeface="Wingdings" pitchFamily="2" charset="2"/>
                </a:rPr>
                <a:t>60F</a:t>
              </a:r>
              <a:r>
                <a:rPr lang="en-US" i="1" baseline="30000" dirty="0" smtClean="0">
                  <a:solidFill>
                    <a:srgbClr val="FF0000"/>
                  </a:solidFill>
                  <a:latin typeface="Arial" pitchFamily="34" charset="0"/>
                  <a:cs typeface="Arial" pitchFamily="34" charset="0"/>
                  <a:sym typeface="Wingdings" pitchFamily="2" charset="2"/>
                </a:rPr>
                <a:t>2</a:t>
              </a:r>
              <a:endParaRPr lang="en-US" sz="2000" b="1" i="1" baseline="30000" dirty="0">
                <a:solidFill>
                  <a:srgbClr val="FF0000"/>
                </a:solidFill>
                <a:latin typeface="Arial" pitchFamily="34" charset="0"/>
                <a:cs typeface="Arial" pitchFamily="34" charset="0"/>
              </a:endParaRPr>
            </a:p>
          </p:txBody>
        </p:sp>
        <p:cxnSp>
          <p:nvCxnSpPr>
            <p:cNvPr id="212" name="Straight Arrow Connector 211"/>
            <p:cNvCxnSpPr/>
            <p:nvPr>
              <p:custDataLst>
                <p:tags r:id="rId13"/>
              </p:custDataLst>
            </p:nvPr>
          </p:nvCxnSpPr>
          <p:spPr>
            <a:xfrm flipV="1">
              <a:off x="2901149" y="2609192"/>
              <a:ext cx="0" cy="3058568"/>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custDataLst>
                <p:tags r:id="rId14"/>
              </p:custDataLst>
            </p:nvPr>
          </p:nvCxnSpPr>
          <p:spPr>
            <a:xfrm>
              <a:off x="990600" y="2474272"/>
              <a:ext cx="1690613" cy="0"/>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4" name="TextBox 213"/>
            <p:cNvSpPr txBox="1"/>
            <p:nvPr>
              <p:custDataLst>
                <p:tags r:id="rId15"/>
              </p:custDataLst>
            </p:nvPr>
          </p:nvSpPr>
          <p:spPr>
            <a:xfrm>
              <a:off x="2763852" y="4547761"/>
              <a:ext cx="1775767"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dirty="0" smtClean="0">
                  <a:solidFill>
                    <a:srgbClr val="0000FF"/>
                  </a:solidFill>
                  <a:latin typeface="Arial" pitchFamily="34" charset="0"/>
                  <a:cs typeface="Arial" pitchFamily="34" charset="0"/>
                  <a:sym typeface="Symbol"/>
                </a:rPr>
                <a:t>4.875</a:t>
              </a:r>
              <a:r>
                <a:rPr lang="en-US" sz="2000" b="1" dirty="0" smtClean="0">
                  <a:solidFill>
                    <a:srgbClr val="0000FF"/>
                  </a:solidFill>
                  <a:latin typeface="Arial" pitchFamily="34" charset="0"/>
                  <a:cs typeface="Arial" pitchFamily="34" charset="0"/>
                  <a:sym typeface="Symbol"/>
                </a:rPr>
                <a:t></a:t>
              </a:r>
              <a:r>
                <a:rPr lang="en-US" sz="2000" b="1" dirty="0" smtClean="0">
                  <a:solidFill>
                    <a:srgbClr val="0000FF"/>
                  </a:solidFill>
                  <a:latin typeface="Arial" pitchFamily="34" charset="0"/>
                  <a:cs typeface="Arial" pitchFamily="34" charset="0"/>
                </a:rPr>
                <a:t>P</a:t>
              </a:r>
              <a:r>
                <a:rPr lang="en-US" sz="2000" b="1" baseline="-25000" dirty="0" smtClean="0">
                  <a:solidFill>
                    <a:srgbClr val="0000FF"/>
                  </a:solidFill>
                  <a:latin typeface="Arial" pitchFamily="34" charset="0"/>
                  <a:cs typeface="Arial" pitchFamily="34" charset="0"/>
                </a:rPr>
                <a:t>M1</a:t>
              </a:r>
              <a:endParaRPr lang="en-US" sz="2000" b="1" baseline="-25000" dirty="0">
                <a:solidFill>
                  <a:srgbClr val="0000FF"/>
                </a:solidFill>
                <a:latin typeface="Arial" pitchFamily="34" charset="0"/>
                <a:cs typeface="Arial" pitchFamily="34" charset="0"/>
              </a:endParaRPr>
            </a:p>
          </p:txBody>
        </p:sp>
        <p:sp>
          <p:nvSpPr>
            <p:cNvPr id="215" name="TextBox 214"/>
            <p:cNvSpPr txBox="1"/>
            <p:nvPr>
              <p:custDataLst>
                <p:tags r:id="rId16"/>
              </p:custDataLst>
            </p:nvPr>
          </p:nvSpPr>
          <p:spPr>
            <a:xfrm>
              <a:off x="0" y="2226562"/>
              <a:ext cx="1034720"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sz="2000" b="1" dirty="0" smtClean="0">
                  <a:solidFill>
                    <a:srgbClr val="0000FF"/>
                  </a:solidFill>
                  <a:latin typeface="Arial" pitchFamily="34" charset="0"/>
                  <a:cs typeface="Arial" pitchFamily="34" charset="0"/>
                </a:rPr>
                <a:t>2</a:t>
              </a:r>
              <a:r>
                <a:rPr lang="en-US" sz="2000" b="1" dirty="0" smtClean="0">
                  <a:solidFill>
                    <a:srgbClr val="0000FF"/>
                  </a:solidFill>
                  <a:latin typeface="Arial" pitchFamily="34" charset="0"/>
                  <a:cs typeface="Arial" pitchFamily="34" charset="0"/>
                  <a:sym typeface="Symbol"/>
                </a:rPr>
                <a:t></a:t>
              </a:r>
              <a:r>
                <a:rPr lang="en-US" sz="2000" b="1" dirty="0" smtClean="0">
                  <a:solidFill>
                    <a:srgbClr val="0000FF"/>
                  </a:solidFill>
                  <a:latin typeface="Arial" pitchFamily="34" charset="0"/>
                  <a:cs typeface="Arial" pitchFamily="34" charset="0"/>
                </a:rPr>
                <a:t>P</a:t>
              </a:r>
              <a:r>
                <a:rPr lang="en-US" sz="2000" b="1" baseline="-25000" dirty="0" smtClean="0">
                  <a:solidFill>
                    <a:srgbClr val="0000FF"/>
                  </a:solidFill>
                  <a:latin typeface="Arial" pitchFamily="34" charset="0"/>
                  <a:cs typeface="Arial" pitchFamily="34" charset="0"/>
                </a:rPr>
                <a:t>poly</a:t>
              </a:r>
              <a:endParaRPr lang="en-US" sz="2000" b="1" baseline="-25000" dirty="0">
                <a:solidFill>
                  <a:srgbClr val="0000FF"/>
                </a:solidFill>
                <a:latin typeface="Arial" pitchFamily="34" charset="0"/>
                <a:cs typeface="Arial" pitchFamily="34" charset="0"/>
              </a:endParaRPr>
            </a:p>
          </p:txBody>
        </p:sp>
        <p:sp>
          <p:nvSpPr>
            <p:cNvPr id="241" name="Oval 240"/>
            <p:cNvSpPr/>
            <p:nvPr>
              <p:custDataLst>
                <p:tags r:id="rId17"/>
              </p:custDataLst>
            </p:nvPr>
          </p:nvSpPr>
          <p:spPr>
            <a:xfrm>
              <a:off x="1034720" y="2803593"/>
              <a:ext cx="1625672" cy="874072"/>
            </a:xfrm>
            <a:prstGeom prst="ellipse">
              <a:avLst/>
            </a:prstGeom>
            <a:ln w="38100">
              <a:solidFill>
                <a:srgbClr val="FF0000"/>
              </a:solidFill>
            </a:ln>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grpSp>
      <p:sp>
        <p:nvSpPr>
          <p:cNvPr id="198" name="Rectangle 197"/>
          <p:cNvSpPr/>
          <p:nvPr>
            <p:custDataLst>
              <p:tags r:id="rId4"/>
            </p:custDataLst>
          </p:nvPr>
        </p:nvSpPr>
        <p:spPr bwMode="auto">
          <a:xfrm>
            <a:off x="6206808" y="4567199"/>
            <a:ext cx="1201465" cy="18121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Fin</a:t>
            </a:r>
            <a:endParaRPr lang="ko-KR" altLang="en-US" dirty="0">
              <a:solidFill>
                <a:schemeClr val="tx1"/>
              </a:solidFill>
            </a:endParaRPr>
          </a:p>
        </p:txBody>
      </p:sp>
      <p:sp>
        <p:nvSpPr>
          <p:cNvPr id="224" name="Rectangle 223"/>
          <p:cNvSpPr/>
          <p:nvPr>
            <p:custDataLst>
              <p:tags r:id="rId5"/>
            </p:custDataLst>
          </p:nvPr>
        </p:nvSpPr>
        <p:spPr bwMode="auto">
          <a:xfrm>
            <a:off x="6218275" y="3651645"/>
            <a:ext cx="726355" cy="210037"/>
          </a:xfrm>
          <a:prstGeom prst="rect">
            <a:avLst/>
          </a:prstGeom>
          <a:solidFill>
            <a:srgbClr val="F79646">
              <a:lumMod val="20000"/>
              <a:lumOff val="80000"/>
              <a:alpha val="50196"/>
            </a:srgbClr>
          </a:solidFill>
          <a:ln w="12700" cap="flat" cmpd="sng" algn="ctr">
            <a:solidFill>
              <a:sysClr val="windowText" lastClr="000000"/>
            </a:solidFill>
            <a:prstDash val="solid"/>
          </a:ln>
          <a:effectLst/>
        </p:spPr>
        <p:txBody>
          <a:bodyPr anchor="ctr"/>
          <a:lstStyle/>
          <a:p>
            <a:pPr algn="ctr" eaLnBrk="1" fontAlgn="auto" hangingPunct="1">
              <a:spcBef>
                <a:spcPts val="0"/>
              </a:spcBef>
              <a:spcAft>
                <a:spcPts val="0"/>
              </a:spcAft>
            </a:pPr>
            <a:r>
              <a:rPr lang="en-US" altLang="ko-KR" sz="1000" b="0" kern="0" dirty="0">
                <a:solidFill>
                  <a:prstClr val="black"/>
                </a:solidFill>
                <a:latin typeface="+mn-ea"/>
                <a:cs typeface="Arial" charset="0"/>
              </a:rPr>
              <a:t>NWell</a:t>
            </a:r>
            <a:endParaRPr lang="ko-KR" altLang="en-US" sz="1000" b="0" kern="0" dirty="0">
              <a:solidFill>
                <a:prstClr val="black"/>
              </a:solidFill>
              <a:latin typeface="+mn-ea"/>
              <a:cs typeface="Arial" charset="0"/>
            </a:endParaRPr>
          </a:p>
        </p:txBody>
      </p:sp>
      <p:sp>
        <p:nvSpPr>
          <p:cNvPr id="226" name="Rectangle 225"/>
          <p:cNvSpPr/>
          <p:nvPr>
            <p:custDataLst>
              <p:tags r:id="rId6"/>
            </p:custDataLst>
          </p:nvPr>
        </p:nvSpPr>
        <p:spPr bwMode="auto">
          <a:xfrm>
            <a:off x="6218275" y="4019023"/>
            <a:ext cx="726355" cy="210037"/>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100" b="0" dirty="0">
                <a:solidFill>
                  <a:schemeClr val="tx1"/>
                </a:solidFill>
                <a:latin typeface="+mn-ea"/>
                <a:cs typeface="Arial" charset="0"/>
              </a:rPr>
              <a:t>Poly</a:t>
            </a:r>
            <a:endParaRPr lang="ko-KR" altLang="en-US" sz="1100" b="0" dirty="0">
              <a:solidFill>
                <a:schemeClr val="tx1"/>
              </a:solidFill>
              <a:latin typeface="+mn-ea"/>
              <a:cs typeface="Arial" charset="0"/>
            </a:endParaRPr>
          </a:p>
        </p:txBody>
      </p:sp>
      <p:sp>
        <p:nvSpPr>
          <p:cNvPr id="227" name="Rectangle 226"/>
          <p:cNvSpPr/>
          <p:nvPr>
            <p:custDataLst>
              <p:tags r:id="rId7"/>
            </p:custDataLst>
          </p:nvPr>
        </p:nvSpPr>
        <p:spPr bwMode="auto">
          <a:xfrm>
            <a:off x="6218275" y="3246599"/>
            <a:ext cx="174621" cy="21003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sz="1050" dirty="0"/>
          </a:p>
        </p:txBody>
      </p:sp>
      <p:sp>
        <p:nvSpPr>
          <p:cNvPr id="228" name="Rectangle 227"/>
          <p:cNvSpPr/>
          <p:nvPr>
            <p:custDataLst>
              <p:tags r:id="rId8"/>
            </p:custDataLst>
          </p:nvPr>
        </p:nvSpPr>
        <p:spPr>
          <a:xfrm>
            <a:off x="6346918" y="3208930"/>
            <a:ext cx="710451" cy="261610"/>
          </a:xfrm>
          <a:prstGeom prst="rect">
            <a:avLst/>
          </a:prstGeom>
        </p:spPr>
        <p:txBody>
          <a:bodyPr wrap="none">
            <a:spAutoFit/>
          </a:bodyPr>
          <a:lstStyle/>
          <a:p>
            <a:pPr lvl="0" algn="ctr">
              <a:defRPr/>
            </a:pPr>
            <a:r>
              <a:rPr lang="en-US" altLang="ko-KR" sz="1100" dirty="0">
                <a:solidFill>
                  <a:prstClr val="black"/>
                </a:solidFill>
                <a:latin typeface="+mn-ea"/>
                <a:cs typeface="Arial" charset="0"/>
              </a:rPr>
              <a:t>Contact</a:t>
            </a:r>
            <a:endParaRPr lang="ko-KR" altLang="en-US" sz="1100" dirty="0">
              <a:solidFill>
                <a:prstClr val="black"/>
              </a:solidFill>
              <a:latin typeface="+mn-ea"/>
              <a:cs typeface="Arial" charset="0"/>
            </a:endParaRPr>
          </a:p>
        </p:txBody>
      </p:sp>
      <p:cxnSp>
        <p:nvCxnSpPr>
          <p:cNvPr id="229" name="Straight Connector 228"/>
          <p:cNvCxnSpPr/>
          <p:nvPr>
            <p:custDataLst>
              <p:tags r:id="rId9"/>
            </p:custDataLst>
          </p:nvPr>
        </p:nvCxnSpPr>
        <p:spPr bwMode="auto">
          <a:xfrm flipV="1">
            <a:off x="6214821" y="3246599"/>
            <a:ext cx="178075" cy="205622"/>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custDataLst>
              <p:tags r:id="rId10"/>
            </p:custDataLst>
          </p:nvPr>
        </p:nvCxnSpPr>
        <p:spPr bwMode="auto">
          <a:xfrm flipH="1" flipV="1">
            <a:off x="6219428" y="3246672"/>
            <a:ext cx="173468" cy="205549"/>
          </a:xfrm>
          <a:prstGeom prst="lin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2241725471"/>
      </p:ext>
    </p:extLst>
  </p:cSld>
  <p:clrMapOvr>
    <a:masterClrMapping/>
  </p:clrMapOvr>
  <mc:AlternateContent xmlns:mc="http://schemas.openxmlformats.org/markup-compatibility/2006" xmlns:p14="http://schemas.microsoft.com/office/powerpoint/2010/main">
    <mc:Choice Requires="p14">
      <p:transition spd="slow" p14:dur="2000" advTm="70096"/>
    </mc:Choice>
    <mc:Fallback xmlns="">
      <p:transition spd="slow" advTm="7009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9" y="-9842"/>
            <a:ext cx="8229600" cy="715962"/>
          </a:xfrm>
        </p:spPr>
        <p:txBody>
          <a:bodyPr vert="horz" lIns="91440" tIns="45720" rIns="91440" bIns="45720" rtlCol="0" anchor="ctr">
            <a:normAutofit/>
          </a:bodyPr>
          <a:lstStyle/>
          <a:p>
            <a:r>
              <a:rPr lang="en-US" sz="3600" dirty="0"/>
              <a:t>A-factor Layout Model (</a:t>
            </a:r>
            <a:r>
              <a:rPr lang="en-US" sz="3600" dirty="0" smtClean="0"/>
              <a:t>2014)</a:t>
            </a:r>
            <a:endParaRPr lang="en-US" sz="3600" dirty="0"/>
          </a:p>
        </p:txBody>
      </p:sp>
      <p:pic>
        <p:nvPicPr>
          <p:cNvPr id="105" name="Picture 104"/>
          <p:cNvPicPr/>
          <p:nvPr/>
        </p:nvPicPr>
        <p:blipFill>
          <a:blip r:embed="rId3">
            <a:extLst>
              <a:ext uri="{28A0092B-C50C-407E-A947-70E740481C1C}">
                <a14:useLocalDpi xmlns:a14="http://schemas.microsoft.com/office/drawing/2010/main" val="0"/>
              </a:ext>
            </a:extLst>
          </a:blip>
          <a:srcRect/>
          <a:stretch>
            <a:fillRect/>
          </a:stretch>
        </p:blipFill>
        <p:spPr bwMode="auto">
          <a:xfrm>
            <a:off x="3598654" y="1191396"/>
            <a:ext cx="4191000" cy="1981200"/>
          </a:xfrm>
          <a:prstGeom prst="rect">
            <a:avLst/>
          </a:prstGeom>
          <a:noFill/>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695" y="744139"/>
            <a:ext cx="877095" cy="305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 name="TextBox 296"/>
          <p:cNvSpPr txBox="1"/>
          <p:nvPr/>
        </p:nvSpPr>
        <p:spPr>
          <a:xfrm>
            <a:off x="2347319" y="729731"/>
            <a:ext cx="5705557" cy="400110"/>
          </a:xfrm>
          <a:prstGeom prst="rect">
            <a:avLst/>
          </a:prstGeom>
          <a:noFill/>
        </p:spPr>
        <p:txBody>
          <a:bodyPr wrap="square" rtlCol="0">
            <a:spAutoFit/>
          </a:bodyPr>
          <a:lstStyle/>
          <a:p>
            <a:pPr algn="ctr"/>
            <a:r>
              <a:rPr lang="en-US" sz="2000" dirty="0" smtClean="0"/>
              <a:t>Alt-1: ITRS 2013 / Intel 22nm </a:t>
            </a:r>
            <a:r>
              <a:rPr lang="en-US" sz="2000" dirty="0" err="1" smtClean="0"/>
              <a:t>FinFET</a:t>
            </a:r>
            <a:r>
              <a:rPr lang="en-US" sz="2000" dirty="0" smtClean="0"/>
              <a:t> 6T SRAM (1:2:1)</a:t>
            </a:r>
            <a:endParaRPr lang="en-US" sz="2000" dirty="0"/>
          </a:p>
        </p:txBody>
      </p:sp>
      <p:sp>
        <p:nvSpPr>
          <p:cNvPr id="103" name="Rectangle 102"/>
          <p:cNvSpPr/>
          <p:nvPr/>
        </p:nvSpPr>
        <p:spPr>
          <a:xfrm>
            <a:off x="28575" y="848230"/>
            <a:ext cx="4572000" cy="2308324"/>
          </a:xfrm>
          <a:prstGeom prst="rect">
            <a:avLst/>
          </a:prstGeom>
        </p:spPr>
        <p:txBody>
          <a:bodyPr>
            <a:spAutoFit/>
          </a:bodyPr>
          <a:lstStyle/>
          <a:p>
            <a:r>
              <a:rPr lang="en-US" dirty="0" smtClean="0"/>
              <a:t>Assume </a:t>
            </a:r>
            <a:r>
              <a:rPr lang="en-US" dirty="0" err="1"/>
              <a:t>P</a:t>
            </a:r>
            <a:r>
              <a:rPr lang="en-US" baseline="-25000" dirty="0" err="1"/>
              <a:t>fin</a:t>
            </a:r>
            <a:r>
              <a:rPr lang="en-US" dirty="0"/>
              <a:t>    = 0.75P</a:t>
            </a:r>
            <a:r>
              <a:rPr lang="en-US" baseline="-25000" dirty="0"/>
              <a:t>M1</a:t>
            </a:r>
            <a:r>
              <a:rPr lang="en-US" dirty="0"/>
              <a:t>  </a:t>
            </a:r>
          </a:p>
          <a:p>
            <a:r>
              <a:rPr lang="en-US" dirty="0" smtClean="0"/>
              <a:t>Assume </a:t>
            </a:r>
            <a:r>
              <a:rPr lang="en-US" dirty="0" err="1"/>
              <a:t>P</a:t>
            </a:r>
            <a:r>
              <a:rPr lang="en-US" baseline="-25000" dirty="0" err="1"/>
              <a:t>poly</a:t>
            </a:r>
            <a:r>
              <a:rPr lang="en-US" dirty="0"/>
              <a:t> = </a:t>
            </a:r>
            <a:r>
              <a:rPr lang="en-US" dirty="0" smtClean="0"/>
              <a:t>1.5P</a:t>
            </a:r>
            <a:r>
              <a:rPr lang="en-US" baseline="-25000" dirty="0" smtClean="0"/>
              <a:t>M1</a:t>
            </a:r>
            <a:endParaRPr lang="en-US" dirty="0"/>
          </a:p>
          <a:p>
            <a:r>
              <a:rPr lang="en-US" dirty="0"/>
              <a:t>Height     = 2P</a:t>
            </a:r>
            <a:r>
              <a:rPr lang="en-US" baseline="-25000" dirty="0"/>
              <a:t>poly</a:t>
            </a:r>
          </a:p>
          <a:p>
            <a:r>
              <a:rPr lang="en-US" dirty="0"/>
              <a:t>Width      = 6.5P</a:t>
            </a:r>
            <a:r>
              <a:rPr lang="en-US" baseline="-25000" dirty="0"/>
              <a:t>fin</a:t>
            </a:r>
          </a:p>
          <a:p>
            <a:r>
              <a:rPr lang="en-US" dirty="0"/>
              <a:t>Area </a:t>
            </a:r>
            <a:r>
              <a:rPr lang="en-US" dirty="0" smtClean="0"/>
              <a:t>        = </a:t>
            </a:r>
            <a:r>
              <a:rPr lang="en-US" dirty="0"/>
              <a:t>2P</a:t>
            </a:r>
            <a:r>
              <a:rPr lang="en-US" baseline="-25000" dirty="0"/>
              <a:t>poly</a:t>
            </a:r>
            <a:r>
              <a:rPr lang="en-US" dirty="0"/>
              <a:t> × 6.5P</a:t>
            </a:r>
            <a:r>
              <a:rPr lang="en-US" baseline="-25000" dirty="0"/>
              <a:t>fin</a:t>
            </a:r>
          </a:p>
          <a:p>
            <a:r>
              <a:rPr lang="en-US" dirty="0" smtClean="0"/>
              <a:t>                 = </a:t>
            </a:r>
            <a:r>
              <a:rPr lang="en-US" dirty="0"/>
              <a:t>58.5F</a:t>
            </a:r>
            <a:r>
              <a:rPr lang="en-US" baseline="30000" dirty="0"/>
              <a:t>2</a:t>
            </a:r>
            <a:r>
              <a:rPr lang="en-US" dirty="0"/>
              <a:t> (similar to </a:t>
            </a:r>
            <a:r>
              <a:rPr lang="en-US" dirty="0" smtClean="0"/>
              <a:t>bulk)</a:t>
            </a:r>
            <a:endParaRPr lang="en-US" dirty="0"/>
          </a:p>
          <a:p>
            <a:endParaRPr lang="en-US" dirty="0"/>
          </a:p>
          <a:p>
            <a:r>
              <a:rPr lang="en-US" dirty="0"/>
              <a:t>A-factor   = </a:t>
            </a:r>
            <a:r>
              <a:rPr lang="en-US" dirty="0" smtClean="0">
                <a:solidFill>
                  <a:srgbClr val="FF0000"/>
                </a:solidFill>
              </a:rPr>
              <a:t>60</a:t>
            </a:r>
            <a:r>
              <a:rPr lang="en-US" dirty="0" smtClean="0"/>
              <a:t> (after calibration)</a:t>
            </a:r>
            <a:endParaRPr lang="en-US" dirty="0"/>
          </a:p>
        </p:txBody>
      </p:sp>
      <p:sp>
        <p:nvSpPr>
          <p:cNvPr id="11" name="TextBox 10"/>
          <p:cNvSpPr txBox="1"/>
          <p:nvPr/>
        </p:nvSpPr>
        <p:spPr>
          <a:xfrm>
            <a:off x="2535450" y="3352878"/>
            <a:ext cx="5655939" cy="400110"/>
          </a:xfrm>
          <a:prstGeom prst="rect">
            <a:avLst/>
          </a:prstGeom>
          <a:noFill/>
        </p:spPr>
        <p:txBody>
          <a:bodyPr wrap="square" rtlCol="0">
            <a:spAutoFit/>
          </a:bodyPr>
          <a:lstStyle/>
          <a:p>
            <a:pPr algn="ctr"/>
            <a:r>
              <a:rPr lang="en-US" sz="2000" dirty="0" smtClean="0"/>
              <a:t>Alt-2: </a:t>
            </a:r>
            <a:r>
              <a:rPr lang="en-US" sz="2000" dirty="0" err="1"/>
              <a:t>FinFET</a:t>
            </a:r>
            <a:r>
              <a:rPr lang="en-US" sz="2000" dirty="0"/>
              <a:t> 6T SRAM (1:2:1</a:t>
            </a:r>
            <a:r>
              <a:rPr lang="en-US" sz="2000" dirty="0" smtClean="0"/>
              <a:t>) (Intel 14nm SRAM)</a:t>
            </a:r>
            <a:endParaRPr lang="en-US" sz="2000" dirty="0"/>
          </a:p>
        </p:txBody>
      </p:sp>
      <p:sp>
        <p:nvSpPr>
          <p:cNvPr id="88" name="Rectangle 87"/>
          <p:cNvSpPr/>
          <p:nvPr/>
        </p:nvSpPr>
        <p:spPr>
          <a:xfrm>
            <a:off x="7014535" y="3866134"/>
            <a:ext cx="144870" cy="111074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898555" y="4918124"/>
            <a:ext cx="144870" cy="111074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294317" y="6282467"/>
            <a:ext cx="541751" cy="338554"/>
          </a:xfrm>
          <a:prstGeom prst="rect">
            <a:avLst/>
          </a:prstGeom>
          <a:noFill/>
        </p:spPr>
        <p:txBody>
          <a:bodyPr wrap="none" rtlCol="0">
            <a:spAutoFit/>
          </a:bodyPr>
          <a:lstStyle/>
          <a:p>
            <a:r>
              <a:rPr lang="en-US" sz="1600" dirty="0" smtClean="0"/>
              <a:t>2P</a:t>
            </a:r>
            <a:r>
              <a:rPr lang="en-US" sz="1600" baseline="-25000" dirty="0" smtClean="0"/>
              <a:t>fin</a:t>
            </a:r>
            <a:endParaRPr lang="en-US" sz="1600" baseline="-25000" dirty="0"/>
          </a:p>
        </p:txBody>
      </p:sp>
      <p:cxnSp>
        <p:nvCxnSpPr>
          <p:cNvPr id="98" name="Straight Arrow Connector 97"/>
          <p:cNvCxnSpPr/>
          <p:nvPr/>
        </p:nvCxnSpPr>
        <p:spPr>
          <a:xfrm flipH="1" flipV="1">
            <a:off x="4002616" y="6299095"/>
            <a:ext cx="941086" cy="191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5982200" y="6299094"/>
            <a:ext cx="1104106" cy="191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196507" y="6286301"/>
            <a:ext cx="541751" cy="338554"/>
          </a:xfrm>
          <a:prstGeom prst="rect">
            <a:avLst/>
          </a:prstGeom>
          <a:noFill/>
        </p:spPr>
        <p:txBody>
          <a:bodyPr wrap="none" rtlCol="0">
            <a:spAutoFit/>
          </a:bodyPr>
          <a:lstStyle/>
          <a:p>
            <a:r>
              <a:rPr lang="en-US" sz="1600" dirty="0"/>
              <a:t>2</a:t>
            </a:r>
            <a:r>
              <a:rPr lang="en-US" sz="1600" dirty="0" smtClean="0"/>
              <a:t>P</a:t>
            </a:r>
            <a:r>
              <a:rPr lang="en-US" sz="1600" baseline="-25000" dirty="0" smtClean="0"/>
              <a:t>fin</a:t>
            </a:r>
            <a:endParaRPr lang="en-US" sz="1600" baseline="-25000" dirty="0"/>
          </a:p>
        </p:txBody>
      </p:sp>
      <p:cxnSp>
        <p:nvCxnSpPr>
          <p:cNvPr id="114" name="Straight Arrow Connector 113"/>
          <p:cNvCxnSpPr/>
          <p:nvPr/>
        </p:nvCxnSpPr>
        <p:spPr>
          <a:xfrm flipH="1">
            <a:off x="7084605" y="6299094"/>
            <a:ext cx="56016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3370013" y="6299094"/>
            <a:ext cx="632599"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7088935" y="6282468"/>
            <a:ext cx="514983" cy="323384"/>
          </a:xfrm>
          <a:prstGeom prst="rect">
            <a:avLst/>
          </a:prstGeom>
          <a:noFill/>
        </p:spPr>
        <p:txBody>
          <a:bodyPr wrap="none" rtlCol="0">
            <a:spAutoFit/>
          </a:bodyPr>
          <a:lstStyle/>
          <a:p>
            <a:r>
              <a:rPr lang="en-US" sz="1600" dirty="0" smtClean="0"/>
              <a:t>1P</a:t>
            </a:r>
            <a:r>
              <a:rPr lang="en-US" sz="1600" baseline="-25000" dirty="0" smtClean="0"/>
              <a:t>fin</a:t>
            </a:r>
            <a:endParaRPr lang="en-US" sz="1600" baseline="-25000" dirty="0"/>
          </a:p>
        </p:txBody>
      </p:sp>
      <p:sp>
        <p:nvSpPr>
          <p:cNvPr id="176" name="TextBox 175"/>
          <p:cNvSpPr txBox="1"/>
          <p:nvPr/>
        </p:nvSpPr>
        <p:spPr>
          <a:xfrm>
            <a:off x="3419397" y="6282468"/>
            <a:ext cx="514983" cy="323384"/>
          </a:xfrm>
          <a:prstGeom prst="rect">
            <a:avLst/>
          </a:prstGeom>
          <a:noFill/>
        </p:spPr>
        <p:txBody>
          <a:bodyPr wrap="none" rtlCol="0">
            <a:spAutoFit/>
          </a:bodyPr>
          <a:lstStyle/>
          <a:p>
            <a:r>
              <a:rPr lang="en-US" sz="1600" dirty="0" smtClean="0"/>
              <a:t>1P</a:t>
            </a:r>
            <a:r>
              <a:rPr lang="en-US" sz="1600" baseline="-25000" dirty="0" smtClean="0"/>
              <a:t>fin</a:t>
            </a:r>
            <a:endParaRPr lang="en-US" sz="1600" baseline="-25000" dirty="0"/>
          </a:p>
        </p:txBody>
      </p:sp>
      <p:cxnSp>
        <p:nvCxnSpPr>
          <p:cNvPr id="177" name="Straight Arrow Connector 176"/>
          <p:cNvCxnSpPr/>
          <p:nvPr/>
        </p:nvCxnSpPr>
        <p:spPr>
          <a:xfrm flipH="1">
            <a:off x="7643497" y="6299094"/>
            <a:ext cx="56016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7628906" y="6292172"/>
            <a:ext cx="761839" cy="323384"/>
          </a:xfrm>
          <a:prstGeom prst="rect">
            <a:avLst/>
          </a:prstGeom>
          <a:noFill/>
        </p:spPr>
        <p:txBody>
          <a:bodyPr wrap="none" rtlCol="0">
            <a:spAutoFit/>
          </a:bodyPr>
          <a:lstStyle/>
          <a:p>
            <a:r>
              <a:rPr lang="en-US" sz="1600" dirty="0" smtClean="0"/>
              <a:t>0.75P</a:t>
            </a:r>
            <a:r>
              <a:rPr lang="en-US" sz="1600" baseline="-25000" dirty="0" smtClean="0"/>
              <a:t>fin</a:t>
            </a:r>
            <a:endParaRPr lang="en-US" sz="1600" baseline="-25000" dirty="0"/>
          </a:p>
        </p:txBody>
      </p:sp>
      <p:cxnSp>
        <p:nvCxnSpPr>
          <p:cNvPr id="179" name="Straight Arrow Connector 178"/>
          <p:cNvCxnSpPr/>
          <p:nvPr/>
        </p:nvCxnSpPr>
        <p:spPr>
          <a:xfrm flipH="1">
            <a:off x="2854453" y="6299094"/>
            <a:ext cx="56016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2714708" y="6285596"/>
            <a:ext cx="761839" cy="323384"/>
          </a:xfrm>
          <a:prstGeom prst="rect">
            <a:avLst/>
          </a:prstGeom>
          <a:noFill/>
        </p:spPr>
        <p:txBody>
          <a:bodyPr wrap="none" rtlCol="0">
            <a:spAutoFit/>
          </a:bodyPr>
          <a:lstStyle/>
          <a:p>
            <a:r>
              <a:rPr lang="en-US" sz="1600" dirty="0" smtClean="0"/>
              <a:t>0.75P</a:t>
            </a:r>
            <a:r>
              <a:rPr lang="en-US" sz="1600" baseline="-25000" dirty="0" smtClean="0"/>
              <a:t>fin</a:t>
            </a:r>
            <a:endParaRPr lang="en-US" sz="1600" baseline="-25000" dirty="0"/>
          </a:p>
        </p:txBody>
      </p:sp>
      <p:sp>
        <p:nvSpPr>
          <p:cNvPr id="181" name="Rectangle 5"/>
          <p:cNvSpPr>
            <a:spLocks noChangeArrowheads="1"/>
          </p:cNvSpPr>
          <p:nvPr/>
        </p:nvSpPr>
        <p:spPr bwMode="auto">
          <a:xfrm>
            <a:off x="4294318" y="3751599"/>
            <a:ext cx="2438106" cy="2474710"/>
          </a:xfrm>
          <a:prstGeom prst="rect">
            <a:avLst/>
          </a:prstGeom>
          <a:solidFill>
            <a:srgbClr val="FDEADA"/>
          </a:solidFill>
          <a:ln w="9525">
            <a:solidFill>
              <a:schemeClr val="tx1"/>
            </a:solidFill>
            <a:miter lim="800000"/>
            <a:headEnd/>
            <a:tailEnd/>
          </a:ln>
        </p:spPr>
        <p:txBody>
          <a:bodyPr anchor="ctr"/>
          <a:lstStyle/>
          <a:p>
            <a:endParaRPr lang="ko-KR" altLang="en-US" sz="1100"/>
          </a:p>
        </p:txBody>
      </p:sp>
      <p:sp>
        <p:nvSpPr>
          <p:cNvPr id="183" name="Rectangle 182"/>
          <p:cNvSpPr/>
          <p:nvPr/>
        </p:nvSpPr>
        <p:spPr>
          <a:xfrm>
            <a:off x="7533092" y="3969955"/>
            <a:ext cx="144870" cy="203799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4863492" y="4920806"/>
            <a:ext cx="144870" cy="105682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6920419" y="5352882"/>
            <a:ext cx="1245271"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7" name="Rectangle 186"/>
          <p:cNvSpPr/>
          <p:nvPr/>
        </p:nvSpPr>
        <p:spPr>
          <a:xfrm>
            <a:off x="4417387" y="5789595"/>
            <a:ext cx="631896"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5924313" y="4096904"/>
            <a:ext cx="144870" cy="101899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5882220" y="3824384"/>
            <a:ext cx="64884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7004991" y="5789595"/>
            <a:ext cx="672970"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984603" y="5285648"/>
            <a:ext cx="362175"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Arrow Connector 191"/>
          <p:cNvCxnSpPr/>
          <p:nvPr/>
        </p:nvCxnSpPr>
        <p:spPr>
          <a:xfrm flipV="1">
            <a:off x="8440282" y="3990866"/>
            <a:ext cx="0" cy="198069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8419320" y="4920805"/>
            <a:ext cx="652491" cy="352783"/>
          </a:xfrm>
          <a:prstGeom prst="rect">
            <a:avLst/>
          </a:prstGeom>
          <a:noFill/>
        </p:spPr>
        <p:txBody>
          <a:bodyPr wrap="none" rtlCol="0">
            <a:spAutoFit/>
          </a:bodyPr>
          <a:lstStyle/>
          <a:p>
            <a:r>
              <a:rPr lang="en-US" dirty="0" smtClean="0"/>
              <a:t>2P</a:t>
            </a:r>
            <a:r>
              <a:rPr lang="en-US" baseline="-25000" dirty="0" smtClean="0"/>
              <a:t>poly</a:t>
            </a:r>
            <a:endParaRPr lang="en-US" dirty="0"/>
          </a:p>
        </p:txBody>
      </p:sp>
      <p:sp>
        <p:nvSpPr>
          <p:cNvPr id="194" name="Rectangle 193"/>
          <p:cNvSpPr/>
          <p:nvPr/>
        </p:nvSpPr>
        <p:spPr>
          <a:xfrm>
            <a:off x="3330619" y="3962328"/>
            <a:ext cx="144870" cy="203799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325853" y="5352882"/>
            <a:ext cx="2956032"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6" name="Rectangle 195"/>
          <p:cNvSpPr/>
          <p:nvPr/>
        </p:nvSpPr>
        <p:spPr>
          <a:xfrm>
            <a:off x="2855726" y="4330182"/>
            <a:ext cx="1158959"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7" name="Rectangle 196"/>
          <p:cNvSpPr/>
          <p:nvPr/>
        </p:nvSpPr>
        <p:spPr>
          <a:xfrm>
            <a:off x="7007889" y="3824384"/>
            <a:ext cx="670073"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7004991" y="4770597"/>
            <a:ext cx="672970"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674638" y="4330182"/>
            <a:ext cx="362175"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5882220" y="4920805"/>
            <a:ext cx="647399" cy="782565"/>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p:cNvCxnSpPr/>
          <p:nvPr/>
        </p:nvCxnSpPr>
        <p:spPr>
          <a:xfrm>
            <a:off x="5882220" y="3831064"/>
            <a:ext cx="648847" cy="362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007889" y="3824384"/>
            <a:ext cx="670073" cy="36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417387" y="5785894"/>
            <a:ext cx="631896" cy="360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004991" y="4770597"/>
            <a:ext cx="672970" cy="347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84603" y="5289349"/>
            <a:ext cx="362175" cy="36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004991" y="5785893"/>
            <a:ext cx="672970" cy="360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2674638" y="4333883"/>
            <a:ext cx="362175" cy="36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2667395" y="4339841"/>
            <a:ext cx="360726" cy="3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5882220" y="3831064"/>
            <a:ext cx="648848"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7007889" y="3831064"/>
            <a:ext cx="670073" cy="344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4417388" y="5790520"/>
            <a:ext cx="631895" cy="356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7006440" y="5789595"/>
            <a:ext cx="671522" cy="36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7009337" y="4777277"/>
            <a:ext cx="657669" cy="354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8000903" y="5289349"/>
            <a:ext cx="345874" cy="35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5882221" y="4920806"/>
            <a:ext cx="647398" cy="782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900250" y="4920806"/>
            <a:ext cx="630817" cy="769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4871514" y="4333883"/>
            <a:ext cx="2930234" cy="291142"/>
          </a:xfrm>
          <a:prstGeom prst="rect">
            <a:avLst/>
          </a:prstGeom>
          <a:solidFill>
            <a:srgbClr val="FF3300">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8" name="Rectangle 217"/>
          <p:cNvSpPr/>
          <p:nvPr/>
        </p:nvSpPr>
        <p:spPr>
          <a:xfrm>
            <a:off x="4417387" y="4256268"/>
            <a:ext cx="631896" cy="732686"/>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p:nvPr/>
        </p:nvCxnSpPr>
        <p:spPr>
          <a:xfrm>
            <a:off x="4417387" y="4256268"/>
            <a:ext cx="631896" cy="732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4417388" y="4256268"/>
            <a:ext cx="631895" cy="725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a:off x="4937563" y="6301011"/>
            <a:ext cx="1035122"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3330618" y="4770597"/>
            <a:ext cx="71280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a:off x="3351062" y="4777277"/>
            <a:ext cx="692363"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3330619" y="4777277"/>
            <a:ext cx="712806" cy="352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3325852" y="3810888"/>
            <a:ext cx="71280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p:cNvCxnSpPr/>
          <p:nvPr/>
        </p:nvCxnSpPr>
        <p:spPr>
          <a:xfrm>
            <a:off x="3346297" y="3817568"/>
            <a:ext cx="692363"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3325853" y="3817568"/>
            <a:ext cx="712806" cy="352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3336074" y="5790520"/>
            <a:ext cx="712807" cy="36392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9" name="Straight Connector 228"/>
          <p:cNvCxnSpPr/>
          <p:nvPr/>
        </p:nvCxnSpPr>
        <p:spPr>
          <a:xfrm>
            <a:off x="3356518" y="5797199"/>
            <a:ext cx="692363" cy="35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3336075" y="5797199"/>
            <a:ext cx="712806" cy="352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2838823" y="4006348"/>
            <a:ext cx="5350415" cy="196521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84"/>
          <p:cNvCxnSpPr>
            <a:cxnSpLocks noChangeShapeType="1"/>
          </p:cNvCxnSpPr>
          <p:nvPr/>
        </p:nvCxnSpPr>
        <p:spPr bwMode="auto">
          <a:xfrm>
            <a:off x="2529393" y="3990866"/>
            <a:ext cx="6214009" cy="0"/>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3" name="Straight Connector 84"/>
          <p:cNvCxnSpPr>
            <a:cxnSpLocks noChangeShapeType="1"/>
          </p:cNvCxnSpPr>
          <p:nvPr/>
        </p:nvCxnSpPr>
        <p:spPr bwMode="auto">
          <a:xfrm flipV="1">
            <a:off x="2601582" y="5977625"/>
            <a:ext cx="6203523" cy="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4" name="Straight Connector 84"/>
          <p:cNvCxnSpPr>
            <a:cxnSpLocks noChangeShapeType="1"/>
          </p:cNvCxnSpPr>
          <p:nvPr/>
        </p:nvCxnSpPr>
        <p:spPr bwMode="auto">
          <a:xfrm>
            <a:off x="3021039" y="4955900"/>
            <a:ext cx="5722363" cy="0"/>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5" name="Straight Connector 84"/>
          <p:cNvCxnSpPr>
            <a:cxnSpLocks noChangeShapeType="1"/>
          </p:cNvCxnSpPr>
          <p:nvPr/>
        </p:nvCxnSpPr>
        <p:spPr bwMode="auto">
          <a:xfrm flipV="1">
            <a:off x="2838824" y="3706109"/>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6" name="Straight Connector 84"/>
          <p:cNvCxnSpPr>
            <a:cxnSpLocks noChangeShapeType="1"/>
          </p:cNvCxnSpPr>
          <p:nvPr/>
        </p:nvCxnSpPr>
        <p:spPr bwMode="auto">
          <a:xfrm flipV="1">
            <a:off x="3397590" y="3700043"/>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7" name="Straight Connector 84"/>
          <p:cNvCxnSpPr>
            <a:cxnSpLocks noChangeShapeType="1"/>
          </p:cNvCxnSpPr>
          <p:nvPr/>
        </p:nvCxnSpPr>
        <p:spPr bwMode="auto">
          <a:xfrm flipV="1">
            <a:off x="3970990" y="3706109"/>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8" name="Straight Connector 84"/>
          <p:cNvCxnSpPr>
            <a:cxnSpLocks noChangeShapeType="1"/>
          </p:cNvCxnSpPr>
          <p:nvPr/>
        </p:nvCxnSpPr>
        <p:spPr bwMode="auto">
          <a:xfrm flipV="1">
            <a:off x="4943702" y="3700042"/>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39" name="Straight Connector 84"/>
          <p:cNvCxnSpPr>
            <a:cxnSpLocks noChangeShapeType="1"/>
          </p:cNvCxnSpPr>
          <p:nvPr/>
        </p:nvCxnSpPr>
        <p:spPr bwMode="auto">
          <a:xfrm flipV="1">
            <a:off x="5982200" y="3682908"/>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40" name="Straight Connector 84"/>
          <p:cNvCxnSpPr>
            <a:cxnSpLocks noChangeShapeType="1"/>
          </p:cNvCxnSpPr>
          <p:nvPr/>
        </p:nvCxnSpPr>
        <p:spPr bwMode="auto">
          <a:xfrm flipV="1">
            <a:off x="7076599" y="3692669"/>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41" name="Straight Connector 240"/>
          <p:cNvCxnSpPr>
            <a:cxnSpLocks noChangeShapeType="1"/>
          </p:cNvCxnSpPr>
          <p:nvPr/>
        </p:nvCxnSpPr>
        <p:spPr bwMode="auto">
          <a:xfrm flipV="1">
            <a:off x="7639403" y="3692669"/>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242" name="Straight Connector 84"/>
          <p:cNvCxnSpPr>
            <a:cxnSpLocks noChangeShapeType="1"/>
          </p:cNvCxnSpPr>
          <p:nvPr/>
        </p:nvCxnSpPr>
        <p:spPr bwMode="auto">
          <a:xfrm flipV="1">
            <a:off x="8189239" y="3706109"/>
            <a:ext cx="0" cy="2665771"/>
          </a:xfrm>
          <a:prstGeom prst="line">
            <a:avLst/>
          </a:prstGeom>
          <a:noFill/>
          <a:ln w="28575" algn="ctr">
            <a:solidFill>
              <a:srgbClr val="FF0000"/>
            </a:solidFill>
            <a:prstDash val="sysDash"/>
            <a:round/>
            <a:headEnd/>
            <a:tailEnd/>
          </a:ln>
          <a:extLst>
            <a:ext uri="{909E8E84-426E-40DD-AFC4-6F175D3DCCD1}">
              <a14:hiddenFill xmlns:a14="http://schemas.microsoft.com/office/drawing/2010/main">
                <a:noFill/>
              </a14:hiddenFill>
            </a:ext>
          </a:extLst>
        </p:spPr>
      </p:cxnSp>
      <p:sp>
        <p:nvSpPr>
          <p:cNvPr id="243" name="Rectangle 242"/>
          <p:cNvSpPr/>
          <p:nvPr/>
        </p:nvSpPr>
        <p:spPr>
          <a:xfrm>
            <a:off x="6300062" y="6279953"/>
            <a:ext cx="541751" cy="338554"/>
          </a:xfrm>
          <a:prstGeom prst="rect">
            <a:avLst/>
          </a:prstGeom>
          <a:noFill/>
        </p:spPr>
        <p:txBody>
          <a:bodyPr wrap="none" rtlCol="0">
            <a:spAutoFit/>
          </a:bodyPr>
          <a:lstStyle/>
          <a:p>
            <a:r>
              <a:rPr lang="en-US" sz="1600" dirty="0" smtClean="0"/>
              <a:t>2P</a:t>
            </a:r>
            <a:r>
              <a:rPr lang="en-US" sz="1600" baseline="-25000" dirty="0" smtClean="0"/>
              <a:t>fin</a:t>
            </a:r>
            <a:endParaRPr lang="en-US" sz="1600" baseline="-25000" dirty="0"/>
          </a:p>
        </p:txBody>
      </p:sp>
      <p:sp>
        <p:nvSpPr>
          <p:cNvPr id="244" name="Rectangle 243"/>
          <p:cNvSpPr/>
          <p:nvPr/>
        </p:nvSpPr>
        <p:spPr>
          <a:xfrm>
            <a:off x="49608" y="3407366"/>
            <a:ext cx="4572000" cy="2585323"/>
          </a:xfrm>
          <a:prstGeom prst="rect">
            <a:avLst/>
          </a:prstGeom>
        </p:spPr>
        <p:txBody>
          <a:bodyPr>
            <a:spAutoFit/>
          </a:bodyPr>
          <a:lstStyle/>
          <a:p>
            <a:r>
              <a:rPr lang="en-US" dirty="0" smtClean="0"/>
              <a:t>Assume </a:t>
            </a:r>
            <a:r>
              <a:rPr lang="en-US" dirty="0" err="1"/>
              <a:t>P</a:t>
            </a:r>
            <a:r>
              <a:rPr lang="en-US" baseline="-25000" dirty="0" err="1"/>
              <a:t>fin</a:t>
            </a:r>
            <a:r>
              <a:rPr lang="en-US" dirty="0"/>
              <a:t>    = 0.75P</a:t>
            </a:r>
            <a:r>
              <a:rPr lang="en-US" baseline="-25000" dirty="0"/>
              <a:t>M1</a:t>
            </a:r>
            <a:r>
              <a:rPr lang="en-US" dirty="0"/>
              <a:t>  </a:t>
            </a:r>
          </a:p>
          <a:p>
            <a:r>
              <a:rPr lang="en-US" dirty="0" smtClean="0"/>
              <a:t>                    </a:t>
            </a:r>
            <a:endParaRPr lang="en-US" dirty="0"/>
          </a:p>
          <a:p>
            <a:r>
              <a:rPr lang="en-US" dirty="0"/>
              <a:t>Height     = 2P</a:t>
            </a:r>
            <a:r>
              <a:rPr lang="en-US" baseline="-25000" dirty="0"/>
              <a:t>poly</a:t>
            </a:r>
          </a:p>
          <a:p>
            <a:r>
              <a:rPr lang="en-US" dirty="0"/>
              <a:t>Width      = </a:t>
            </a:r>
            <a:r>
              <a:rPr lang="en-US" dirty="0" smtClean="0"/>
              <a:t>8.5P</a:t>
            </a:r>
            <a:r>
              <a:rPr lang="en-US" baseline="-25000" dirty="0" smtClean="0"/>
              <a:t>fin</a:t>
            </a:r>
            <a:endParaRPr lang="en-US" baseline="-25000" dirty="0"/>
          </a:p>
          <a:p>
            <a:r>
              <a:rPr lang="en-US" dirty="0"/>
              <a:t>Area </a:t>
            </a:r>
            <a:r>
              <a:rPr lang="en-US" dirty="0" smtClean="0"/>
              <a:t>        = </a:t>
            </a:r>
            <a:r>
              <a:rPr lang="en-US" dirty="0"/>
              <a:t>2P</a:t>
            </a:r>
            <a:r>
              <a:rPr lang="en-US" baseline="-25000" dirty="0"/>
              <a:t>poly</a:t>
            </a:r>
            <a:r>
              <a:rPr lang="en-US" dirty="0"/>
              <a:t> × 9</a:t>
            </a:r>
            <a:r>
              <a:rPr lang="en-US" dirty="0" smtClean="0"/>
              <a:t>.5P</a:t>
            </a:r>
            <a:r>
              <a:rPr lang="en-US" baseline="-25000" dirty="0" smtClean="0"/>
              <a:t>fin</a:t>
            </a:r>
            <a:endParaRPr lang="en-US" baseline="-25000" dirty="0"/>
          </a:p>
          <a:p>
            <a:r>
              <a:rPr lang="en-US" dirty="0" smtClean="0"/>
              <a:t>                 = 85F</a:t>
            </a:r>
            <a:r>
              <a:rPr lang="en-US" baseline="30000" dirty="0" smtClean="0"/>
              <a:t>2 </a:t>
            </a:r>
          </a:p>
          <a:p>
            <a:r>
              <a:rPr lang="en-US" dirty="0" smtClean="0"/>
              <a:t>(</a:t>
            </a:r>
            <a:r>
              <a:rPr lang="en-US" dirty="0"/>
              <a:t>Intel 14nm SRAM = 87F</a:t>
            </a:r>
            <a:r>
              <a:rPr lang="en-US" baseline="30000" dirty="0"/>
              <a:t>2</a:t>
            </a:r>
            <a:r>
              <a:rPr lang="en-US" dirty="0"/>
              <a:t>)</a:t>
            </a:r>
          </a:p>
          <a:p>
            <a:endParaRPr lang="en-US" dirty="0"/>
          </a:p>
          <a:p>
            <a:endParaRPr lang="en-US" dirty="0"/>
          </a:p>
        </p:txBody>
      </p:sp>
      <p:sp>
        <p:nvSpPr>
          <p:cNvPr id="246" name="TextBox 245"/>
          <p:cNvSpPr txBox="1"/>
          <p:nvPr/>
        </p:nvSpPr>
        <p:spPr>
          <a:xfrm>
            <a:off x="3063990" y="4318218"/>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PG</a:t>
            </a:r>
            <a:endParaRPr lang="en-US" b="1" dirty="0">
              <a:solidFill>
                <a:srgbClr val="0000FF"/>
              </a:solidFill>
              <a:latin typeface="Arial" pitchFamily="34" charset="0"/>
              <a:cs typeface="Arial" pitchFamily="34" charset="0"/>
            </a:endParaRPr>
          </a:p>
        </p:txBody>
      </p:sp>
      <p:sp>
        <p:nvSpPr>
          <p:cNvPr id="247" name="TextBox 246"/>
          <p:cNvSpPr txBox="1"/>
          <p:nvPr/>
        </p:nvSpPr>
        <p:spPr>
          <a:xfrm>
            <a:off x="3127227" y="5314039"/>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PD</a:t>
            </a:r>
            <a:endParaRPr lang="en-US" b="1" dirty="0">
              <a:solidFill>
                <a:srgbClr val="0000FF"/>
              </a:solidFill>
              <a:latin typeface="Arial" pitchFamily="34" charset="0"/>
              <a:cs typeface="Arial" pitchFamily="34" charset="0"/>
            </a:endParaRPr>
          </a:p>
        </p:txBody>
      </p:sp>
      <p:sp>
        <p:nvSpPr>
          <p:cNvPr id="248" name="TextBox 247"/>
          <p:cNvSpPr txBox="1"/>
          <p:nvPr/>
        </p:nvSpPr>
        <p:spPr>
          <a:xfrm>
            <a:off x="6744384" y="5333967"/>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PG</a:t>
            </a:r>
            <a:endParaRPr lang="en-US" b="1" dirty="0">
              <a:solidFill>
                <a:srgbClr val="0000FF"/>
              </a:solidFill>
              <a:latin typeface="Arial" pitchFamily="34" charset="0"/>
              <a:cs typeface="Arial" pitchFamily="34" charset="0"/>
            </a:endParaRPr>
          </a:p>
        </p:txBody>
      </p:sp>
      <p:sp>
        <p:nvSpPr>
          <p:cNvPr id="249" name="TextBox 248"/>
          <p:cNvSpPr txBox="1"/>
          <p:nvPr/>
        </p:nvSpPr>
        <p:spPr>
          <a:xfrm>
            <a:off x="6801982" y="4259108"/>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PD</a:t>
            </a:r>
            <a:endParaRPr lang="en-US" b="1" dirty="0">
              <a:solidFill>
                <a:srgbClr val="0000FF"/>
              </a:solidFill>
              <a:latin typeface="Arial" pitchFamily="34" charset="0"/>
              <a:cs typeface="Arial" pitchFamily="34" charset="0"/>
            </a:endParaRPr>
          </a:p>
        </p:txBody>
      </p:sp>
      <p:sp>
        <p:nvSpPr>
          <p:cNvPr id="250" name="TextBox 249"/>
          <p:cNvSpPr txBox="1"/>
          <p:nvPr/>
        </p:nvSpPr>
        <p:spPr>
          <a:xfrm>
            <a:off x="5642418" y="4284527"/>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PU</a:t>
            </a:r>
            <a:endParaRPr lang="en-US" b="1" dirty="0">
              <a:solidFill>
                <a:srgbClr val="0000FF"/>
              </a:solidFill>
              <a:latin typeface="Arial" pitchFamily="34" charset="0"/>
              <a:cs typeface="Arial" pitchFamily="34" charset="0"/>
            </a:endParaRPr>
          </a:p>
        </p:txBody>
      </p:sp>
      <p:sp>
        <p:nvSpPr>
          <p:cNvPr id="251" name="TextBox 250"/>
          <p:cNvSpPr txBox="1"/>
          <p:nvPr/>
        </p:nvSpPr>
        <p:spPr>
          <a:xfrm>
            <a:off x="4120437" y="5301954"/>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PU</a:t>
            </a:r>
            <a:endParaRPr lang="en-US" b="1" dirty="0">
              <a:solidFill>
                <a:srgbClr val="0000FF"/>
              </a:solidFill>
              <a:latin typeface="Arial" pitchFamily="34" charset="0"/>
              <a:cs typeface="Arial" pitchFamily="34" charset="0"/>
            </a:endParaRPr>
          </a:p>
        </p:txBody>
      </p:sp>
      <p:sp>
        <p:nvSpPr>
          <p:cNvPr id="252" name="TextBox 251"/>
          <p:cNvSpPr txBox="1"/>
          <p:nvPr/>
        </p:nvSpPr>
        <p:spPr>
          <a:xfrm>
            <a:off x="4048881" y="1478765"/>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PG</a:t>
            </a:r>
            <a:endParaRPr lang="en-US" b="1" dirty="0">
              <a:solidFill>
                <a:srgbClr val="0000FF"/>
              </a:solidFill>
              <a:latin typeface="Arial" pitchFamily="34" charset="0"/>
              <a:cs typeface="Arial" pitchFamily="34" charset="0"/>
            </a:endParaRPr>
          </a:p>
        </p:txBody>
      </p:sp>
      <p:sp>
        <p:nvSpPr>
          <p:cNvPr id="253" name="TextBox 252"/>
          <p:cNvSpPr txBox="1"/>
          <p:nvPr/>
        </p:nvSpPr>
        <p:spPr>
          <a:xfrm>
            <a:off x="6043369" y="2181996"/>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PG</a:t>
            </a:r>
            <a:endParaRPr lang="en-US" b="1" dirty="0">
              <a:solidFill>
                <a:srgbClr val="0000FF"/>
              </a:solidFill>
              <a:latin typeface="Arial" pitchFamily="34" charset="0"/>
              <a:cs typeface="Arial" pitchFamily="34" charset="0"/>
            </a:endParaRPr>
          </a:p>
        </p:txBody>
      </p:sp>
      <p:sp>
        <p:nvSpPr>
          <p:cNvPr id="254" name="TextBox 253"/>
          <p:cNvSpPr txBox="1"/>
          <p:nvPr/>
        </p:nvSpPr>
        <p:spPr>
          <a:xfrm>
            <a:off x="5928663" y="1478765"/>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PD</a:t>
            </a:r>
            <a:endParaRPr lang="en-US" b="1" dirty="0">
              <a:solidFill>
                <a:srgbClr val="0000FF"/>
              </a:solidFill>
              <a:latin typeface="Arial" pitchFamily="34" charset="0"/>
              <a:cs typeface="Arial" pitchFamily="34" charset="0"/>
            </a:endParaRPr>
          </a:p>
        </p:txBody>
      </p:sp>
      <p:sp>
        <p:nvSpPr>
          <p:cNvPr id="255" name="TextBox 254"/>
          <p:cNvSpPr txBox="1"/>
          <p:nvPr/>
        </p:nvSpPr>
        <p:spPr>
          <a:xfrm>
            <a:off x="4064662" y="2181996"/>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PD</a:t>
            </a:r>
            <a:endParaRPr lang="en-US" b="1" dirty="0">
              <a:solidFill>
                <a:srgbClr val="0000FF"/>
              </a:solidFill>
              <a:latin typeface="Arial" pitchFamily="34" charset="0"/>
              <a:cs typeface="Arial" pitchFamily="34" charset="0"/>
            </a:endParaRPr>
          </a:p>
        </p:txBody>
      </p:sp>
      <p:sp>
        <p:nvSpPr>
          <p:cNvPr id="256" name="TextBox 255"/>
          <p:cNvSpPr txBox="1"/>
          <p:nvPr/>
        </p:nvSpPr>
        <p:spPr>
          <a:xfrm>
            <a:off x="5155787" y="1549348"/>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PU</a:t>
            </a:r>
            <a:endParaRPr lang="en-US" b="1" dirty="0">
              <a:solidFill>
                <a:srgbClr val="0000FF"/>
              </a:solidFill>
              <a:latin typeface="Arial" pitchFamily="34" charset="0"/>
              <a:cs typeface="Arial" pitchFamily="34" charset="0"/>
            </a:endParaRPr>
          </a:p>
        </p:txBody>
      </p:sp>
      <p:sp>
        <p:nvSpPr>
          <p:cNvPr id="257" name="TextBox 256"/>
          <p:cNvSpPr txBox="1"/>
          <p:nvPr/>
        </p:nvSpPr>
        <p:spPr>
          <a:xfrm>
            <a:off x="4785569" y="2191484"/>
            <a:ext cx="1211179"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b="1" dirty="0" smtClean="0">
                <a:solidFill>
                  <a:srgbClr val="0000FF"/>
                </a:solidFill>
                <a:latin typeface="Arial" pitchFamily="34" charset="0"/>
                <a:cs typeface="Arial" pitchFamily="34" charset="0"/>
              </a:rPr>
              <a:t>PU</a:t>
            </a:r>
            <a:endParaRPr lang="en-US" b="1" dirty="0">
              <a:solidFill>
                <a:srgbClr val="0000FF"/>
              </a:solidFill>
              <a:latin typeface="Arial" pitchFamily="34" charset="0"/>
              <a:cs typeface="Arial" pitchFamily="34" charset="0"/>
            </a:endParaRPr>
          </a:p>
        </p:txBody>
      </p:sp>
      <p:pic>
        <p:nvPicPr>
          <p:cNvPr id="99" name="Picture 4" descr="http://techreport.com/r.x/broadwell-14nm/sram-cells.jpg"/>
          <p:cNvPicPr>
            <a:picLocks noChangeAspect="1" noChangeArrowheads="1"/>
          </p:cNvPicPr>
          <p:nvPr/>
        </p:nvPicPr>
        <p:blipFill rotWithShape="1">
          <a:blip r:embed="rId5">
            <a:extLst>
              <a:ext uri="{28A0092B-C50C-407E-A947-70E740481C1C}">
                <a14:useLocalDpi xmlns:a14="http://schemas.microsoft.com/office/drawing/2010/main" val="0"/>
              </a:ext>
            </a:extLst>
          </a:blip>
          <a:srcRect l="64462" t="25544" b="16723"/>
          <a:stretch/>
        </p:blipFill>
        <p:spPr bwMode="auto">
          <a:xfrm>
            <a:off x="310686" y="5362741"/>
            <a:ext cx="1694830" cy="133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79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81845" y="835907"/>
            <a:ext cx="9002712" cy="5634037"/>
          </a:xfrm>
        </p:spPr>
        <p:txBody>
          <a:bodyPr>
            <a:normAutofit fontScale="92500" lnSpcReduction="10000"/>
          </a:bodyPr>
          <a:lstStyle/>
          <a:p>
            <a:pPr lvl="2" eaLnBrk="1" hangingPunct="1">
              <a:buFontTx/>
              <a:buNone/>
            </a:pPr>
            <a:endParaRPr lang="en-US" dirty="0" smtClean="0">
              <a:effectLst>
                <a:outerShdw blurRad="38100" dist="38100" dir="2700000" algn="tl">
                  <a:srgbClr val="C0C0C0"/>
                </a:outerShdw>
              </a:effectLst>
            </a:endParaRPr>
          </a:p>
          <a:p>
            <a:pPr marL="225425" lvl="1" indent="-225425" eaLnBrk="1" hangingPunct="1"/>
            <a:r>
              <a:rPr lang="en-US" sz="2800" b="1" dirty="0" smtClean="0">
                <a:cs typeface="Times New Roman" pitchFamily="18" charset="0"/>
                <a:hlinkClick r:id="rId4"/>
              </a:rPr>
              <a:t>http://www.itrs.net/</a:t>
            </a:r>
            <a:r>
              <a:rPr lang="en-US" sz="2800" b="1" dirty="0" smtClean="0">
                <a:cs typeface="Times New Roman" pitchFamily="18" charset="0"/>
              </a:rPr>
              <a:t> </a:t>
            </a:r>
          </a:p>
          <a:p>
            <a:pPr marL="0" lvl="1" indent="0" eaLnBrk="1" hangingPunct="1">
              <a:buNone/>
            </a:pPr>
            <a:endParaRPr lang="en-US" sz="2800" b="1" dirty="0" smtClean="0">
              <a:cs typeface="Times New Roman" pitchFamily="18" charset="0"/>
            </a:endParaRPr>
          </a:p>
          <a:p>
            <a:pPr marL="225425" lvl="1" indent="-225425" eaLnBrk="1" hangingPunct="1"/>
            <a:r>
              <a:rPr lang="en-US" sz="2800" b="1" dirty="0" smtClean="0">
                <a:cs typeface="Times New Roman" pitchFamily="18" charset="0"/>
              </a:rPr>
              <a:t>15-year technical outlook for 14 supplier industries and their respective technology areas</a:t>
            </a:r>
          </a:p>
          <a:p>
            <a:pPr marL="225425" lvl="1" indent="-225425" eaLnBrk="1" hangingPunct="1"/>
            <a:r>
              <a:rPr lang="en-US" sz="2800" b="1" dirty="0" smtClean="0">
                <a:cs typeface="Times New Roman" pitchFamily="18" charset="0"/>
              </a:rPr>
              <a:t>25-year projection of technology needs for emerging research devices and materials</a:t>
            </a:r>
          </a:p>
          <a:p>
            <a:pPr marL="225425" lvl="1" indent="-225425" eaLnBrk="1" hangingPunct="1"/>
            <a:r>
              <a:rPr lang="en-US" sz="2800" b="1" dirty="0" smtClean="0">
                <a:cs typeface="Times New Roman" pitchFamily="18" charset="0"/>
              </a:rPr>
              <a:t>Drivers for world wide research and funding agencies</a:t>
            </a:r>
          </a:p>
          <a:p>
            <a:pPr marL="225425" lvl="1" indent="-225425" eaLnBrk="1" hangingPunct="1"/>
            <a:r>
              <a:rPr lang="en-US" sz="2800" b="1" dirty="0" smtClean="0">
                <a:cs typeface="Times New Roman" pitchFamily="18" charset="0"/>
              </a:rPr>
              <a:t>Organization divided  </a:t>
            </a:r>
            <a:r>
              <a:rPr lang="en-US" sz="2200" b="1" dirty="0" smtClean="0">
                <a:cs typeface="Times New Roman" pitchFamily="18" charset="0"/>
              </a:rPr>
              <a:t>(EU, Japan, Korea, Taiwan, USA)</a:t>
            </a:r>
            <a:r>
              <a:rPr lang="en-US" sz="2800" b="1" dirty="0" smtClean="0">
                <a:cs typeface="Times New Roman" pitchFamily="18" charset="0"/>
              </a:rPr>
              <a:t>, 1000+ participants</a:t>
            </a:r>
          </a:p>
          <a:p>
            <a:pPr marL="225425" lvl="1"/>
            <a:r>
              <a:rPr lang="en-US" sz="2800" b="1" dirty="0" smtClean="0">
                <a:cs typeface="Times New Roman" pitchFamily="18" charset="0"/>
              </a:rPr>
              <a:t>Neutrality with regard to commercial considerations</a:t>
            </a:r>
          </a:p>
          <a:p>
            <a:pPr marL="0" lvl="1" indent="0" eaLnBrk="1" hangingPunct="1">
              <a:buNone/>
            </a:pPr>
            <a:endParaRPr lang="en-US" sz="2800" b="1" dirty="0" smtClean="0">
              <a:cs typeface="Times New Roman" pitchFamily="18" charset="0"/>
            </a:endParaRPr>
          </a:p>
          <a:p>
            <a:pPr marL="0" lvl="1" indent="0" algn="ctr" eaLnBrk="1" hangingPunct="1">
              <a:buNone/>
            </a:pPr>
            <a:r>
              <a:rPr lang="en-US" sz="2800" b="1" dirty="0" smtClean="0">
                <a:solidFill>
                  <a:srgbClr val="0000FF"/>
                </a:solidFill>
                <a:cs typeface="Times New Roman" pitchFamily="18" charset="0"/>
              </a:rPr>
              <a:t> </a:t>
            </a:r>
            <a:endParaRPr lang="en-US" sz="2800" b="1" dirty="0" smtClean="0">
              <a:solidFill>
                <a:srgbClr val="0000FF"/>
              </a:solidFill>
            </a:endParaRPr>
          </a:p>
        </p:txBody>
      </p:sp>
      <p:sp>
        <p:nvSpPr>
          <p:cNvPr id="6146" name="Rectangle 2"/>
          <p:cNvSpPr>
            <a:spLocks noGrp="1" noChangeArrowheads="1"/>
          </p:cNvSpPr>
          <p:nvPr>
            <p:ph type="title"/>
          </p:nvPr>
        </p:nvSpPr>
        <p:spPr>
          <a:xfrm>
            <a:off x="130175" y="79375"/>
            <a:ext cx="8851900" cy="595313"/>
          </a:xfrm>
        </p:spPr>
        <p:txBody>
          <a:bodyPr/>
          <a:lstStyle/>
          <a:p>
            <a:pPr eaLnBrk="1" hangingPunct="1"/>
            <a:r>
              <a:rPr lang="en-US" dirty="0" smtClean="0"/>
              <a:t>Mission of ITRS Roadmap</a:t>
            </a:r>
          </a:p>
        </p:txBody>
      </p:sp>
    </p:spTree>
    <p:custDataLst>
      <p:tags r:id="rId1"/>
    </p:custDataLst>
    <p:extLst>
      <p:ext uri="{BB962C8B-B14F-4D97-AF65-F5344CB8AC3E}">
        <p14:creationId xmlns:p14="http://schemas.microsoft.com/office/powerpoint/2010/main" val="3649336560"/>
      </p:ext>
    </p:extLst>
  </p:cSld>
  <p:clrMapOvr>
    <a:masterClrMapping/>
  </p:clrMapOvr>
  <p:transition advTm="895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2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2000"/>
                                        <p:tgtEl>
                                          <p:spTgt spid="71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20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20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2000"/>
                                        <p:tgtEl>
                                          <p:spTgt spid="71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fade">
                                      <p:cBhvr>
                                        <p:cTn id="32" dur="2000"/>
                                        <p:tgtEl>
                                          <p:spTgt spid="717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animEffect transition="in" filter="fade">
                                      <p:cBhvr>
                                        <p:cTn id="37" dur="20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26358" y="3063581"/>
            <a:ext cx="1744665" cy="1310510"/>
          </a:xfrm>
          <a:prstGeom prst="roundRect">
            <a:avLst>
              <a:gd name="adj" fmla="val 816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prstClr val="black"/>
                </a:solidFill>
              </a:rPr>
              <a:t>Design &amp; System Drivers</a:t>
            </a:r>
            <a:endParaRPr lang="en-US" b="1" dirty="0">
              <a:solidFill>
                <a:prstClr val="black"/>
              </a:solidFill>
            </a:endParaRPr>
          </a:p>
        </p:txBody>
      </p:sp>
      <p:grpSp>
        <p:nvGrpSpPr>
          <p:cNvPr id="2" name="Group 1"/>
          <p:cNvGrpSpPr/>
          <p:nvPr/>
        </p:nvGrpSpPr>
        <p:grpSpPr>
          <a:xfrm>
            <a:off x="976245" y="1871598"/>
            <a:ext cx="2780962" cy="965179"/>
            <a:chOff x="976245" y="1871598"/>
            <a:chExt cx="2780962" cy="965179"/>
          </a:xfrm>
        </p:grpSpPr>
        <p:sp>
          <p:nvSpPr>
            <p:cNvPr id="8" name="Rounded Rectangle 7"/>
            <p:cNvSpPr/>
            <p:nvPr/>
          </p:nvSpPr>
          <p:spPr>
            <a:xfrm>
              <a:off x="976245" y="1871598"/>
              <a:ext cx="1010034" cy="502776"/>
            </a:xfrm>
            <a:prstGeom prst="roundRect">
              <a:avLst>
                <a:gd name="adj" fmla="val 1277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white"/>
                  </a:solidFill>
                </a:rPr>
                <a:t>INTC</a:t>
              </a:r>
              <a:endParaRPr lang="en-US" b="1" dirty="0">
                <a:solidFill>
                  <a:prstClr val="white"/>
                </a:solidFill>
              </a:endParaRPr>
            </a:p>
          </p:txBody>
        </p:sp>
        <p:cxnSp>
          <p:nvCxnSpPr>
            <p:cNvPr id="17" name="Straight Arrow Connector 16"/>
            <p:cNvCxnSpPr>
              <a:stCxn id="8" idx="3"/>
            </p:cNvCxnSpPr>
            <p:nvPr/>
          </p:nvCxnSpPr>
          <p:spPr>
            <a:xfrm>
              <a:off x="1986279" y="2122985"/>
              <a:ext cx="1711346" cy="71379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431187">
              <a:off x="1972936" y="2110276"/>
              <a:ext cx="1784271" cy="307777"/>
            </a:xfrm>
            <a:prstGeom prst="rect">
              <a:avLst/>
            </a:prstGeom>
          </p:spPr>
          <p:txBody>
            <a:bodyPr wrap="none">
              <a:spAutoFit/>
            </a:bodyPr>
            <a:lstStyle/>
            <a:p>
              <a:r>
                <a:rPr lang="en-US" sz="1400" b="1" dirty="0" smtClean="0">
                  <a:solidFill>
                    <a:prstClr val="black"/>
                  </a:solidFill>
                </a:rPr>
                <a:t>CMP, R, C, MOL, Jmax</a:t>
              </a:r>
              <a:endParaRPr lang="en-US" sz="1400" b="1" dirty="0">
                <a:solidFill>
                  <a:prstClr val="black"/>
                </a:solidFill>
              </a:endParaRPr>
            </a:p>
          </p:txBody>
        </p:sp>
      </p:grpSp>
      <p:grpSp>
        <p:nvGrpSpPr>
          <p:cNvPr id="7" name="Group 6"/>
          <p:cNvGrpSpPr/>
          <p:nvPr/>
        </p:nvGrpSpPr>
        <p:grpSpPr>
          <a:xfrm>
            <a:off x="976245" y="2709823"/>
            <a:ext cx="2529450" cy="677382"/>
            <a:chOff x="976245" y="2709823"/>
            <a:chExt cx="2529450" cy="677382"/>
          </a:xfrm>
        </p:grpSpPr>
        <p:sp>
          <p:nvSpPr>
            <p:cNvPr id="9" name="Rounded Rectangle 8"/>
            <p:cNvSpPr/>
            <p:nvPr/>
          </p:nvSpPr>
          <p:spPr>
            <a:xfrm>
              <a:off x="976245" y="2836777"/>
              <a:ext cx="1010034" cy="502776"/>
            </a:xfrm>
            <a:prstGeom prst="roundRect">
              <a:avLst>
                <a:gd name="adj" fmla="val 1277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white"/>
                  </a:solidFill>
                </a:rPr>
                <a:t>PIDS</a:t>
              </a:r>
              <a:endParaRPr lang="en-US" b="1" dirty="0">
                <a:solidFill>
                  <a:prstClr val="white"/>
                </a:solidFill>
              </a:endParaRPr>
            </a:p>
          </p:txBody>
        </p:sp>
        <p:cxnSp>
          <p:nvCxnSpPr>
            <p:cNvPr id="16" name="Straight Arrow Connector 15"/>
            <p:cNvCxnSpPr>
              <a:stCxn id="9" idx="3"/>
            </p:cNvCxnSpPr>
            <p:nvPr/>
          </p:nvCxnSpPr>
          <p:spPr>
            <a:xfrm>
              <a:off x="1986279" y="3088165"/>
              <a:ext cx="151941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77647" y="2709823"/>
              <a:ext cx="943400" cy="451406"/>
            </a:xfrm>
            <a:prstGeom prst="rect">
              <a:avLst/>
            </a:prstGeom>
          </p:spPr>
          <p:txBody>
            <a:bodyPr wrap="none">
              <a:spAutoFit/>
            </a:bodyPr>
            <a:lstStyle/>
            <a:p>
              <a:r>
                <a:rPr lang="en-US" sz="1400" b="1" dirty="0" smtClean="0">
                  <a:solidFill>
                    <a:prstClr val="black"/>
                  </a:solidFill>
                </a:rPr>
                <a:t>I</a:t>
              </a:r>
              <a:r>
                <a:rPr lang="en-US" sz="1400" b="1" baseline="-25000" dirty="0" smtClean="0">
                  <a:solidFill>
                    <a:prstClr val="black"/>
                  </a:solidFill>
                </a:rPr>
                <a:t>d,sat,</a:t>
              </a:r>
              <a:r>
                <a:rPr lang="en-US" sz="1400" b="1" dirty="0">
                  <a:solidFill>
                    <a:prstClr val="black"/>
                  </a:solidFill>
                </a:rPr>
                <a:t> </a:t>
              </a:r>
              <a:r>
                <a:rPr lang="en-US" sz="1400" b="1" dirty="0" smtClean="0">
                  <a:solidFill>
                    <a:prstClr val="black"/>
                  </a:solidFill>
                </a:rPr>
                <a:t>I</a:t>
              </a:r>
              <a:r>
                <a:rPr lang="en-US" sz="1400" b="1" baseline="-25000" dirty="0" smtClean="0">
                  <a:solidFill>
                    <a:prstClr val="black"/>
                  </a:solidFill>
                </a:rPr>
                <a:t>sd,leak</a:t>
              </a:r>
              <a:endParaRPr lang="en-US" sz="1400" b="1" baseline="-25000" dirty="0">
                <a:solidFill>
                  <a:prstClr val="black"/>
                </a:solidFill>
              </a:endParaRPr>
            </a:p>
            <a:p>
              <a:endParaRPr lang="en-US" sz="1400" b="1" baseline="-25000" dirty="0">
                <a:solidFill>
                  <a:prstClr val="black"/>
                </a:solidFill>
              </a:endParaRPr>
            </a:p>
          </p:txBody>
        </p:sp>
        <p:sp>
          <p:nvSpPr>
            <p:cNvPr id="24" name="Rectangle 23"/>
            <p:cNvSpPr/>
            <p:nvPr/>
          </p:nvSpPr>
          <p:spPr>
            <a:xfrm>
              <a:off x="2211546" y="3079428"/>
              <a:ext cx="663580" cy="307777"/>
            </a:xfrm>
            <a:prstGeom prst="rect">
              <a:avLst/>
            </a:prstGeom>
          </p:spPr>
          <p:txBody>
            <a:bodyPr wrap="none">
              <a:spAutoFit/>
            </a:bodyPr>
            <a:lstStyle/>
            <a:p>
              <a:r>
                <a:rPr lang="en-US" sz="1400" b="1" dirty="0" smtClean="0">
                  <a:solidFill>
                    <a:prstClr val="black"/>
                  </a:solidFill>
                </a:rPr>
                <a:t>CV/I,f</a:t>
              </a:r>
              <a:r>
                <a:rPr lang="en-US" sz="1400" b="1" baseline="-25000" dirty="0" smtClean="0">
                  <a:solidFill>
                    <a:prstClr val="black"/>
                  </a:solidFill>
                </a:rPr>
                <a:t>T</a:t>
              </a:r>
              <a:endParaRPr lang="en-US" sz="1400" b="1" baseline="-25000" dirty="0">
                <a:solidFill>
                  <a:prstClr val="black"/>
                </a:solidFill>
              </a:endParaRPr>
            </a:p>
          </p:txBody>
        </p:sp>
      </p:grpSp>
      <p:grpSp>
        <p:nvGrpSpPr>
          <p:cNvPr id="13" name="Group 12"/>
          <p:cNvGrpSpPr/>
          <p:nvPr/>
        </p:nvGrpSpPr>
        <p:grpSpPr>
          <a:xfrm>
            <a:off x="976245" y="3474622"/>
            <a:ext cx="2529450" cy="907478"/>
            <a:chOff x="976245" y="3474622"/>
            <a:chExt cx="2529450" cy="907478"/>
          </a:xfrm>
        </p:grpSpPr>
        <p:sp>
          <p:nvSpPr>
            <p:cNvPr id="11" name="Rounded Rectangle 10"/>
            <p:cNvSpPr/>
            <p:nvPr/>
          </p:nvSpPr>
          <p:spPr>
            <a:xfrm>
              <a:off x="976245" y="3879324"/>
              <a:ext cx="1010034" cy="502776"/>
            </a:xfrm>
            <a:prstGeom prst="roundRect">
              <a:avLst>
                <a:gd name="adj" fmla="val 1277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white"/>
                  </a:solidFill>
                </a:rPr>
                <a:t>FEP</a:t>
              </a:r>
              <a:endParaRPr lang="en-US" b="1" dirty="0">
                <a:solidFill>
                  <a:prstClr val="white"/>
                </a:solidFill>
              </a:endParaRPr>
            </a:p>
          </p:txBody>
        </p:sp>
        <p:cxnSp>
          <p:nvCxnSpPr>
            <p:cNvPr id="15" name="Straight Arrow Connector 14"/>
            <p:cNvCxnSpPr>
              <a:stCxn id="11" idx="3"/>
            </p:cNvCxnSpPr>
            <p:nvPr/>
          </p:nvCxnSpPr>
          <p:spPr>
            <a:xfrm flipV="1">
              <a:off x="1986279" y="3474622"/>
              <a:ext cx="1519416" cy="65609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20176684">
              <a:off x="1999060" y="3515964"/>
              <a:ext cx="1246902" cy="363360"/>
            </a:xfrm>
            <a:prstGeom prst="rect">
              <a:avLst/>
            </a:prstGeom>
          </p:spPr>
          <p:txBody>
            <a:bodyPr wrap="none">
              <a:spAutoFit/>
            </a:bodyPr>
            <a:lstStyle/>
            <a:p>
              <a:r>
                <a:rPr lang="en-US" sz="1400" b="1" dirty="0" smtClean="0">
                  <a:solidFill>
                    <a:prstClr val="black"/>
                  </a:solidFill>
                </a:rPr>
                <a:t>V</a:t>
              </a:r>
              <a:r>
                <a:rPr lang="en-US" sz="1400" b="1" baseline="-25000" dirty="0" smtClean="0">
                  <a:solidFill>
                    <a:prstClr val="black"/>
                  </a:solidFill>
                </a:rPr>
                <a:t>t</a:t>
              </a:r>
              <a:r>
                <a:rPr lang="en-US" sz="1400" b="1" dirty="0" smtClean="0">
                  <a:solidFill>
                    <a:prstClr val="black"/>
                  </a:solidFill>
                </a:rPr>
                <a:t> variation</a:t>
              </a:r>
              <a:endParaRPr lang="en-US" sz="1400" b="1" baseline="-25000" dirty="0">
                <a:solidFill>
                  <a:prstClr val="black"/>
                </a:solidFill>
              </a:endParaRPr>
            </a:p>
          </p:txBody>
        </p:sp>
      </p:grpSp>
      <p:grpSp>
        <p:nvGrpSpPr>
          <p:cNvPr id="18" name="Group 17"/>
          <p:cNvGrpSpPr/>
          <p:nvPr/>
        </p:nvGrpSpPr>
        <p:grpSpPr>
          <a:xfrm>
            <a:off x="967101" y="4273554"/>
            <a:ext cx="2743515" cy="1176277"/>
            <a:chOff x="967101" y="4273554"/>
            <a:chExt cx="2743515" cy="1176277"/>
          </a:xfrm>
        </p:grpSpPr>
        <p:sp>
          <p:nvSpPr>
            <p:cNvPr id="10" name="Rounded Rectangle 9"/>
            <p:cNvSpPr/>
            <p:nvPr/>
          </p:nvSpPr>
          <p:spPr>
            <a:xfrm>
              <a:off x="967101" y="4947055"/>
              <a:ext cx="1010034" cy="502776"/>
            </a:xfrm>
            <a:prstGeom prst="roundRect">
              <a:avLst>
                <a:gd name="adj" fmla="val 1277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white"/>
                  </a:solidFill>
                </a:rPr>
                <a:t>LITHO</a:t>
              </a:r>
              <a:endParaRPr lang="en-US" b="1" dirty="0">
                <a:solidFill>
                  <a:prstClr val="white"/>
                </a:solidFill>
              </a:endParaRPr>
            </a:p>
          </p:txBody>
        </p:sp>
        <p:cxnSp>
          <p:nvCxnSpPr>
            <p:cNvPr id="14" name="Straight Arrow Connector 13"/>
            <p:cNvCxnSpPr/>
            <p:nvPr/>
          </p:nvCxnSpPr>
          <p:spPr>
            <a:xfrm flipV="1">
              <a:off x="1989584" y="4374091"/>
              <a:ext cx="1667587" cy="93117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9849152">
              <a:off x="1851620" y="4273554"/>
              <a:ext cx="1858996" cy="617712"/>
            </a:xfrm>
            <a:prstGeom prst="rect">
              <a:avLst/>
            </a:prstGeom>
          </p:spPr>
          <p:txBody>
            <a:bodyPr wrap="none">
              <a:spAutoFit/>
            </a:bodyPr>
            <a:lstStyle/>
            <a:p>
              <a:r>
                <a:rPr lang="en-US" sz="1400" b="1" dirty="0" smtClean="0">
                  <a:solidFill>
                    <a:prstClr val="black"/>
                  </a:solidFill>
                </a:rPr>
                <a:t>Mask cost, CD 3</a:t>
              </a:r>
              <a:r>
                <a:rPr lang="el-GR" sz="1400" b="1" dirty="0" smtClean="0">
                  <a:solidFill>
                    <a:prstClr val="black"/>
                  </a:solidFill>
                </a:rPr>
                <a:t>σ</a:t>
              </a:r>
              <a:r>
                <a:rPr lang="en-US" sz="1400" b="1" dirty="0" smtClean="0">
                  <a:solidFill>
                    <a:prstClr val="black"/>
                  </a:solidFill>
                </a:rPr>
                <a:t>, </a:t>
              </a:r>
              <a:br>
                <a:rPr lang="en-US" sz="1400" b="1" dirty="0" smtClean="0">
                  <a:solidFill>
                    <a:prstClr val="black"/>
                  </a:solidFill>
                </a:rPr>
              </a:br>
              <a:r>
                <a:rPr lang="en-US" sz="1400" b="1" dirty="0" smtClean="0">
                  <a:solidFill>
                    <a:prstClr val="black"/>
                  </a:solidFill>
                </a:rPr>
                <a:t>pitch, overlay</a:t>
              </a:r>
              <a:endParaRPr lang="en-US" sz="1400" b="1" baseline="-25000" dirty="0">
                <a:solidFill>
                  <a:prstClr val="black"/>
                </a:solidFill>
              </a:endParaRPr>
            </a:p>
          </p:txBody>
        </p:sp>
      </p:grpSp>
      <p:grpSp>
        <p:nvGrpSpPr>
          <p:cNvPr id="33" name="Group 32"/>
          <p:cNvGrpSpPr/>
          <p:nvPr/>
        </p:nvGrpSpPr>
        <p:grpSpPr>
          <a:xfrm>
            <a:off x="2623006" y="4436262"/>
            <a:ext cx="1281002" cy="1748796"/>
            <a:chOff x="2623006" y="4436262"/>
            <a:chExt cx="1281002" cy="1748796"/>
          </a:xfrm>
        </p:grpSpPr>
        <p:sp>
          <p:nvSpPr>
            <p:cNvPr id="6" name="Rounded Rectangle 5"/>
            <p:cNvSpPr/>
            <p:nvPr/>
          </p:nvSpPr>
          <p:spPr>
            <a:xfrm>
              <a:off x="2687591" y="5682282"/>
              <a:ext cx="1010034" cy="502776"/>
            </a:xfrm>
            <a:prstGeom prst="roundRect">
              <a:avLst>
                <a:gd name="adj" fmla="val 1277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white"/>
                  </a:solidFill>
                </a:rPr>
                <a:t>Test</a:t>
              </a:r>
              <a:endParaRPr lang="en-US" b="1" dirty="0">
                <a:solidFill>
                  <a:prstClr val="white"/>
                </a:solidFill>
              </a:endParaRPr>
            </a:p>
          </p:txBody>
        </p:sp>
        <p:cxnSp>
          <p:nvCxnSpPr>
            <p:cNvPr id="12" name="Straight Arrow Connector 11"/>
            <p:cNvCxnSpPr/>
            <p:nvPr/>
          </p:nvCxnSpPr>
          <p:spPr>
            <a:xfrm flipV="1">
              <a:off x="3582467" y="4436262"/>
              <a:ext cx="321541" cy="122636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23006" y="5051921"/>
              <a:ext cx="1053044" cy="523220"/>
            </a:xfrm>
            <a:prstGeom prst="rect">
              <a:avLst/>
            </a:prstGeom>
          </p:spPr>
          <p:txBody>
            <a:bodyPr wrap="none">
              <a:spAutoFit/>
            </a:bodyPr>
            <a:lstStyle/>
            <a:p>
              <a:r>
                <a:rPr lang="en-US" sz="1400" b="1" dirty="0" smtClean="0">
                  <a:solidFill>
                    <a:prstClr val="black"/>
                  </a:solidFill>
                </a:rPr>
                <a:t>#cores, </a:t>
              </a:r>
              <a:br>
                <a:rPr lang="en-US" sz="1400" b="1" dirty="0" smtClean="0">
                  <a:solidFill>
                    <a:prstClr val="black"/>
                  </a:solidFill>
                </a:rPr>
              </a:br>
              <a:r>
                <a:rPr lang="en-US" sz="1400" b="1" dirty="0" smtClean="0">
                  <a:solidFill>
                    <a:prstClr val="black"/>
                  </a:solidFill>
                </a:rPr>
                <a:t>max IO freq</a:t>
              </a:r>
              <a:endParaRPr lang="en-US" sz="1400" b="1" baseline="-25000" dirty="0">
                <a:solidFill>
                  <a:prstClr val="black"/>
                </a:solidFill>
              </a:endParaRPr>
            </a:p>
          </p:txBody>
        </p:sp>
      </p:grpSp>
      <p:sp>
        <p:nvSpPr>
          <p:cNvPr id="61" name="Title 1"/>
          <p:cNvSpPr>
            <a:spLocks noGrp="1"/>
          </p:cNvSpPr>
          <p:nvPr>
            <p:ph type="title"/>
          </p:nvPr>
        </p:nvSpPr>
        <p:spPr>
          <a:xfrm>
            <a:off x="25401" y="62088"/>
            <a:ext cx="9296400" cy="685800"/>
          </a:xfrm>
        </p:spPr>
        <p:txBody>
          <a:bodyPr/>
          <a:lstStyle/>
          <a:p>
            <a:r>
              <a:rPr lang="en-US" dirty="0" smtClean="0"/>
              <a:t>Interactions between ITWGs</a:t>
            </a:r>
            <a:endParaRPr lang="en-US" sz="3600" dirty="0"/>
          </a:p>
        </p:txBody>
      </p:sp>
      <p:sp>
        <p:nvSpPr>
          <p:cNvPr id="73" name="Block Arc 72"/>
          <p:cNvSpPr/>
          <p:nvPr/>
        </p:nvSpPr>
        <p:spPr>
          <a:xfrm rot="10800000">
            <a:off x="4557648" y="1628605"/>
            <a:ext cx="813374" cy="1163899"/>
          </a:xfrm>
          <a:prstGeom prst="blockArc">
            <a:avLst>
              <a:gd name="adj1" fmla="val 16272738"/>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solidFill>
                <a:prstClr val="black"/>
              </a:solidFill>
            </a:endParaRPr>
          </a:p>
        </p:txBody>
      </p:sp>
      <p:cxnSp>
        <p:nvCxnSpPr>
          <p:cNvPr id="74" name="Straight Connector 73"/>
          <p:cNvCxnSpPr/>
          <p:nvPr/>
        </p:nvCxnSpPr>
        <p:spPr>
          <a:xfrm flipV="1">
            <a:off x="4692326" y="6202842"/>
            <a:ext cx="0" cy="3468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094644" y="1344491"/>
            <a:ext cx="1010034" cy="502776"/>
          </a:xfrm>
          <a:prstGeom prst="roundRect">
            <a:avLst>
              <a:gd name="adj" fmla="val 1277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prstClr val="white"/>
                </a:solidFill>
              </a:rPr>
              <a:t>ORTCs</a:t>
            </a:r>
            <a:endParaRPr lang="en-US" b="1" dirty="0">
              <a:solidFill>
                <a:prstClr val="white"/>
              </a:solidFill>
            </a:endParaRPr>
          </a:p>
        </p:txBody>
      </p:sp>
      <p:sp>
        <p:nvSpPr>
          <p:cNvPr id="78" name="Right Arrow 77"/>
          <p:cNvSpPr/>
          <p:nvPr/>
        </p:nvSpPr>
        <p:spPr>
          <a:xfrm rot="16200000">
            <a:off x="4027118" y="2070889"/>
            <a:ext cx="1145085" cy="6978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cxnSp>
        <p:nvCxnSpPr>
          <p:cNvPr id="79" name="Straight Arrow Connector 78"/>
          <p:cNvCxnSpPr>
            <a:endCxn id="76" idx="1"/>
          </p:cNvCxnSpPr>
          <p:nvPr/>
        </p:nvCxnSpPr>
        <p:spPr>
          <a:xfrm>
            <a:off x="458521" y="1595879"/>
            <a:ext cx="363612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8521" y="1595879"/>
            <a:ext cx="0" cy="4947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8521" y="6543504"/>
            <a:ext cx="42338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192608" y="6188934"/>
            <a:ext cx="0" cy="334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4244" y="4130712"/>
            <a:ext cx="50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4244" y="3088165"/>
            <a:ext cx="50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8521" y="2122985"/>
            <a:ext cx="5177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421574" y="1580708"/>
            <a:ext cx="3025399" cy="4352962"/>
            <a:chOff x="5421574" y="1580708"/>
            <a:chExt cx="3025399" cy="4352962"/>
          </a:xfrm>
        </p:grpSpPr>
        <p:sp>
          <p:nvSpPr>
            <p:cNvPr id="101" name="Rounded Rectangle 100"/>
            <p:cNvSpPr/>
            <p:nvPr/>
          </p:nvSpPr>
          <p:spPr>
            <a:xfrm>
              <a:off x="5830495" y="1944164"/>
              <a:ext cx="2616478" cy="3989506"/>
            </a:xfrm>
            <a:prstGeom prst="roundRect">
              <a:avLst>
                <a:gd name="adj" fmla="val 8160"/>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itchFamily="34" charset="0"/>
                <a:buChar char="•"/>
              </a:pPr>
              <a:r>
                <a:rPr lang="en-US" sz="2000" b="1" dirty="0">
                  <a:solidFill>
                    <a:schemeClr val="bg1"/>
                  </a:solidFill>
                </a:rPr>
                <a:t>max chip power</a:t>
              </a:r>
            </a:p>
            <a:p>
              <a:pPr marL="285750" indent="-285750">
                <a:buFont typeface="Arial" pitchFamily="34" charset="0"/>
                <a:buChar char="•"/>
              </a:pPr>
              <a:r>
                <a:rPr lang="en-US" sz="2000" b="1" dirty="0">
                  <a:solidFill>
                    <a:schemeClr val="bg1"/>
                  </a:solidFill>
                </a:rPr>
                <a:t>layout density</a:t>
              </a:r>
            </a:p>
            <a:p>
              <a:pPr marL="285750" indent="-285750">
                <a:buFont typeface="Arial" pitchFamily="34" charset="0"/>
                <a:buChar char="•"/>
              </a:pPr>
              <a:r>
                <a:rPr lang="en-US" sz="2000" b="1" dirty="0" smtClean="0">
                  <a:solidFill>
                    <a:schemeClr val="bg1"/>
                  </a:solidFill>
                </a:rPr>
                <a:t>transistor </a:t>
              </a:r>
              <a:r>
                <a:rPr lang="en-US" sz="2000" b="1" dirty="0">
                  <a:solidFill>
                    <a:schemeClr val="bg1"/>
                  </a:solidFill>
                </a:rPr>
                <a:t>count</a:t>
              </a:r>
            </a:p>
            <a:p>
              <a:pPr marL="285750" indent="-285750">
                <a:buFont typeface="Arial" pitchFamily="34" charset="0"/>
                <a:buChar char="•"/>
              </a:pPr>
              <a:r>
                <a:rPr lang="en-US" sz="2000" b="1" dirty="0" smtClean="0">
                  <a:solidFill>
                    <a:schemeClr val="bg1"/>
                  </a:solidFill>
                </a:rPr>
                <a:t>chip </a:t>
              </a:r>
              <a:r>
                <a:rPr lang="en-US" sz="2000" b="1" dirty="0">
                  <a:solidFill>
                    <a:schemeClr val="bg1"/>
                  </a:solidFill>
                </a:rPr>
                <a:t>size</a:t>
              </a:r>
            </a:p>
            <a:p>
              <a:pPr marL="285750" indent="-285750">
                <a:buFont typeface="Arial" pitchFamily="34" charset="0"/>
                <a:buChar char="•"/>
              </a:pPr>
              <a:r>
                <a:rPr lang="en-US" sz="2000" b="1" dirty="0">
                  <a:solidFill>
                    <a:schemeClr val="bg1"/>
                  </a:solidFill>
                </a:rPr>
                <a:t>#distinct cores</a:t>
              </a:r>
            </a:p>
            <a:p>
              <a:pPr marL="285750" indent="-285750">
                <a:buFont typeface="Arial" pitchFamily="34" charset="0"/>
                <a:buChar char="•"/>
              </a:pPr>
              <a:r>
                <a:rPr lang="en-US" sz="2000" b="1" dirty="0">
                  <a:solidFill>
                    <a:schemeClr val="bg1"/>
                  </a:solidFill>
                </a:rPr>
                <a:t>#cores</a:t>
              </a:r>
            </a:p>
            <a:p>
              <a:pPr marL="285750" indent="-285750">
                <a:buFont typeface="Arial" pitchFamily="34" charset="0"/>
                <a:buChar char="•"/>
              </a:pPr>
              <a:r>
                <a:rPr lang="en-US" sz="2000" b="1" dirty="0" smtClean="0">
                  <a:solidFill>
                    <a:schemeClr val="bg1"/>
                  </a:solidFill>
                </a:rPr>
                <a:t>max </a:t>
              </a:r>
              <a:r>
                <a:rPr lang="en-US" sz="2000" b="1" dirty="0">
                  <a:solidFill>
                    <a:schemeClr val="bg1"/>
                  </a:solidFill>
                </a:rPr>
                <a:t>on-chip freq</a:t>
              </a:r>
            </a:p>
            <a:p>
              <a:pPr marL="285750" indent="-285750">
                <a:buFont typeface="Arial" pitchFamily="34" charset="0"/>
                <a:buChar char="•"/>
              </a:pPr>
              <a:r>
                <a:rPr lang="en-US" sz="2000" b="1" dirty="0" smtClean="0">
                  <a:solidFill>
                    <a:schemeClr val="bg1"/>
                  </a:solidFill>
                </a:rPr>
                <a:t>product/market drivers</a:t>
              </a:r>
              <a:endParaRPr lang="en-US" sz="2000" b="1" dirty="0">
                <a:solidFill>
                  <a:schemeClr val="bg1"/>
                </a:solidFill>
              </a:endParaRPr>
            </a:p>
          </p:txBody>
        </p:sp>
        <p:sp>
          <p:nvSpPr>
            <p:cNvPr id="75" name="Right Arrow 74"/>
            <p:cNvSpPr/>
            <p:nvPr/>
          </p:nvSpPr>
          <p:spPr>
            <a:xfrm>
              <a:off x="5421574" y="3594801"/>
              <a:ext cx="376691" cy="3297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100" name="Rectangle 99"/>
            <p:cNvSpPr/>
            <p:nvPr/>
          </p:nvSpPr>
          <p:spPr>
            <a:xfrm>
              <a:off x="5753760" y="1580708"/>
              <a:ext cx="2664638" cy="340878"/>
            </a:xfrm>
            <a:prstGeom prst="rect">
              <a:avLst/>
            </a:prstGeom>
          </p:spPr>
          <p:txBody>
            <a:bodyPr wrap="none">
              <a:noAutofit/>
            </a:bodyPr>
            <a:lstStyle/>
            <a:p>
              <a:pPr algn="ctr"/>
              <a:r>
                <a:rPr lang="en-US" sz="2200" b="1" dirty="0" smtClean="0"/>
                <a:t>Fundamental Models</a:t>
              </a:r>
              <a:endParaRPr lang="en-US" sz="2200" b="1" dirty="0"/>
            </a:p>
          </p:txBody>
        </p:sp>
      </p:grpSp>
      <p:sp>
        <p:nvSpPr>
          <p:cNvPr id="86" name="Rectangle 85"/>
          <p:cNvSpPr/>
          <p:nvPr/>
        </p:nvSpPr>
        <p:spPr>
          <a:xfrm>
            <a:off x="4964335" y="2603633"/>
            <a:ext cx="823943" cy="18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solidFill>
                <a:prstClr val="white"/>
              </a:solidFill>
            </a:endParaRPr>
          </a:p>
        </p:txBody>
      </p:sp>
      <p:cxnSp>
        <p:nvCxnSpPr>
          <p:cNvPr id="87" name="Straight Connector 86"/>
          <p:cNvCxnSpPr/>
          <p:nvPr/>
        </p:nvCxnSpPr>
        <p:spPr>
          <a:xfrm>
            <a:off x="457200" y="5215460"/>
            <a:ext cx="50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574872" y="2122985"/>
            <a:ext cx="4013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574872" y="3088165"/>
            <a:ext cx="4013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574872" y="4130712"/>
            <a:ext cx="4013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 idx="2"/>
          </p:cNvCxnSpPr>
          <p:nvPr/>
        </p:nvCxnSpPr>
        <p:spPr>
          <a:xfrm>
            <a:off x="3192608" y="6185058"/>
            <a:ext cx="0" cy="3323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557829" y="5215460"/>
            <a:ext cx="4013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4187309" y="5689826"/>
            <a:ext cx="1010034" cy="502776"/>
          </a:xfrm>
          <a:prstGeom prst="roundRect">
            <a:avLst>
              <a:gd name="adj" fmla="val 1277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prstClr val="white"/>
                </a:solidFill>
              </a:rPr>
              <a:t>A&amp;P</a:t>
            </a:r>
            <a:endParaRPr lang="en-US" b="1" dirty="0">
              <a:solidFill>
                <a:prstClr val="white"/>
              </a:solidFill>
            </a:endParaRPr>
          </a:p>
        </p:txBody>
      </p:sp>
      <p:cxnSp>
        <p:nvCxnSpPr>
          <p:cNvPr id="70" name="Straight Arrow Connector 69"/>
          <p:cNvCxnSpPr/>
          <p:nvPr/>
        </p:nvCxnSpPr>
        <p:spPr>
          <a:xfrm flipV="1">
            <a:off x="4375872" y="4463466"/>
            <a:ext cx="61409" cy="117691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4375872" y="4680110"/>
            <a:ext cx="1457612" cy="738664"/>
          </a:xfrm>
          <a:prstGeom prst="rect">
            <a:avLst/>
          </a:prstGeom>
        </p:spPr>
        <p:txBody>
          <a:bodyPr wrap="square">
            <a:spAutoFit/>
          </a:bodyPr>
          <a:lstStyle/>
          <a:p>
            <a:r>
              <a:rPr lang="en-US" sz="1400" b="1" dirty="0" smtClean="0">
                <a:solidFill>
                  <a:prstClr val="black"/>
                </a:solidFill>
              </a:rPr>
              <a:t>#IOs, max power, thermal, TSV/3D roadmap</a:t>
            </a:r>
            <a:endParaRPr lang="en-US" sz="1400" b="1" baseline="-25000" dirty="0">
              <a:solidFill>
                <a:prstClr val="black"/>
              </a:solidFill>
            </a:endParaRPr>
          </a:p>
        </p:txBody>
      </p:sp>
      <p:cxnSp>
        <p:nvCxnSpPr>
          <p:cNvPr id="72" name="Straight Arrow Connector 71"/>
          <p:cNvCxnSpPr/>
          <p:nvPr/>
        </p:nvCxnSpPr>
        <p:spPr>
          <a:xfrm>
            <a:off x="4692326" y="6200347"/>
            <a:ext cx="0" cy="3005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2285150"/>
      </p:ext>
    </p:extLst>
  </p:cSld>
  <p:clrMapOvr>
    <a:masterClrMapping/>
  </p:clrMapOvr>
  <mc:AlternateContent xmlns:mc="http://schemas.openxmlformats.org/markup-compatibility/2006" xmlns:p14="http://schemas.microsoft.com/office/powerpoint/2010/main">
    <mc:Choice Requires="p14">
      <p:transition spd="slow" p14:dur="2000" advTm="4113"/>
    </mc:Choice>
    <mc:Fallback xmlns="">
      <p:transition spd="slow" advTm="4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8"/>
                                        </p:tgtEl>
                                      </p:cBhvr>
                                    </p:animEffect>
                                    <p:animScale>
                                      <p:cBhvr>
                                        <p:cTn id="12" dur="250" autoRev="1" fill="hold"/>
                                        <p:tgtEl>
                                          <p:spTgt spid="1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8612"/>
            <a:ext cx="9067800" cy="563562"/>
          </a:xfrm>
        </p:spPr>
        <p:txBody>
          <a:bodyPr/>
          <a:lstStyle/>
          <a:p>
            <a:r>
              <a:rPr lang="en-US" dirty="0" smtClean="0"/>
              <a:t>Intel MPU Scaling Trends</a:t>
            </a:r>
            <a:endParaRPr lang="en-US" dirty="0"/>
          </a:p>
        </p:txBody>
      </p:sp>
      <p:grpSp>
        <p:nvGrpSpPr>
          <p:cNvPr id="4" name="Group 3"/>
          <p:cNvGrpSpPr/>
          <p:nvPr/>
        </p:nvGrpSpPr>
        <p:grpSpPr>
          <a:xfrm>
            <a:off x="762000" y="838199"/>
            <a:ext cx="8143292" cy="5600149"/>
            <a:chOff x="304800" y="954605"/>
            <a:chExt cx="8143292" cy="5600149"/>
          </a:xfrm>
        </p:grpSpPr>
        <p:sp>
          <p:nvSpPr>
            <p:cNvPr id="9" name="TextBox 8"/>
            <p:cNvSpPr txBox="1"/>
            <p:nvPr/>
          </p:nvSpPr>
          <p:spPr>
            <a:xfrm>
              <a:off x="6847892" y="6174274"/>
              <a:ext cx="1600200"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dirty="0" smtClean="0">
                  <a:solidFill>
                    <a:prstClr val="black"/>
                  </a:solidFill>
                </a:rPr>
                <a:t>[Sutter09]</a:t>
              </a:r>
              <a:endParaRPr lang="en-US" dirty="0">
                <a:solidFill>
                  <a:prstClr val="black"/>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4605"/>
              <a:ext cx="5771883" cy="560014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hape 7"/>
          <p:cNvSpPr/>
          <p:nvPr/>
        </p:nvSpPr>
        <p:spPr>
          <a:xfrm rot="18300000" flipV="1">
            <a:off x="1284111" y="2092330"/>
            <a:ext cx="5760934" cy="2077394"/>
          </a:xfrm>
          <a:prstGeom prst="swooshArrow">
            <a:avLst>
              <a:gd name="adj1" fmla="val 29447"/>
              <a:gd name="adj2" fmla="val 56425"/>
            </a:avLst>
          </a:prstGeom>
          <a:solidFill>
            <a:srgbClr val="009900">
              <a:alpha val="40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Shape 11"/>
          <p:cNvSpPr/>
          <p:nvPr/>
        </p:nvSpPr>
        <p:spPr>
          <a:xfrm>
            <a:off x="3188751" y="3602487"/>
            <a:ext cx="3571277" cy="2062794"/>
          </a:xfrm>
          <a:prstGeom prst="swooshArrow">
            <a:avLst>
              <a:gd name="adj1" fmla="val 25000"/>
              <a:gd name="adj2" fmla="val 25000"/>
            </a:avLst>
          </a:prstGeom>
          <a:solidFill>
            <a:srgbClr val="0000FF">
              <a:alpha val="30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Shape 12"/>
          <p:cNvSpPr/>
          <p:nvPr/>
        </p:nvSpPr>
        <p:spPr>
          <a:xfrm>
            <a:off x="3583803" y="4720599"/>
            <a:ext cx="2543209" cy="962553"/>
          </a:xfrm>
          <a:prstGeom prst="swooshArrow">
            <a:avLst>
              <a:gd name="adj1" fmla="val 37145"/>
              <a:gd name="adj2" fmla="val 64745"/>
            </a:avLst>
          </a:prstGeom>
          <a:solidFill>
            <a:srgbClr val="7030A0">
              <a:alpha val="30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Shape 13"/>
          <p:cNvSpPr/>
          <p:nvPr/>
        </p:nvSpPr>
        <p:spPr>
          <a:xfrm rot="21095192">
            <a:off x="2423841" y="3005518"/>
            <a:ext cx="3886424" cy="2149481"/>
          </a:xfrm>
          <a:prstGeom prst="swooshArrow">
            <a:avLst>
              <a:gd name="adj1" fmla="val 25000"/>
              <a:gd name="adj2" fmla="val 25000"/>
            </a:avLst>
          </a:prstGeom>
          <a:solidFill>
            <a:schemeClr val="tx1">
              <a:alpha val="3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6096000" y="1617084"/>
            <a:ext cx="2133600" cy="400110"/>
          </a:xfrm>
          <a:prstGeom prst="rect">
            <a:avLst/>
          </a:prstGeom>
          <a:solidFill>
            <a:schemeClr val="bg1"/>
          </a:solidFill>
          <a:ln>
            <a:noFill/>
          </a:ln>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sz="2000" b="1" dirty="0" smtClean="0">
                <a:solidFill>
                  <a:srgbClr val="003300"/>
                </a:solidFill>
                <a:latin typeface="Arial" pitchFamily="34" charset="0"/>
                <a:cs typeface="Arial" pitchFamily="34" charset="0"/>
              </a:rPr>
              <a:t># of Transistors</a:t>
            </a:r>
            <a:endParaRPr lang="en-US" sz="2000" b="1" dirty="0">
              <a:solidFill>
                <a:srgbClr val="003300"/>
              </a:solidFill>
              <a:latin typeface="Arial" pitchFamily="34" charset="0"/>
              <a:cs typeface="Arial" pitchFamily="34" charset="0"/>
            </a:endParaRPr>
          </a:p>
        </p:txBody>
      </p:sp>
      <p:sp>
        <p:nvSpPr>
          <p:cNvPr id="16" name="TextBox 15"/>
          <p:cNvSpPr txBox="1"/>
          <p:nvPr/>
        </p:nvSpPr>
        <p:spPr>
          <a:xfrm>
            <a:off x="6400800" y="2898488"/>
            <a:ext cx="2595466" cy="400110"/>
          </a:xfrm>
          <a:prstGeom prst="rect">
            <a:avLst/>
          </a:prstGeom>
          <a:solidFill>
            <a:schemeClr val="bg1"/>
          </a:solidFill>
          <a:ln>
            <a:noFill/>
          </a:ln>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sz="2000" b="1" dirty="0" smtClean="0">
                <a:solidFill>
                  <a:srgbClr val="000066"/>
                </a:solidFill>
                <a:latin typeface="Arial" pitchFamily="34" charset="0"/>
                <a:cs typeface="Arial" pitchFamily="34" charset="0"/>
              </a:rPr>
              <a:t>Clock Frequency</a:t>
            </a:r>
            <a:endParaRPr lang="en-US" sz="2000" b="1" dirty="0">
              <a:solidFill>
                <a:srgbClr val="000066"/>
              </a:solidFill>
              <a:latin typeface="Arial" pitchFamily="34" charset="0"/>
              <a:cs typeface="Arial" pitchFamily="34" charset="0"/>
            </a:endParaRPr>
          </a:p>
        </p:txBody>
      </p:sp>
      <p:sp>
        <p:nvSpPr>
          <p:cNvPr id="17" name="TextBox 16"/>
          <p:cNvSpPr txBox="1"/>
          <p:nvPr/>
        </p:nvSpPr>
        <p:spPr>
          <a:xfrm>
            <a:off x="6826624" y="3805653"/>
            <a:ext cx="1530221" cy="400110"/>
          </a:xfrm>
          <a:prstGeom prst="rect">
            <a:avLst/>
          </a:prstGeom>
          <a:solidFill>
            <a:schemeClr val="bg1"/>
          </a:solidFill>
          <a:ln>
            <a:noFill/>
          </a:ln>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sz="2000" b="1" dirty="0" smtClean="0">
                <a:solidFill>
                  <a:srgbClr val="000099"/>
                </a:solidFill>
                <a:latin typeface="Arial" pitchFamily="34" charset="0"/>
                <a:cs typeface="Arial" pitchFamily="34" charset="0"/>
              </a:rPr>
              <a:t>Power</a:t>
            </a:r>
            <a:endParaRPr lang="en-US" sz="2000" b="1" dirty="0">
              <a:solidFill>
                <a:srgbClr val="000099"/>
              </a:solidFill>
              <a:latin typeface="Arial" pitchFamily="34" charset="0"/>
              <a:cs typeface="Arial" pitchFamily="34" charset="0"/>
            </a:endParaRPr>
          </a:p>
        </p:txBody>
      </p:sp>
      <p:sp>
        <p:nvSpPr>
          <p:cNvPr id="18" name="TextBox 17"/>
          <p:cNvSpPr txBox="1"/>
          <p:nvPr/>
        </p:nvSpPr>
        <p:spPr>
          <a:xfrm>
            <a:off x="6200192" y="4857355"/>
            <a:ext cx="2895600" cy="384721"/>
          </a:xfrm>
          <a:prstGeom prst="rect">
            <a:avLst/>
          </a:prstGeom>
          <a:solidFill>
            <a:schemeClr val="bg1"/>
          </a:solidFill>
          <a:ln>
            <a:noFill/>
          </a:ln>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sz="1900" b="1" dirty="0" smtClean="0">
                <a:solidFill>
                  <a:srgbClr val="320032"/>
                </a:solidFill>
                <a:latin typeface="Arial" pitchFamily="34" charset="0"/>
                <a:cs typeface="Arial" pitchFamily="34" charset="0"/>
              </a:rPr>
              <a:t>Performance/CLK (ILP)</a:t>
            </a:r>
            <a:endParaRPr lang="en-US" sz="1900" b="1" dirty="0">
              <a:solidFill>
                <a:srgbClr val="32003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157936871"/>
      </p:ext>
    </p:extLst>
  </p:cSld>
  <p:clrMapOvr>
    <a:masterClrMapping/>
  </p:clrMapOvr>
  <mc:AlternateContent xmlns:mc="http://schemas.openxmlformats.org/markup-compatibility/2006" xmlns:p14="http://schemas.microsoft.com/office/powerpoint/2010/main">
    <mc:Choice Requires="p14">
      <p:transition spd="slow" p14:dur="2000" advTm="86733"/>
    </mc:Choice>
    <mc:Fallback xmlns="">
      <p:transition spd="slow" advTm="86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152400"/>
            <a:ext cx="8839200" cy="685800"/>
          </a:xfrm>
        </p:spPr>
        <p:txBody>
          <a:bodyPr/>
          <a:lstStyle/>
          <a:p>
            <a:r>
              <a:rPr lang="en-US" dirty="0" smtClean="0"/>
              <a:t>MPU and SOC System Drivers Status</a:t>
            </a:r>
            <a:endParaRPr lang="en-US" dirty="0"/>
          </a:p>
        </p:txBody>
      </p:sp>
      <p:sp>
        <p:nvSpPr>
          <p:cNvPr id="39" name="Content Placeholder 2"/>
          <p:cNvSpPr>
            <a:spLocks noGrp="1"/>
          </p:cNvSpPr>
          <p:nvPr>
            <p:ph idx="1"/>
            <p:custDataLst>
              <p:tags r:id="rId2"/>
            </p:custDataLst>
          </p:nvPr>
        </p:nvSpPr>
        <p:spPr>
          <a:xfrm>
            <a:off x="152400" y="761999"/>
            <a:ext cx="8991600" cy="4876800"/>
          </a:xfrm>
        </p:spPr>
        <p:txBody>
          <a:bodyPr vert="horz" lIns="91440" tIns="45720" rIns="91440" bIns="45720" rtlCol="0">
            <a:normAutofit/>
          </a:bodyPr>
          <a:lstStyle/>
          <a:p>
            <a:r>
              <a:rPr lang="en-US" sz="2000" dirty="0" smtClean="0"/>
              <a:t>System driver models: </a:t>
            </a:r>
          </a:p>
          <a:p>
            <a:pPr lvl="1"/>
            <a:r>
              <a:rPr lang="en-US" sz="1800" dirty="0" smtClean="0"/>
              <a:t>Semiconductor products which define the technology needs </a:t>
            </a:r>
          </a:p>
          <a:p>
            <a:pPr lvl="1"/>
            <a:r>
              <a:rPr lang="en-US" sz="1800" dirty="0" smtClean="0"/>
              <a:t>Drivers are added or removed due to the industry evolution</a:t>
            </a:r>
          </a:p>
          <a:p>
            <a:r>
              <a:rPr lang="en-US" sz="2000" dirty="0" smtClean="0"/>
              <a:t>2013 update: </a:t>
            </a:r>
            <a:r>
              <a:rPr lang="en-US" sz="2000" dirty="0"/>
              <a:t>MPU </a:t>
            </a:r>
            <a:r>
              <a:rPr lang="en-US" sz="2000" dirty="0" smtClean="0"/>
              <a:t>Power Connectivity Cost (MPU-PCC) is dropped (for high-mobility PCs):</a:t>
            </a:r>
          </a:p>
          <a:p>
            <a:pPr lvl="1"/>
            <a:r>
              <a:rPr lang="en-US" sz="1800" dirty="0" smtClean="0"/>
              <a:t>Boundary with SOC-CP is vague since SOC-CP is increasing the performance target</a:t>
            </a:r>
          </a:p>
          <a:p>
            <a:r>
              <a:rPr lang="en-US" sz="2000" dirty="0"/>
              <a:t>2013 update: </a:t>
            </a:r>
            <a:r>
              <a:rPr lang="en-US" sz="2000" dirty="0" smtClean="0"/>
              <a:t>SOC Consumer Stationary (SOC-CS) </a:t>
            </a:r>
            <a:r>
              <a:rPr lang="en-US" sz="2000" dirty="0"/>
              <a:t>is dropped </a:t>
            </a:r>
            <a:r>
              <a:rPr lang="en-US" sz="2000" dirty="0" smtClean="0"/>
              <a:t>(</a:t>
            </a:r>
            <a:r>
              <a:rPr lang="en-US" sz="2000" dirty="0"/>
              <a:t>for game </a:t>
            </a:r>
            <a:r>
              <a:rPr lang="en-US" sz="2000" dirty="0" smtClean="0"/>
              <a:t>consoles)</a:t>
            </a:r>
            <a:endParaRPr lang="en-US" sz="2000" dirty="0"/>
          </a:p>
          <a:p>
            <a:pPr lvl="1"/>
            <a:r>
              <a:rPr lang="en-US" sz="1800" dirty="0"/>
              <a:t>Boundary </a:t>
            </a:r>
            <a:r>
              <a:rPr lang="en-US" sz="1800" dirty="0" smtClean="0"/>
              <a:t>with </a:t>
            </a:r>
            <a:r>
              <a:rPr lang="en-US" sz="1800" dirty="0"/>
              <a:t>MPU-CP is vague</a:t>
            </a:r>
          </a:p>
          <a:p>
            <a:pPr lvl="1"/>
            <a:endParaRPr lang="en-US" sz="1800" dirty="0"/>
          </a:p>
        </p:txBody>
      </p:sp>
      <p:grpSp>
        <p:nvGrpSpPr>
          <p:cNvPr id="27" name="Group 26"/>
          <p:cNvGrpSpPr/>
          <p:nvPr/>
        </p:nvGrpSpPr>
        <p:grpSpPr>
          <a:xfrm>
            <a:off x="1407888" y="4151684"/>
            <a:ext cx="6066969" cy="2084783"/>
            <a:chOff x="841826" y="3233926"/>
            <a:chExt cx="7750629" cy="2740686"/>
          </a:xfrm>
        </p:grpSpPr>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26" y="3233926"/>
              <a:ext cx="7750629" cy="2740686"/>
            </a:xfrm>
            <a:prstGeom prst="rect">
              <a:avLst/>
            </a:prstGeom>
          </p:spPr>
        </p:pic>
        <p:sp>
          <p:nvSpPr>
            <p:cNvPr id="26" name="Rectangle 25"/>
            <p:cNvSpPr/>
            <p:nvPr/>
          </p:nvSpPr>
          <p:spPr>
            <a:xfrm>
              <a:off x="7010400" y="4441371"/>
              <a:ext cx="1582055" cy="391886"/>
            </a:xfrm>
            <a:prstGeom prst="rect">
              <a:avLst/>
            </a:prstGeom>
            <a:ln w="28575">
              <a:solidFill>
                <a:srgbClr val="FF0000"/>
              </a:solidFill>
            </a:ln>
          </p:spPr>
          <p:txBody>
            <a:bodyPr wrap="none" rtlCol="0" anchor="ctr">
              <a:noAutofit/>
            </a:bodyPr>
            <a:lstStyle/>
            <a:p>
              <a:pPr algn="ctr"/>
              <a:endParaRPr lang="en-US" dirty="0" smtClean="0">
                <a:solidFill>
                  <a:srgbClr val="000000"/>
                </a:solidFill>
                <a:latin typeface="Arial" pitchFamily="34" charset="0"/>
                <a:cs typeface="Arial" pitchFamily="34" charset="0"/>
              </a:endParaRPr>
            </a:p>
          </p:txBody>
        </p:sp>
        <p:sp>
          <p:nvSpPr>
            <p:cNvPr id="43" name="Rectangle 42"/>
            <p:cNvSpPr/>
            <p:nvPr/>
          </p:nvSpPr>
          <p:spPr>
            <a:xfrm>
              <a:off x="7010400" y="5116285"/>
              <a:ext cx="1582055" cy="391886"/>
            </a:xfrm>
            <a:prstGeom prst="rect">
              <a:avLst/>
            </a:prstGeom>
            <a:ln w="28575">
              <a:solidFill>
                <a:srgbClr val="FF0000"/>
              </a:solidFill>
            </a:ln>
          </p:spPr>
          <p:txBody>
            <a:bodyPr wrap="none" rtlCol="0" anchor="ctr">
              <a:noAutofit/>
            </a:bodyPr>
            <a:lstStyle/>
            <a:p>
              <a:pPr algn="ctr"/>
              <a:endParaRPr lang="en-US" dirty="0"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927169133"/>
      </p:ext>
    </p:extLst>
  </p:cSld>
  <p:clrMapOvr>
    <a:masterClrMapping/>
  </p:clrMapOvr>
  <mc:AlternateContent xmlns:mc="http://schemas.openxmlformats.org/markup-compatibility/2006" xmlns:p14="http://schemas.microsoft.com/office/powerpoint/2010/main">
    <mc:Choice Requires="p14">
      <p:transition spd="slow" p14:dur="2000" advTm="243055"/>
    </mc:Choice>
    <mc:Fallback xmlns="">
      <p:transition spd="slow" advTm="24305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9067800" cy="563562"/>
          </a:xfrm>
        </p:spPr>
        <p:txBody>
          <a:bodyPr/>
          <a:lstStyle/>
          <a:p>
            <a:pPr eaLnBrk="0" hangingPunct="0"/>
            <a:r>
              <a:rPr lang="en-US" dirty="0" smtClean="0"/>
              <a:t>Outline</a:t>
            </a:r>
            <a:endParaRPr lang="en-US" dirty="0"/>
          </a:p>
        </p:txBody>
      </p:sp>
      <p:sp>
        <p:nvSpPr>
          <p:cNvPr id="32" name="Content Placeholder 2"/>
          <p:cNvSpPr>
            <a:spLocks noGrp="1"/>
          </p:cNvSpPr>
          <p:nvPr>
            <p:ph idx="1"/>
          </p:nvPr>
        </p:nvSpPr>
        <p:spPr>
          <a:xfrm>
            <a:off x="108857" y="762000"/>
            <a:ext cx="8839200" cy="5715000"/>
          </a:xfrm>
        </p:spPr>
        <p:txBody>
          <a:bodyPr>
            <a:normAutofit/>
          </a:bodyPr>
          <a:lstStyle/>
          <a:p>
            <a:r>
              <a:rPr lang="en-US" b="1" dirty="0" smtClean="0"/>
              <a:t>Overview of ITRS Design and System Drivers Chapters</a:t>
            </a:r>
          </a:p>
          <a:p>
            <a:r>
              <a:rPr lang="en-US" b="1" dirty="0" smtClean="0">
                <a:solidFill>
                  <a:srgbClr val="FF0000"/>
                </a:solidFill>
              </a:rPr>
              <a:t>Architectural and Area Models of MPU and SOC</a:t>
            </a:r>
          </a:p>
          <a:p>
            <a:r>
              <a:rPr lang="en-US" b="1" dirty="0"/>
              <a:t>Design Capacity Gap and Design Equivalent Scaling</a:t>
            </a:r>
          </a:p>
          <a:p>
            <a:r>
              <a:rPr lang="en-US" b="1" dirty="0" smtClean="0"/>
              <a:t>Power Modeling and Power Management Gap</a:t>
            </a:r>
          </a:p>
          <a:p>
            <a:r>
              <a:rPr lang="en-US" b="1" dirty="0" smtClean="0"/>
              <a:t>Conclusions</a:t>
            </a:r>
            <a:endParaRPr lang="en-US" b="1" dirty="0"/>
          </a:p>
        </p:txBody>
      </p:sp>
    </p:spTree>
    <p:extLst>
      <p:ext uri="{BB962C8B-B14F-4D97-AF65-F5344CB8AC3E}">
        <p14:creationId xmlns:p14="http://schemas.microsoft.com/office/powerpoint/2010/main" val="4246418136"/>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 y="98612"/>
            <a:ext cx="9067800" cy="563562"/>
          </a:xfrm>
        </p:spPr>
        <p:txBody>
          <a:bodyPr/>
          <a:lstStyle/>
          <a:p>
            <a:r>
              <a:rPr lang="en-US" sz="2800" dirty="0" smtClean="0"/>
              <a:t>Heartbeat of the ITRS:  Technology Nodes</a:t>
            </a:r>
            <a:endParaRPr lang="en-US" sz="2800" dirty="0"/>
          </a:p>
        </p:txBody>
      </p:sp>
      <p:sp>
        <p:nvSpPr>
          <p:cNvPr id="16" name="Content Placeholder 2"/>
          <p:cNvSpPr txBox="1">
            <a:spLocks/>
          </p:cNvSpPr>
          <p:nvPr/>
        </p:nvSpPr>
        <p:spPr>
          <a:xfrm>
            <a:off x="0" y="883377"/>
            <a:ext cx="9144000" cy="5669823"/>
          </a:xfrm>
          <a:prstGeom prst="rect">
            <a:avLst/>
          </a:prstGeom>
        </p:spPr>
        <p:txBody>
          <a:bodyPr vert="horz" lIns="91440" tIns="45720" rIns="91440" bIns="45720" rtlCol="0">
            <a:normAutofit/>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600"/>
              </a:spcBef>
              <a:spcAft>
                <a:spcPts val="1200"/>
              </a:spcAft>
            </a:pPr>
            <a:r>
              <a:rPr lang="en-US" dirty="0" smtClean="0">
                <a:solidFill>
                  <a:prstClr val="black"/>
                </a:solidFill>
              </a:rPr>
              <a:t>Key metric of (density) progress: half-pitch (F) </a:t>
            </a:r>
          </a:p>
          <a:p>
            <a:pPr marL="228600" indent="-228600">
              <a:spcBef>
                <a:spcPts val="600"/>
              </a:spcBef>
              <a:spcAft>
                <a:spcPts val="1200"/>
              </a:spcAft>
            </a:pPr>
            <a:r>
              <a:rPr lang="en-US" dirty="0" smtClean="0">
                <a:solidFill>
                  <a:prstClr val="black"/>
                </a:solidFill>
              </a:rPr>
              <a:t>Metal-1 (M1) half-pitch scales by 0.7x </a:t>
            </a:r>
            <a:endParaRPr lang="en-US" dirty="0">
              <a:solidFill>
                <a:prstClr val="black"/>
              </a:solidFill>
            </a:endParaRPr>
          </a:p>
          <a:p>
            <a:pPr marL="228600" indent="-228600">
              <a:lnSpc>
                <a:spcPct val="120000"/>
              </a:lnSpc>
              <a:spcBef>
                <a:spcPts val="1200"/>
              </a:spcBef>
              <a:spcAft>
                <a:spcPts val="600"/>
              </a:spcAft>
            </a:pPr>
            <a:r>
              <a:rPr lang="en-US" b="1" dirty="0" smtClean="0">
                <a:solidFill>
                  <a:srgbClr val="FF0000"/>
                </a:solidFill>
              </a:rPr>
              <a:t>0.7 x 0.7 = 0.49 </a:t>
            </a:r>
            <a:r>
              <a:rPr lang="en-US" b="1" dirty="0" smtClean="0">
                <a:solidFill>
                  <a:srgbClr val="FF0000"/>
                </a:solidFill>
                <a:sym typeface="Symbol"/>
              </a:rPr>
              <a:t> density doubles                                </a:t>
            </a:r>
            <a:r>
              <a:rPr lang="en-US" b="1" dirty="0" smtClean="0">
                <a:solidFill>
                  <a:srgbClr val="FF0000"/>
                </a:solidFill>
              </a:rPr>
              <a:t>at each “technology node”</a:t>
            </a:r>
          </a:p>
          <a:p>
            <a:pPr marL="0" indent="0">
              <a:spcBef>
                <a:spcPts val="600"/>
              </a:spcBef>
              <a:spcAft>
                <a:spcPts val="1200"/>
              </a:spcAft>
              <a:buFont typeface="Arial" pitchFamily="34" charset="0"/>
              <a:buNone/>
              <a:tabLst>
                <a:tab pos="1320800" algn="l"/>
              </a:tabLst>
            </a:pPr>
            <a:endParaRPr lang="en-US" dirty="0">
              <a:solidFill>
                <a:prstClr val="black"/>
              </a:solidFill>
            </a:endParaRPr>
          </a:p>
          <a:p>
            <a:pPr marL="0" indent="0">
              <a:spcBef>
                <a:spcPts val="600"/>
              </a:spcBef>
              <a:spcAft>
                <a:spcPts val="1200"/>
              </a:spcAft>
              <a:buFont typeface="Arial" pitchFamily="34" charset="0"/>
              <a:buNone/>
              <a:tabLst>
                <a:tab pos="1320800" algn="l"/>
              </a:tabLst>
            </a:pPr>
            <a:endParaRPr lang="en-US" dirty="0" smtClean="0">
              <a:solidFill>
                <a:prstClr val="black"/>
              </a:solidFill>
            </a:endParaRPr>
          </a:p>
        </p:txBody>
      </p:sp>
      <p:sp>
        <p:nvSpPr>
          <p:cNvPr id="7" name="Right Brace 6"/>
          <p:cNvSpPr/>
          <p:nvPr/>
        </p:nvSpPr>
        <p:spPr>
          <a:xfrm>
            <a:off x="6070599" y="4549422"/>
            <a:ext cx="228600" cy="1295400"/>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solidFill>
                <a:prstClr val="black"/>
              </a:solidFill>
            </a:endParaRPr>
          </a:p>
        </p:txBody>
      </p:sp>
      <p:sp>
        <p:nvSpPr>
          <p:cNvPr id="8" name="TextBox 7"/>
          <p:cNvSpPr txBox="1"/>
          <p:nvPr/>
        </p:nvSpPr>
        <p:spPr>
          <a:xfrm>
            <a:off x="6324600" y="5017911"/>
            <a:ext cx="2453419" cy="95870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oAutofit/>
          </a:bodyPr>
          <a:lstStyle/>
          <a:p>
            <a:r>
              <a:rPr lang="en-US" sz="2400" i="1" dirty="0">
                <a:solidFill>
                  <a:srgbClr val="4F81BD">
                    <a:lumMod val="50000"/>
                  </a:srgbClr>
                </a:solidFill>
                <a:effectLst>
                  <a:outerShdw blurRad="38100" dist="38100" dir="2700000" algn="tl">
                    <a:srgbClr val="000000">
                      <a:alpha val="43137"/>
                    </a:srgbClr>
                  </a:outerShdw>
                </a:effectLst>
                <a:latin typeface="Arial" pitchFamily="34" charset="0"/>
                <a:cs typeface="Arial" pitchFamily="34" charset="0"/>
              </a:rPr>
              <a:t>S</a:t>
            </a:r>
            <a:r>
              <a:rPr lang="en-US" sz="2400" i="1" dirty="0" smtClean="0">
                <a:solidFill>
                  <a:srgbClr val="4F81BD">
                    <a:lumMod val="50000"/>
                  </a:srgbClr>
                </a:solidFill>
                <a:effectLst>
                  <a:outerShdw blurRad="38100" dist="38100" dir="2700000" algn="tl">
                    <a:srgbClr val="000000">
                      <a:alpha val="43137"/>
                    </a:srgbClr>
                  </a:outerShdw>
                </a:effectLst>
                <a:latin typeface="Arial" pitchFamily="34" charset="0"/>
                <a:cs typeface="Arial" pitchFamily="34" charset="0"/>
              </a:rPr>
              <a:t>caling in both X, Y dimensions</a:t>
            </a:r>
            <a:br>
              <a:rPr lang="en-US" sz="2400" i="1" dirty="0" smtClean="0">
                <a:solidFill>
                  <a:srgbClr val="4F81BD">
                    <a:lumMod val="50000"/>
                  </a:srgbClr>
                </a:solidFill>
                <a:effectLst>
                  <a:outerShdw blurRad="38100" dist="38100" dir="2700000" algn="tl">
                    <a:srgbClr val="000000">
                      <a:alpha val="43137"/>
                    </a:srgbClr>
                  </a:outerShdw>
                </a:effectLst>
                <a:latin typeface="Arial" pitchFamily="34" charset="0"/>
                <a:cs typeface="Arial" pitchFamily="34" charset="0"/>
              </a:rPr>
            </a:br>
            <a:endParaRPr lang="en-US" sz="2400" i="1" dirty="0">
              <a:solidFill>
                <a:srgbClr val="4F81BD">
                  <a:lumMod val="50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89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89" t="48889" r="28651" b="23556"/>
          <a:stretch/>
        </p:blipFill>
        <p:spPr bwMode="auto">
          <a:xfrm>
            <a:off x="7296368" y="1467555"/>
            <a:ext cx="1542832" cy="356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7"/>
          <p:cNvGraphicFramePr>
            <a:graphicFrameLocks noGrp="1"/>
          </p:cNvGraphicFramePr>
          <p:nvPr>
            <p:ph idx="1"/>
            <p:extLst>
              <p:ext uri="{D42A27DB-BD31-4B8C-83A1-F6EECF244321}">
                <p14:modId xmlns:p14="http://schemas.microsoft.com/office/powerpoint/2010/main" val="873775214"/>
              </p:ext>
            </p:extLst>
          </p:nvPr>
        </p:nvGraphicFramePr>
        <p:xfrm>
          <a:off x="762000" y="3428999"/>
          <a:ext cx="5122335" cy="3203113"/>
        </p:xfrm>
        <a:graphic>
          <a:graphicData uri="http://schemas.openxmlformats.org/drawingml/2006/table">
            <a:tbl>
              <a:tblPr firstRow="1" firstCol="1" bandRow="1"/>
              <a:tblGrid>
                <a:gridCol w="2209635"/>
                <a:gridCol w="1456350"/>
                <a:gridCol w="1456350"/>
              </a:tblGrid>
              <a:tr h="342617">
                <a:tc rowSpan="2">
                  <a:txBody>
                    <a:bodyPr/>
                    <a:lstStyle/>
                    <a:p>
                      <a:pPr marL="0" marR="0" algn="ctr">
                        <a:spcBef>
                          <a:spcPts val="0"/>
                        </a:spcBef>
                        <a:spcAft>
                          <a:spcPts val="0"/>
                        </a:spcAft>
                      </a:pPr>
                      <a:r>
                        <a:rPr lang="en-US" sz="1800" b="1" kern="100" dirty="0">
                          <a:effectLst/>
                          <a:latin typeface="Times New Roman"/>
                          <a:ea typeface="PMingLiU"/>
                          <a:cs typeface="Times New Roman"/>
                        </a:rPr>
                        <a:t>Layer</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US" sz="1800" b="1" kern="100" dirty="0">
                          <a:effectLst/>
                          <a:latin typeface="Times New Roman"/>
                          <a:ea typeface="Malgun Gothic"/>
                          <a:cs typeface="Times New Roman"/>
                        </a:rPr>
                        <a:t>N</a:t>
                      </a:r>
                      <a:r>
                        <a:rPr lang="en-US" sz="1800" b="1" kern="100" dirty="0">
                          <a:effectLst/>
                          <a:latin typeface="Times New Roman"/>
                          <a:ea typeface="PMingLiU"/>
                          <a:cs typeface="Times New Roman"/>
                        </a:rPr>
                        <a:t>ormalizations to P</a:t>
                      </a:r>
                      <a:r>
                        <a:rPr lang="en-US" sz="1800" b="1" kern="100" baseline="-25000" dirty="0">
                          <a:effectLst/>
                          <a:latin typeface="Times New Roman"/>
                          <a:ea typeface="PMingLiU"/>
                          <a:cs typeface="Times New Roman"/>
                        </a:rPr>
                        <a:t>M1</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42617">
                <a:tc vMerge="1">
                  <a:txBody>
                    <a:bodyPr/>
                    <a:lstStyle/>
                    <a:p>
                      <a:endParaRPr lang="en-US"/>
                    </a:p>
                  </a:txBody>
                  <a:tcPr/>
                </a:tc>
                <a:tc>
                  <a:txBody>
                    <a:bodyPr/>
                    <a:lstStyle/>
                    <a:p>
                      <a:pPr marL="0" marR="0" algn="ctr">
                        <a:spcBef>
                          <a:spcPts val="0"/>
                        </a:spcBef>
                        <a:spcAft>
                          <a:spcPts val="0"/>
                        </a:spcAft>
                      </a:pPr>
                      <a:r>
                        <a:rPr lang="en-US" sz="1800" b="1" kern="100" dirty="0" smtClean="0">
                          <a:effectLst/>
                          <a:latin typeface="Times New Roman"/>
                          <a:ea typeface="PMingLiU"/>
                          <a:cs typeface="Times New Roman"/>
                        </a:rPr>
                        <a:t>2009</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kern="100" dirty="0">
                          <a:effectLst/>
                          <a:latin typeface="Times New Roman"/>
                          <a:ea typeface="PMingLiU"/>
                          <a:cs typeface="Times New Roman"/>
                        </a:rPr>
                        <a:t>2013</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82356">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F</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0.50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0.50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56">
                <a:tc>
                  <a:txBody>
                    <a:bodyPr/>
                    <a:lstStyle/>
                    <a:p>
                      <a:pPr marL="0" marR="0" algn="ctr">
                        <a:lnSpc>
                          <a:spcPts val="1200"/>
                        </a:lnSpc>
                        <a:spcBef>
                          <a:spcPts val="0"/>
                        </a:spcBef>
                        <a:spcAft>
                          <a:spcPts val="0"/>
                        </a:spcAft>
                      </a:pPr>
                      <a:r>
                        <a:rPr lang="en-US" sz="1800" b="1" kern="100" dirty="0" smtClean="0">
                          <a:effectLst/>
                          <a:latin typeface="Times New Roman"/>
                          <a:ea typeface="PMingLiU"/>
                          <a:cs typeface="Times New Roman"/>
                        </a:rPr>
                        <a:t>M1 Pitch </a:t>
                      </a:r>
                      <a:r>
                        <a:rPr lang="en-US" sz="1800" b="1" kern="100" dirty="0">
                          <a:effectLst/>
                          <a:latin typeface="Times New Roman"/>
                          <a:ea typeface="PMingLiU"/>
                          <a:cs typeface="Times New Roman"/>
                        </a:rPr>
                        <a:t>(P</a:t>
                      </a:r>
                      <a:r>
                        <a:rPr lang="en-US" sz="1800" b="1" kern="100" baseline="-25000" dirty="0">
                          <a:effectLst/>
                          <a:latin typeface="Times New Roman"/>
                          <a:ea typeface="PMingLiU"/>
                          <a:cs typeface="Times New Roman"/>
                        </a:rPr>
                        <a:t>M1</a:t>
                      </a:r>
                      <a:r>
                        <a:rPr lang="en-US" sz="1800" b="1" kern="100" dirty="0">
                          <a:effectLst/>
                          <a:latin typeface="Times New Roman"/>
                          <a:ea typeface="PMingLiU"/>
                          <a:cs typeface="Times New Roman"/>
                        </a:rPr>
                        <a:t>)</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1.00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1.00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56">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M2 Pitch (P</a:t>
                      </a:r>
                      <a:r>
                        <a:rPr lang="en-US" sz="1800" b="1" kern="100" baseline="-25000" dirty="0">
                          <a:effectLst/>
                          <a:latin typeface="Times New Roman"/>
                          <a:ea typeface="PMingLiU"/>
                          <a:cs typeface="Times New Roman"/>
                        </a:rPr>
                        <a:t>M2</a:t>
                      </a:r>
                      <a:r>
                        <a:rPr lang="en-US" sz="1800" b="1" kern="100" dirty="0">
                          <a:effectLst/>
                          <a:latin typeface="Times New Roman"/>
                          <a:ea typeface="PMingLiU"/>
                          <a:cs typeface="Times New Roman"/>
                        </a:rPr>
                        <a:t>)</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1.25</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smtClean="0">
                          <a:effectLst/>
                          <a:latin typeface="Times New Roman"/>
                          <a:ea typeface="PMingLiU"/>
                          <a:cs typeface="Times New Roman"/>
                        </a:rPr>
                        <a:t>1.00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99">
                <a:tc>
                  <a:txBody>
                    <a:bodyPr/>
                    <a:lstStyle/>
                    <a:p>
                      <a:pPr marL="0" marR="0" algn="ctr">
                        <a:lnSpc>
                          <a:spcPts val="1800"/>
                        </a:lnSpc>
                        <a:spcBef>
                          <a:spcPts val="0"/>
                        </a:spcBef>
                        <a:spcAft>
                          <a:spcPts val="0"/>
                        </a:spcAft>
                      </a:pPr>
                      <a:r>
                        <a:rPr lang="en-US" sz="1800" b="1" kern="100" dirty="0" smtClean="0">
                          <a:effectLst/>
                          <a:latin typeface="Times New Roman"/>
                          <a:ea typeface="PMingLiU"/>
                          <a:cs typeface="Times New Roman"/>
                        </a:rPr>
                        <a:t>Contacted </a:t>
                      </a:r>
                      <a:r>
                        <a:rPr lang="en-US" sz="1800" b="1" kern="100" dirty="0">
                          <a:effectLst/>
                          <a:latin typeface="Times New Roman"/>
                          <a:ea typeface="PMingLiU"/>
                          <a:cs typeface="Times New Roman"/>
                        </a:rPr>
                        <a:t>Poly Pitch (CPP) (P</a:t>
                      </a:r>
                      <a:r>
                        <a:rPr lang="en-US" sz="1800" b="1" kern="100" baseline="-25000" dirty="0">
                          <a:effectLst/>
                          <a:latin typeface="Times New Roman"/>
                          <a:ea typeface="PMingLiU"/>
                          <a:cs typeface="Times New Roman"/>
                        </a:rPr>
                        <a:t>poly</a:t>
                      </a:r>
                      <a:r>
                        <a:rPr lang="en-US" sz="1800" b="1" kern="100" dirty="0">
                          <a:effectLst/>
                          <a:latin typeface="Times New Roman"/>
                          <a:ea typeface="PMingLiU"/>
                          <a:cs typeface="Times New Roman"/>
                        </a:rPr>
                        <a:t>)</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1.50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1.50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56">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Fin Pitch (P</a:t>
                      </a:r>
                      <a:r>
                        <a:rPr lang="en-US" sz="1800" b="1" kern="100" baseline="-25000" dirty="0">
                          <a:effectLst/>
                          <a:latin typeface="Times New Roman"/>
                          <a:ea typeface="PMingLiU"/>
                          <a:cs typeface="Times New Roman"/>
                        </a:rPr>
                        <a:t>fin</a:t>
                      </a:r>
                      <a:r>
                        <a:rPr lang="en-US" sz="1800" b="1" kern="100" dirty="0">
                          <a:effectLst/>
                          <a:latin typeface="Times New Roman"/>
                          <a:ea typeface="PMingLiU"/>
                          <a:cs typeface="Times New Roman"/>
                        </a:rPr>
                        <a:t>)</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0.75</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56">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P/G </a:t>
                      </a:r>
                      <a:r>
                        <a:rPr lang="en-US" sz="1800" b="1" kern="100" dirty="0">
                          <a:effectLst/>
                          <a:latin typeface="Times New Roman"/>
                          <a:ea typeface="Malgun Gothic"/>
                          <a:cs typeface="Times New Roman"/>
                        </a:rPr>
                        <a:t>T</a:t>
                      </a:r>
                      <a:r>
                        <a:rPr lang="en-US" sz="1800" b="1" kern="100" dirty="0">
                          <a:effectLst/>
                          <a:latin typeface="Times New Roman"/>
                          <a:ea typeface="PMingLiU"/>
                          <a:cs typeface="Times New Roman"/>
                        </a:rPr>
                        <a:t>rack </a:t>
                      </a:r>
                      <a:r>
                        <a:rPr lang="en-US" sz="1800" b="1" kern="100" dirty="0">
                          <a:effectLst/>
                          <a:latin typeface="Times New Roman"/>
                          <a:ea typeface="Malgun Gothic"/>
                          <a:cs typeface="Times New Roman"/>
                        </a:rPr>
                        <a:t>W</a:t>
                      </a:r>
                      <a:r>
                        <a:rPr lang="en-US" sz="1800" b="1" kern="100" dirty="0">
                          <a:effectLst/>
                          <a:latin typeface="Times New Roman"/>
                          <a:ea typeface="PMingLiU"/>
                          <a:cs typeface="Times New Roman"/>
                        </a:rPr>
                        <a:t>idth</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800" b="1" kern="100" dirty="0">
                          <a:effectLst/>
                          <a:latin typeface="Times New Roman"/>
                          <a:ea typeface="PMingLiU"/>
                          <a:cs typeface="Times New Roman"/>
                        </a:rPr>
                        <a:t>1.50</a:t>
                      </a:r>
                      <a:endParaRPr lang="en-US" sz="2800" b="1" kern="100" dirty="0">
                        <a:effectLst/>
                        <a:latin typeface="Calibri"/>
                        <a:ea typeface="PMingLiU"/>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087273880"/>
      </p:ext>
    </p:extLst>
  </p:cSld>
  <p:clrMapOvr>
    <a:masterClrMapping/>
  </p:clrMapOvr>
  <mc:AlternateContent xmlns:mc="http://schemas.openxmlformats.org/markup-compatibility/2006" xmlns:p14="http://schemas.microsoft.com/office/powerpoint/2010/main">
    <mc:Choice Requires="p14">
      <p:transition spd="slow" p14:dur="2000" advTm="132542"/>
    </mc:Choice>
    <mc:Fallback xmlns="">
      <p:transition spd="slow" advTm="1325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76200"/>
            <a:ext cx="8458200" cy="1143000"/>
          </a:xfrm>
        </p:spPr>
        <p:txBody>
          <a:bodyPr/>
          <a:lstStyle/>
          <a:p>
            <a:r>
              <a:rPr lang="en-US" dirty="0" smtClean="0"/>
              <a:t>Logic A-factor Model with </a:t>
            </a:r>
            <a:r>
              <a:rPr lang="en-US" dirty="0" err="1" smtClean="0"/>
              <a:t>FinFET</a:t>
            </a:r>
            <a:r>
              <a:rPr lang="en-US" dirty="0" smtClean="0"/>
              <a:t> </a:t>
            </a:r>
            <a:r>
              <a:rPr lang="en-US" dirty="0"/>
              <a:t>(2013)</a:t>
            </a:r>
          </a:p>
        </p:txBody>
      </p:sp>
      <p:grpSp>
        <p:nvGrpSpPr>
          <p:cNvPr id="7" name="Group 6"/>
          <p:cNvGrpSpPr/>
          <p:nvPr/>
        </p:nvGrpSpPr>
        <p:grpSpPr>
          <a:xfrm>
            <a:off x="1995249" y="2511008"/>
            <a:ext cx="3339393" cy="377360"/>
            <a:chOff x="1995249" y="2511008"/>
            <a:chExt cx="3339393" cy="377360"/>
          </a:xfrm>
        </p:grpSpPr>
        <p:cxnSp>
          <p:nvCxnSpPr>
            <p:cNvPr id="125" name="Straight Arrow Connector 124"/>
            <p:cNvCxnSpPr/>
            <p:nvPr>
              <p:custDataLst>
                <p:tags r:id="rId101"/>
              </p:custDataLst>
            </p:nvPr>
          </p:nvCxnSpPr>
          <p:spPr>
            <a:xfrm>
              <a:off x="3270236" y="2744504"/>
              <a:ext cx="2064406" cy="1"/>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TextBox 126"/>
            <p:cNvSpPr txBox="1"/>
            <p:nvPr>
              <p:custDataLst>
                <p:tags r:id="rId102"/>
              </p:custDataLst>
            </p:nvPr>
          </p:nvSpPr>
          <p:spPr>
            <a:xfrm>
              <a:off x="1995249" y="2511008"/>
              <a:ext cx="1374575" cy="377360"/>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gn="ctr"/>
              <a:r>
                <a:rPr lang="en-US" sz="2000" b="1" dirty="0" smtClean="0">
                  <a:solidFill>
                    <a:srgbClr val="0000FF"/>
                  </a:solidFill>
                  <a:latin typeface="Arial" pitchFamily="34" charset="0"/>
                  <a:cs typeface="Arial" pitchFamily="34" charset="0"/>
                </a:rPr>
                <a:t>3</a:t>
              </a:r>
              <a:r>
                <a:rPr lang="en-US" sz="2000" b="1" dirty="0" smtClean="0">
                  <a:solidFill>
                    <a:srgbClr val="0000FF"/>
                  </a:solidFill>
                  <a:latin typeface="Arial" pitchFamily="34" charset="0"/>
                  <a:cs typeface="Arial" pitchFamily="34" charset="0"/>
                  <a:sym typeface="Symbol"/>
                </a:rPr>
                <a:t></a:t>
              </a:r>
              <a:r>
                <a:rPr lang="en-US" sz="2000" b="1" dirty="0" smtClean="0">
                  <a:solidFill>
                    <a:srgbClr val="0000FF"/>
                  </a:solidFill>
                  <a:latin typeface="Arial" pitchFamily="34" charset="0"/>
                  <a:cs typeface="Arial" pitchFamily="34" charset="0"/>
                </a:rPr>
                <a:t>P</a:t>
              </a:r>
              <a:r>
                <a:rPr lang="en-US" sz="2000" b="1" baseline="-25000" dirty="0" smtClean="0">
                  <a:solidFill>
                    <a:srgbClr val="0000FF"/>
                  </a:solidFill>
                  <a:latin typeface="Arial" pitchFamily="34" charset="0"/>
                  <a:cs typeface="Arial" pitchFamily="34" charset="0"/>
                </a:rPr>
                <a:t>poly</a:t>
              </a:r>
              <a:endParaRPr lang="en-US" sz="2000" b="1" baseline="-25000" dirty="0">
                <a:solidFill>
                  <a:srgbClr val="0000FF"/>
                </a:solidFill>
                <a:latin typeface="Arial" pitchFamily="34" charset="0"/>
                <a:cs typeface="Arial" pitchFamily="34" charset="0"/>
              </a:endParaRPr>
            </a:p>
          </p:txBody>
        </p:sp>
      </p:grpSp>
      <p:grpSp>
        <p:nvGrpSpPr>
          <p:cNvPr id="3" name="Group 2"/>
          <p:cNvGrpSpPr/>
          <p:nvPr/>
        </p:nvGrpSpPr>
        <p:grpSpPr>
          <a:xfrm>
            <a:off x="5228248" y="3119201"/>
            <a:ext cx="1034720" cy="2915839"/>
            <a:chOff x="5228248" y="3119201"/>
            <a:chExt cx="1034720" cy="2915839"/>
          </a:xfrm>
        </p:grpSpPr>
        <p:cxnSp>
          <p:nvCxnSpPr>
            <p:cNvPr id="126" name="Straight Arrow Connector 125"/>
            <p:cNvCxnSpPr/>
            <p:nvPr>
              <p:custDataLst>
                <p:tags r:id="rId99"/>
              </p:custDataLst>
            </p:nvPr>
          </p:nvCxnSpPr>
          <p:spPr>
            <a:xfrm>
              <a:off x="5609248" y="3119201"/>
              <a:ext cx="0" cy="2408286"/>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8" name="TextBox 127"/>
            <p:cNvSpPr txBox="1"/>
            <p:nvPr>
              <p:custDataLst>
                <p:tags r:id="rId100"/>
              </p:custDataLst>
            </p:nvPr>
          </p:nvSpPr>
          <p:spPr>
            <a:xfrm>
              <a:off x="5228248" y="5634930"/>
              <a:ext cx="1034720"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r>
                <a:rPr lang="en-US" dirty="0">
                  <a:solidFill>
                    <a:srgbClr val="0000FF"/>
                  </a:solidFill>
                  <a:latin typeface="Arial" pitchFamily="34" charset="0"/>
                  <a:cs typeface="Arial" pitchFamily="34" charset="0"/>
                  <a:sym typeface="Symbol"/>
                </a:rPr>
                <a:t>9</a:t>
              </a:r>
              <a:r>
                <a:rPr lang="en-US" sz="2000" b="1" dirty="0" smtClean="0">
                  <a:solidFill>
                    <a:srgbClr val="0000FF"/>
                  </a:solidFill>
                  <a:latin typeface="Arial" pitchFamily="34" charset="0"/>
                  <a:cs typeface="Arial" pitchFamily="34" charset="0"/>
                  <a:sym typeface="Symbol"/>
                </a:rPr>
                <a:t></a:t>
              </a:r>
              <a:r>
                <a:rPr lang="en-US" sz="2000" b="1" dirty="0" smtClean="0">
                  <a:solidFill>
                    <a:srgbClr val="0000FF"/>
                  </a:solidFill>
                  <a:latin typeface="Arial" pitchFamily="34" charset="0"/>
                  <a:cs typeface="Arial" pitchFamily="34" charset="0"/>
                </a:rPr>
                <a:t>P</a:t>
              </a:r>
              <a:r>
                <a:rPr lang="en-US" sz="2000" b="1" baseline="-25000" dirty="0" smtClean="0">
                  <a:solidFill>
                    <a:srgbClr val="0000FF"/>
                  </a:solidFill>
                  <a:latin typeface="Arial" pitchFamily="34" charset="0"/>
                  <a:cs typeface="Arial" pitchFamily="34" charset="0"/>
                </a:rPr>
                <a:t>M2</a:t>
              </a:r>
              <a:endParaRPr lang="en-US" sz="2000" b="1" baseline="-25000" dirty="0">
                <a:solidFill>
                  <a:srgbClr val="0000FF"/>
                </a:solidFill>
                <a:latin typeface="Arial" pitchFamily="34" charset="0"/>
                <a:cs typeface="Arial" pitchFamily="34" charset="0"/>
              </a:endParaRPr>
            </a:p>
          </p:txBody>
        </p:sp>
      </p:grpSp>
      <p:sp>
        <p:nvSpPr>
          <p:cNvPr id="133" name="TextBox 132"/>
          <p:cNvSpPr txBox="1"/>
          <p:nvPr>
            <p:custDataLst>
              <p:tags r:id="rId3"/>
            </p:custDataLst>
          </p:nvPr>
        </p:nvSpPr>
        <p:spPr>
          <a:xfrm>
            <a:off x="2984277" y="6111240"/>
            <a:ext cx="2973891" cy="707886"/>
          </a:xfrm>
          <a:prstGeom prst="rect">
            <a:avLst/>
          </a:prstGeom>
          <a:noFill/>
        </p:spPr>
        <p:style>
          <a:lnRef idx="0">
            <a:scrgbClr r="0" g="0" b="0"/>
          </a:lnRef>
          <a:fillRef idx="0">
            <a:scrgbClr r="0" g="0" b="0"/>
          </a:fillRef>
          <a:effectRef idx="0">
            <a:scrgbClr r="0" g="0" b="0"/>
          </a:effectRef>
          <a:fontRef idx="minor">
            <a:schemeClr val="tx1"/>
          </a:fontRef>
        </p:style>
        <p:txBody>
          <a:bodyPr wrap="none" rtlCol="0">
            <a:spAutoFit/>
          </a:bodyPr>
          <a:lstStyle/>
          <a:p>
            <a:r>
              <a:rPr lang="en-US" sz="1600" i="1" dirty="0" smtClean="0">
                <a:latin typeface="Arial" pitchFamily="34" charset="0"/>
                <a:cs typeface="Arial" pitchFamily="34" charset="0"/>
              </a:rPr>
              <a:t>U</a:t>
            </a:r>
            <a:r>
              <a:rPr lang="en-US" sz="1600" i="1" baseline="-25000" dirty="0" smtClean="0">
                <a:latin typeface="Arial" pitchFamily="34" charset="0"/>
                <a:cs typeface="Arial" pitchFamily="34" charset="0"/>
              </a:rPr>
              <a:t>logic </a:t>
            </a:r>
            <a:r>
              <a:rPr lang="en-US" sz="1600" i="1" dirty="0" smtClean="0">
                <a:latin typeface="Arial" pitchFamily="34" charset="0"/>
                <a:cs typeface="Arial" pitchFamily="34" charset="0"/>
              </a:rPr>
              <a:t>= 3P</a:t>
            </a:r>
            <a:r>
              <a:rPr lang="en-US" sz="1600" i="1" baseline="-25000" dirty="0" smtClean="0">
                <a:latin typeface="Arial" pitchFamily="34" charset="0"/>
                <a:cs typeface="Arial" pitchFamily="34" charset="0"/>
              </a:rPr>
              <a:t>poly</a:t>
            </a:r>
            <a:r>
              <a:rPr lang="en-US" sz="1600" i="1" dirty="0" smtClean="0">
                <a:latin typeface="Arial" pitchFamily="34" charset="0"/>
                <a:cs typeface="Arial" pitchFamily="34" charset="0"/>
              </a:rPr>
              <a:t> </a:t>
            </a:r>
            <a:r>
              <a:rPr lang="en-US" sz="1600" b="1" dirty="0">
                <a:latin typeface="Arial" pitchFamily="34" charset="0"/>
                <a:cs typeface="Arial" pitchFamily="34" charset="0"/>
                <a:sym typeface="Symbol"/>
              </a:rPr>
              <a:t></a:t>
            </a:r>
            <a:r>
              <a:rPr lang="en-US" sz="1600" i="1" dirty="0" smtClean="0">
                <a:latin typeface="Arial" pitchFamily="34" charset="0"/>
                <a:cs typeface="Arial" pitchFamily="34" charset="0"/>
              </a:rPr>
              <a:t> 9P</a:t>
            </a:r>
            <a:r>
              <a:rPr lang="en-US" sz="1600" i="1" baseline="-25000" dirty="0" smtClean="0">
                <a:latin typeface="Arial" pitchFamily="34" charset="0"/>
                <a:cs typeface="Arial" pitchFamily="34" charset="0"/>
              </a:rPr>
              <a:t>M2</a:t>
            </a:r>
            <a:r>
              <a:rPr lang="en-US" sz="1600" i="1" dirty="0" smtClean="0">
                <a:latin typeface="Arial" pitchFamily="34" charset="0"/>
                <a:cs typeface="Arial" pitchFamily="34" charset="0"/>
              </a:rPr>
              <a:t> = </a:t>
            </a:r>
            <a:r>
              <a:rPr lang="en-US" i="1" dirty="0" smtClean="0">
                <a:solidFill>
                  <a:srgbClr val="FF0000"/>
                </a:solidFill>
                <a:latin typeface="Arial" pitchFamily="34" charset="0"/>
                <a:cs typeface="Arial" pitchFamily="34" charset="0"/>
              </a:rPr>
              <a:t>162</a:t>
            </a:r>
            <a:r>
              <a:rPr lang="en-US" sz="2000" b="1" i="1" dirty="0" smtClean="0">
                <a:solidFill>
                  <a:srgbClr val="FF0000"/>
                </a:solidFill>
                <a:latin typeface="Arial" pitchFamily="34" charset="0"/>
                <a:cs typeface="Arial" pitchFamily="34" charset="0"/>
              </a:rPr>
              <a:t>F</a:t>
            </a:r>
            <a:r>
              <a:rPr lang="en-US" sz="2000" b="1" i="1" baseline="30000" dirty="0" smtClean="0">
                <a:solidFill>
                  <a:srgbClr val="FF0000"/>
                </a:solidFill>
                <a:latin typeface="Arial" pitchFamily="34" charset="0"/>
                <a:cs typeface="Arial" pitchFamily="34" charset="0"/>
              </a:rPr>
              <a:t>2</a:t>
            </a:r>
            <a:br>
              <a:rPr lang="en-US" sz="2000" b="1" i="1" baseline="30000" dirty="0" smtClean="0">
                <a:solidFill>
                  <a:srgbClr val="FF0000"/>
                </a:solidFill>
                <a:latin typeface="Arial" pitchFamily="34" charset="0"/>
                <a:cs typeface="Arial" pitchFamily="34" charset="0"/>
              </a:rPr>
            </a:br>
            <a:r>
              <a:rPr lang="en-US" sz="2000" b="1" i="1" baseline="30000" dirty="0" smtClean="0">
                <a:solidFill>
                  <a:srgbClr val="FF0000"/>
                </a:solidFill>
                <a:latin typeface="Arial" pitchFamily="34" charset="0"/>
                <a:cs typeface="Arial" pitchFamily="34" charset="0"/>
              </a:rPr>
              <a:t>            </a:t>
            </a:r>
            <a:r>
              <a:rPr lang="en-US" sz="2000" b="1" i="1" dirty="0" smtClean="0">
                <a:solidFill>
                  <a:srgbClr val="FF0000"/>
                </a:solidFill>
                <a:latin typeface="Arial" pitchFamily="34" charset="0"/>
                <a:cs typeface="Arial" pitchFamily="34" charset="0"/>
              </a:rPr>
              <a:t>calibrated</a:t>
            </a:r>
            <a:r>
              <a:rPr lang="en-US" sz="2000" b="1" i="1" dirty="0" smtClean="0">
                <a:solidFill>
                  <a:srgbClr val="FF0000"/>
                </a:solidFill>
                <a:latin typeface="Arial" pitchFamily="34" charset="0"/>
                <a:cs typeface="Arial" pitchFamily="34" charset="0"/>
                <a:sym typeface="Wingdings" pitchFamily="2" charset="2"/>
              </a:rPr>
              <a:t> 155F</a:t>
            </a:r>
            <a:r>
              <a:rPr lang="en-US" sz="2000" b="1" i="1" baseline="30000" dirty="0" smtClean="0">
                <a:solidFill>
                  <a:srgbClr val="FF0000"/>
                </a:solidFill>
                <a:latin typeface="Arial" pitchFamily="34" charset="0"/>
                <a:cs typeface="Arial" pitchFamily="34" charset="0"/>
                <a:sym typeface="Wingdings" pitchFamily="2" charset="2"/>
              </a:rPr>
              <a:t>2</a:t>
            </a:r>
            <a:endParaRPr lang="en-US" sz="2000" b="1" i="1" baseline="30000" dirty="0">
              <a:solidFill>
                <a:srgbClr val="FF0000"/>
              </a:solidFill>
              <a:latin typeface="Arial" pitchFamily="34" charset="0"/>
              <a:cs typeface="Arial" pitchFamily="34" charset="0"/>
            </a:endParaRPr>
          </a:p>
        </p:txBody>
      </p:sp>
      <p:sp>
        <p:nvSpPr>
          <p:cNvPr id="234" name="Content Placeholder 2"/>
          <p:cNvSpPr txBox="1">
            <a:spLocks/>
          </p:cNvSpPr>
          <p:nvPr>
            <p:custDataLst>
              <p:tags r:id="rId4"/>
            </p:custDataLst>
          </p:nvPr>
        </p:nvSpPr>
        <p:spPr>
          <a:xfrm>
            <a:off x="135452" y="842682"/>
            <a:ext cx="8839200" cy="986118"/>
          </a:xfrm>
          <a:prstGeom prst="rect">
            <a:avLst/>
          </a:prstGeom>
        </p:spPr>
        <p:txBody>
          <a:bodyPr vert="horz" lIns="91440" tIns="45720" rIns="91440" bIns="45720" rtlCol="0">
            <a:noAutofit/>
          </a:bodyPr>
          <a:lstStyle>
            <a:lvl1pPr marL="231775" indent="-231775"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defTabSz="914400" rtl="0" eaLnBrk="1" latinLnBrk="0" hangingPunct="1">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542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082675" indent="-168275" algn="l" defTabSz="914400" rtl="0" eaLnBrk="1" latinLnBrk="0" hangingPunct="1">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1200"/>
              </a:spcBef>
            </a:pPr>
            <a:r>
              <a:rPr lang="en-US" sz="2000" dirty="0" smtClean="0"/>
              <a:t>Logic A-factor models developed using NAND2 layout (U</a:t>
            </a:r>
            <a:r>
              <a:rPr lang="en-US" sz="2000" baseline="-25000" dirty="0" smtClean="0"/>
              <a:t>NAND2</a:t>
            </a:r>
            <a:r>
              <a:rPr lang="en-US" sz="2000" dirty="0" smtClean="0"/>
              <a:t>) area now use </a:t>
            </a:r>
            <a:r>
              <a:rPr lang="en-US" sz="2000" dirty="0" err="1" smtClean="0"/>
              <a:t>FinFET</a:t>
            </a:r>
            <a:r>
              <a:rPr lang="en-US" sz="2000" dirty="0" smtClean="0"/>
              <a:t> devices</a:t>
            </a:r>
          </a:p>
          <a:p>
            <a:pPr marL="342900" indent="-342900">
              <a:spcBef>
                <a:spcPts val="1200"/>
              </a:spcBef>
            </a:pPr>
            <a:r>
              <a:rPr lang="en-US" sz="2000" dirty="0" smtClean="0"/>
              <a:t>New patterning limiter: P</a:t>
            </a:r>
            <a:r>
              <a:rPr lang="en-US" sz="2000" baseline="-25000" dirty="0" smtClean="0"/>
              <a:t>fin</a:t>
            </a:r>
          </a:p>
          <a:p>
            <a:pPr marL="342900" indent="-342900">
              <a:spcBef>
                <a:spcPts val="1200"/>
              </a:spcBef>
            </a:pPr>
            <a:r>
              <a:rPr lang="en-US" sz="2000" dirty="0" smtClean="0"/>
              <a:t>Assumption: P</a:t>
            </a:r>
            <a:r>
              <a:rPr lang="en-US" sz="2000" baseline="-25000" dirty="0" smtClean="0"/>
              <a:t>fin</a:t>
            </a:r>
            <a:r>
              <a:rPr lang="en-US" sz="2000" dirty="0" smtClean="0"/>
              <a:t> = 0.75 P</a:t>
            </a:r>
            <a:r>
              <a:rPr lang="en-US" sz="2000" baseline="-25000" dirty="0" smtClean="0"/>
              <a:t>M1</a:t>
            </a:r>
            <a:endParaRPr lang="en-US" sz="1600" baseline="-25000" dirty="0" smtClean="0"/>
          </a:p>
        </p:txBody>
      </p:sp>
      <p:sp>
        <p:nvSpPr>
          <p:cNvPr id="433" name="Rectangle 432"/>
          <p:cNvSpPr/>
          <p:nvPr>
            <p:custDataLst>
              <p:tags r:id="rId5"/>
            </p:custDataLst>
          </p:nvPr>
        </p:nvSpPr>
        <p:spPr bwMode="auto">
          <a:xfrm>
            <a:off x="7361121" y="4654321"/>
            <a:ext cx="1201465" cy="181218"/>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prstClr val="black"/>
                </a:solidFill>
                <a:effectLst/>
                <a:uLnTx/>
                <a:uFillTx/>
                <a:latin typeface="+mn-ea"/>
                <a:cs typeface="Arial" charset="0"/>
              </a:rPr>
              <a:t>Fin</a:t>
            </a:r>
            <a:endParaRPr kumimoji="0" lang="ko-KR" altLang="en-US" sz="1400" b="0" i="0" u="none" strike="noStrike" kern="0" cap="none" spc="0" normalizeH="0" baseline="0" noProof="0" dirty="0">
              <a:ln>
                <a:noFill/>
              </a:ln>
              <a:solidFill>
                <a:prstClr val="black"/>
              </a:solidFill>
              <a:effectLst/>
              <a:uLnTx/>
              <a:uFillTx/>
              <a:latin typeface="+mn-ea"/>
              <a:cs typeface="Arial" charset="0"/>
            </a:endParaRPr>
          </a:p>
        </p:txBody>
      </p:sp>
      <p:grpSp>
        <p:nvGrpSpPr>
          <p:cNvPr id="436" name="Group 435"/>
          <p:cNvGrpSpPr/>
          <p:nvPr>
            <p:custDataLst>
              <p:tags r:id="rId6"/>
            </p:custDataLst>
          </p:nvPr>
        </p:nvGrpSpPr>
        <p:grpSpPr>
          <a:xfrm>
            <a:off x="7378654" y="5131176"/>
            <a:ext cx="1231946" cy="261610"/>
            <a:chOff x="3877937" y="3839319"/>
            <a:chExt cx="1231946" cy="261610"/>
          </a:xfrm>
        </p:grpSpPr>
        <p:sp>
          <p:nvSpPr>
            <p:cNvPr id="437" name="Rectangle 436"/>
            <p:cNvSpPr/>
            <p:nvPr>
              <p:custDataLst>
                <p:tags r:id="rId97"/>
              </p:custDataLst>
            </p:nvPr>
          </p:nvSpPr>
          <p:spPr>
            <a:xfrm>
              <a:off x="3877937" y="3871864"/>
              <a:ext cx="1201465" cy="194576"/>
            </a:xfrm>
            <a:prstGeom prst="rect">
              <a:avLst/>
            </a:prstGeom>
            <a:noFill/>
            <a:ln w="2540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mn-ea"/>
              </a:endParaRPr>
            </a:p>
          </p:txBody>
        </p:sp>
        <p:sp>
          <p:nvSpPr>
            <p:cNvPr id="438" name="TextBox 437"/>
            <p:cNvSpPr txBox="1"/>
            <p:nvPr>
              <p:custDataLst>
                <p:tags r:id="rId98"/>
              </p:custDataLst>
            </p:nvPr>
          </p:nvSpPr>
          <p:spPr>
            <a:xfrm>
              <a:off x="4271683" y="3839319"/>
              <a:ext cx="8382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mn-ea"/>
                </a:rPr>
                <a:t>MOL</a:t>
              </a:r>
            </a:p>
          </p:txBody>
        </p:sp>
      </p:grpSp>
      <p:grpSp>
        <p:nvGrpSpPr>
          <p:cNvPr id="6" name="Group 5"/>
          <p:cNvGrpSpPr/>
          <p:nvPr>
            <p:custDataLst>
              <p:tags r:id="rId7"/>
            </p:custDataLst>
          </p:nvPr>
        </p:nvGrpSpPr>
        <p:grpSpPr>
          <a:xfrm>
            <a:off x="6110469" y="4614051"/>
            <a:ext cx="1201664" cy="961753"/>
            <a:chOff x="4560583" y="4775136"/>
            <a:chExt cx="1201664" cy="961753"/>
          </a:xfrm>
        </p:grpSpPr>
        <p:sp>
          <p:nvSpPr>
            <p:cNvPr id="439" name="Rectangle 438"/>
            <p:cNvSpPr/>
            <p:nvPr>
              <p:custDataLst>
                <p:tags r:id="rId85"/>
              </p:custDataLst>
            </p:nvPr>
          </p:nvSpPr>
          <p:spPr>
            <a:xfrm>
              <a:off x="4770842" y="5475279"/>
              <a:ext cx="453970" cy="261610"/>
            </a:xfrm>
            <a:prstGeom prst="rect">
              <a:avLst/>
            </a:prstGeom>
          </p:spPr>
          <p:txBody>
            <a:bodyPr wrap="none">
              <a:spAutoFit/>
            </a:bodyPr>
            <a:lstStyle/>
            <a:p>
              <a:pPr eaLnBrk="1" fontAlgn="auto" hangingPunct="1">
                <a:spcBef>
                  <a:spcPts val="0"/>
                </a:spcBef>
                <a:spcAft>
                  <a:spcPts val="0"/>
                </a:spcAft>
                <a:defRPr/>
              </a:pPr>
              <a:r>
                <a:rPr lang="en-US" altLang="ko-KR" sz="1100" b="0" dirty="0" smtClean="0">
                  <a:solidFill>
                    <a:prstClr val="black"/>
                  </a:solidFill>
                  <a:latin typeface="Calibri"/>
                  <a:ea typeface="굴림" charset="-127"/>
                  <a:cs typeface="Arial" charset="0"/>
                </a:rPr>
                <a:t>VIA0</a:t>
              </a:r>
              <a:endParaRPr lang="ko-KR" altLang="en-US" sz="1100" b="0" dirty="0">
                <a:solidFill>
                  <a:prstClr val="black"/>
                </a:solidFill>
                <a:latin typeface="Calibri"/>
                <a:ea typeface="굴림" charset="-127"/>
                <a:cs typeface="Arial" charset="0"/>
              </a:endParaRPr>
            </a:p>
          </p:txBody>
        </p:sp>
        <p:grpSp>
          <p:nvGrpSpPr>
            <p:cNvPr id="440" name="Group 439"/>
            <p:cNvGrpSpPr/>
            <p:nvPr/>
          </p:nvGrpSpPr>
          <p:grpSpPr>
            <a:xfrm>
              <a:off x="4571650" y="5488731"/>
              <a:ext cx="232572" cy="213206"/>
              <a:chOff x="3935362" y="2057401"/>
              <a:chExt cx="294554" cy="181218"/>
            </a:xfrm>
            <a:solidFill>
              <a:sysClr val="window" lastClr="FFFFFF"/>
            </a:solidFill>
          </p:grpSpPr>
          <p:sp>
            <p:nvSpPr>
              <p:cNvPr id="441" name="Rectangle 440"/>
              <p:cNvSpPr/>
              <p:nvPr>
                <p:custDataLst>
                  <p:tags r:id="rId94"/>
                </p:custDataLst>
              </p:nvPr>
            </p:nvSpPr>
            <p:spPr bwMode="auto">
              <a:xfrm>
                <a:off x="3941075" y="2057401"/>
                <a:ext cx="288841" cy="181218"/>
              </a:xfrm>
              <a:prstGeom prst="rect">
                <a:avLst/>
              </a:prstGeom>
              <a:grp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black"/>
                  </a:solidFill>
                  <a:effectLst/>
                  <a:uLnTx/>
                  <a:uFillTx/>
                  <a:latin typeface="+mn-ea"/>
                  <a:cs typeface="Arial" charset="0"/>
                </a:endParaRPr>
              </a:p>
            </p:txBody>
          </p:sp>
          <p:cxnSp>
            <p:nvCxnSpPr>
              <p:cNvPr id="442" name="Straight Connector 441"/>
              <p:cNvCxnSpPr/>
              <p:nvPr>
                <p:custDataLst>
                  <p:tags r:id="rId95"/>
                </p:custDataLst>
              </p:nvPr>
            </p:nvCxnSpPr>
            <p:spPr bwMode="auto">
              <a:xfrm flipV="1">
                <a:off x="3935362" y="2057401"/>
                <a:ext cx="294554" cy="177408"/>
              </a:xfrm>
              <a:prstGeom prst="line">
                <a:avLst/>
              </a:prstGeom>
              <a:grpFill/>
              <a:ln w="9525" cap="flat" cmpd="sng" algn="ctr">
                <a:solidFill>
                  <a:sysClr val="windowText" lastClr="000000"/>
                </a:solidFill>
                <a:prstDash val="solid"/>
              </a:ln>
              <a:effectLst/>
            </p:spPr>
          </p:cxnSp>
          <p:cxnSp>
            <p:nvCxnSpPr>
              <p:cNvPr id="443" name="Straight Connector 442"/>
              <p:cNvCxnSpPr/>
              <p:nvPr>
                <p:custDataLst>
                  <p:tags r:id="rId96"/>
                </p:custDataLst>
              </p:nvPr>
            </p:nvCxnSpPr>
            <p:spPr bwMode="auto">
              <a:xfrm flipH="1" flipV="1">
                <a:off x="3942983" y="2057464"/>
                <a:ext cx="286933" cy="177345"/>
              </a:xfrm>
              <a:prstGeom prst="line">
                <a:avLst/>
              </a:prstGeom>
              <a:grpFill/>
              <a:ln w="9525" cap="flat" cmpd="sng" algn="ctr">
                <a:solidFill>
                  <a:sysClr val="windowText" lastClr="000000"/>
                </a:solidFill>
                <a:prstDash val="solid"/>
              </a:ln>
              <a:effectLst/>
            </p:spPr>
          </p:cxnSp>
        </p:grpSp>
        <p:grpSp>
          <p:nvGrpSpPr>
            <p:cNvPr id="527" name="Group 526"/>
            <p:cNvGrpSpPr/>
            <p:nvPr/>
          </p:nvGrpSpPr>
          <p:grpSpPr>
            <a:xfrm>
              <a:off x="4571650" y="5148448"/>
              <a:ext cx="232572" cy="213206"/>
              <a:chOff x="3935362" y="2057401"/>
              <a:chExt cx="294554" cy="181218"/>
            </a:xfrm>
            <a:solidFill>
              <a:srgbClr val="C0504D"/>
            </a:solidFill>
          </p:grpSpPr>
          <p:sp>
            <p:nvSpPr>
              <p:cNvPr id="528" name="Rectangle 527"/>
              <p:cNvSpPr/>
              <p:nvPr>
                <p:custDataLst>
                  <p:tags r:id="rId91"/>
                </p:custDataLst>
              </p:nvPr>
            </p:nvSpPr>
            <p:spPr bwMode="auto">
              <a:xfrm>
                <a:off x="3941075" y="2057401"/>
                <a:ext cx="288841" cy="181218"/>
              </a:xfrm>
              <a:prstGeom prst="rect">
                <a:avLst/>
              </a:prstGeom>
              <a:grp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black"/>
                  </a:solidFill>
                  <a:effectLst/>
                  <a:uLnTx/>
                  <a:uFillTx/>
                  <a:latin typeface="+mn-ea"/>
                  <a:cs typeface="Arial" charset="0"/>
                </a:endParaRPr>
              </a:p>
            </p:txBody>
          </p:sp>
          <p:cxnSp>
            <p:nvCxnSpPr>
              <p:cNvPr id="529" name="Straight Connector 528"/>
              <p:cNvCxnSpPr/>
              <p:nvPr>
                <p:custDataLst>
                  <p:tags r:id="rId92"/>
                </p:custDataLst>
              </p:nvPr>
            </p:nvCxnSpPr>
            <p:spPr bwMode="auto">
              <a:xfrm flipV="1">
                <a:off x="3935362" y="2057401"/>
                <a:ext cx="294554" cy="177408"/>
              </a:xfrm>
              <a:prstGeom prst="line">
                <a:avLst/>
              </a:prstGeom>
              <a:grpFill/>
              <a:ln w="9525" cap="flat" cmpd="sng" algn="ctr">
                <a:solidFill>
                  <a:sysClr val="windowText" lastClr="000000"/>
                </a:solidFill>
                <a:prstDash val="solid"/>
              </a:ln>
              <a:effectLst/>
            </p:spPr>
          </p:cxnSp>
          <p:cxnSp>
            <p:nvCxnSpPr>
              <p:cNvPr id="530" name="Straight Connector 529"/>
              <p:cNvCxnSpPr/>
              <p:nvPr>
                <p:custDataLst>
                  <p:tags r:id="rId93"/>
                </p:custDataLst>
              </p:nvPr>
            </p:nvCxnSpPr>
            <p:spPr bwMode="auto">
              <a:xfrm flipH="1" flipV="1">
                <a:off x="3942983" y="2057464"/>
                <a:ext cx="286933" cy="177345"/>
              </a:xfrm>
              <a:prstGeom prst="line">
                <a:avLst/>
              </a:prstGeom>
              <a:grpFill/>
              <a:ln w="9525" cap="flat" cmpd="sng" algn="ctr">
                <a:solidFill>
                  <a:sysClr val="windowText" lastClr="000000"/>
                </a:solidFill>
                <a:prstDash val="solid"/>
              </a:ln>
              <a:effectLst/>
            </p:spPr>
          </p:cxnSp>
        </p:grpSp>
        <p:grpSp>
          <p:nvGrpSpPr>
            <p:cNvPr id="531" name="Group 530"/>
            <p:cNvGrpSpPr/>
            <p:nvPr/>
          </p:nvGrpSpPr>
          <p:grpSpPr>
            <a:xfrm>
              <a:off x="4560583" y="4775136"/>
              <a:ext cx="232572" cy="213206"/>
              <a:chOff x="3935362" y="2057401"/>
              <a:chExt cx="294554" cy="181218"/>
            </a:xfrm>
            <a:solidFill>
              <a:srgbClr val="F79646"/>
            </a:solidFill>
          </p:grpSpPr>
          <p:sp>
            <p:nvSpPr>
              <p:cNvPr id="532" name="Rectangle 531"/>
              <p:cNvSpPr/>
              <p:nvPr>
                <p:custDataLst>
                  <p:tags r:id="rId88"/>
                </p:custDataLst>
              </p:nvPr>
            </p:nvSpPr>
            <p:spPr bwMode="auto">
              <a:xfrm>
                <a:off x="3941075" y="2057401"/>
                <a:ext cx="288841" cy="181218"/>
              </a:xfrm>
              <a:prstGeom prst="rect">
                <a:avLst/>
              </a:prstGeom>
              <a:grp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black"/>
                  </a:solidFill>
                  <a:effectLst/>
                  <a:uLnTx/>
                  <a:uFillTx/>
                  <a:latin typeface="+mn-ea"/>
                  <a:cs typeface="Arial" charset="0"/>
                </a:endParaRPr>
              </a:p>
            </p:txBody>
          </p:sp>
          <p:cxnSp>
            <p:nvCxnSpPr>
              <p:cNvPr id="533" name="Straight Connector 532"/>
              <p:cNvCxnSpPr/>
              <p:nvPr>
                <p:custDataLst>
                  <p:tags r:id="rId89"/>
                </p:custDataLst>
              </p:nvPr>
            </p:nvCxnSpPr>
            <p:spPr bwMode="auto">
              <a:xfrm flipV="1">
                <a:off x="3935362" y="2057401"/>
                <a:ext cx="294554" cy="177408"/>
              </a:xfrm>
              <a:prstGeom prst="line">
                <a:avLst/>
              </a:prstGeom>
              <a:grpFill/>
              <a:ln w="9525" cap="flat" cmpd="sng" algn="ctr">
                <a:solidFill>
                  <a:sysClr val="windowText" lastClr="000000"/>
                </a:solidFill>
                <a:prstDash val="solid"/>
              </a:ln>
              <a:effectLst/>
            </p:spPr>
          </p:cxnSp>
          <p:cxnSp>
            <p:nvCxnSpPr>
              <p:cNvPr id="534" name="Straight Connector 533"/>
              <p:cNvCxnSpPr/>
              <p:nvPr>
                <p:custDataLst>
                  <p:tags r:id="rId90"/>
                </p:custDataLst>
              </p:nvPr>
            </p:nvCxnSpPr>
            <p:spPr bwMode="auto">
              <a:xfrm flipH="1" flipV="1">
                <a:off x="3942983" y="2057464"/>
                <a:ext cx="286933" cy="177345"/>
              </a:xfrm>
              <a:prstGeom prst="line">
                <a:avLst/>
              </a:prstGeom>
              <a:grpFill/>
              <a:ln w="9525" cap="flat" cmpd="sng" algn="ctr">
                <a:solidFill>
                  <a:sysClr val="windowText" lastClr="000000"/>
                </a:solidFill>
                <a:prstDash val="solid"/>
              </a:ln>
              <a:effectLst/>
            </p:spPr>
          </p:cxnSp>
        </p:grpSp>
        <p:sp>
          <p:nvSpPr>
            <p:cNvPr id="535" name="Rectangle 534"/>
            <p:cNvSpPr/>
            <p:nvPr>
              <p:custDataLst>
                <p:tags r:id="rId86"/>
              </p:custDataLst>
            </p:nvPr>
          </p:nvSpPr>
          <p:spPr>
            <a:xfrm>
              <a:off x="4770842" y="5130822"/>
              <a:ext cx="865943" cy="261610"/>
            </a:xfrm>
            <a:prstGeom prst="rect">
              <a:avLst/>
            </a:prstGeom>
          </p:spPr>
          <p:txBody>
            <a:bodyPr wrap="none">
              <a:spAutoFit/>
            </a:bodyPr>
            <a:lstStyle/>
            <a:p>
              <a:pPr eaLnBrk="1" fontAlgn="auto" hangingPunct="1">
                <a:spcBef>
                  <a:spcPts val="0"/>
                </a:spcBef>
                <a:spcAft>
                  <a:spcPts val="0"/>
                </a:spcAft>
                <a:defRPr/>
              </a:pPr>
              <a:r>
                <a:rPr lang="en-US" altLang="ko-KR" sz="1100" b="0" dirty="0" smtClean="0">
                  <a:solidFill>
                    <a:prstClr val="black"/>
                  </a:solidFill>
                  <a:latin typeface="+mn-ea"/>
                  <a:cs typeface="Arial" charset="0"/>
                </a:rPr>
                <a:t>Metal VIAx</a:t>
              </a:r>
              <a:endParaRPr lang="ko-KR" altLang="en-US" sz="1100" b="0" dirty="0">
                <a:solidFill>
                  <a:prstClr val="black"/>
                </a:solidFill>
                <a:latin typeface="+mn-ea"/>
                <a:cs typeface="Arial" charset="0"/>
              </a:endParaRPr>
            </a:p>
          </p:txBody>
        </p:sp>
        <p:sp>
          <p:nvSpPr>
            <p:cNvPr id="536" name="Rectangle 535"/>
            <p:cNvSpPr/>
            <p:nvPr>
              <p:custDataLst>
                <p:tags r:id="rId87"/>
              </p:custDataLst>
            </p:nvPr>
          </p:nvSpPr>
          <p:spPr>
            <a:xfrm>
              <a:off x="4777682" y="4775210"/>
              <a:ext cx="984565" cy="261610"/>
            </a:xfrm>
            <a:prstGeom prst="rect">
              <a:avLst/>
            </a:prstGeom>
          </p:spPr>
          <p:txBody>
            <a:bodyPr wrap="none">
              <a:spAutoFit/>
            </a:bodyPr>
            <a:lstStyle/>
            <a:p>
              <a:pPr eaLnBrk="1" fontAlgn="auto" hangingPunct="1">
                <a:spcBef>
                  <a:spcPts val="0"/>
                </a:spcBef>
                <a:spcAft>
                  <a:spcPts val="0"/>
                </a:spcAft>
                <a:defRPr/>
              </a:pPr>
              <a:r>
                <a:rPr lang="en-US" altLang="ko-KR" sz="1100" b="0" dirty="0" smtClean="0">
                  <a:solidFill>
                    <a:prstClr val="black"/>
                  </a:solidFill>
                  <a:latin typeface="+mn-ea"/>
                  <a:cs typeface="Arial" charset="0"/>
                </a:rPr>
                <a:t>Poly Contact</a:t>
              </a:r>
              <a:endParaRPr lang="ko-KR" altLang="en-US" sz="1100" b="0" dirty="0">
                <a:solidFill>
                  <a:prstClr val="black"/>
                </a:solidFill>
                <a:latin typeface="+mn-ea"/>
                <a:cs typeface="Arial" charset="0"/>
              </a:endParaRPr>
            </a:p>
          </p:txBody>
        </p:sp>
      </p:grpSp>
      <p:grpSp>
        <p:nvGrpSpPr>
          <p:cNvPr id="4" name="Group 3"/>
          <p:cNvGrpSpPr/>
          <p:nvPr>
            <p:custDataLst>
              <p:tags r:id="rId8"/>
            </p:custDataLst>
          </p:nvPr>
        </p:nvGrpSpPr>
        <p:grpSpPr>
          <a:xfrm>
            <a:off x="3175964" y="2809937"/>
            <a:ext cx="2325004" cy="2901193"/>
            <a:chOff x="10312161" y="1592755"/>
            <a:chExt cx="2325004" cy="2581351"/>
          </a:xfrm>
        </p:grpSpPr>
        <p:sp>
          <p:nvSpPr>
            <p:cNvPr id="431" name="Rectangle 430"/>
            <p:cNvSpPr/>
            <p:nvPr>
              <p:custDataLst>
                <p:tags r:id="rId18"/>
              </p:custDataLst>
            </p:nvPr>
          </p:nvSpPr>
          <p:spPr bwMode="auto">
            <a:xfrm>
              <a:off x="10312161" y="1679269"/>
              <a:ext cx="2325004" cy="1372107"/>
            </a:xfrm>
            <a:prstGeom prst="rect">
              <a:avLst/>
            </a:prstGeom>
            <a:solidFill>
              <a:srgbClr val="F79646">
                <a:lumMod val="20000"/>
                <a:lumOff val="80000"/>
                <a:alpha val="50196"/>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cxnSp>
          <p:nvCxnSpPr>
            <p:cNvPr id="445" name="Straight Connector 444"/>
            <p:cNvCxnSpPr/>
            <p:nvPr>
              <p:custDataLst>
                <p:tags r:id="rId19"/>
              </p:custDataLst>
            </p:nvPr>
          </p:nvCxnSpPr>
          <p:spPr bwMode="auto">
            <a:xfrm flipH="1" flipV="1">
              <a:off x="10456031" y="3723535"/>
              <a:ext cx="2181134" cy="12708"/>
            </a:xfrm>
            <a:prstGeom prst="line">
              <a:avLst/>
            </a:prstGeom>
            <a:noFill/>
            <a:ln w="9525" cap="flat" cmpd="sng" algn="ctr">
              <a:solidFill>
                <a:srgbClr val="FF0000"/>
              </a:solidFill>
              <a:prstDash val="sysDash"/>
            </a:ln>
            <a:effectLst/>
          </p:spPr>
        </p:cxnSp>
        <p:sp>
          <p:nvSpPr>
            <p:cNvPr id="446" name="Rectangle 445"/>
            <p:cNvSpPr/>
            <p:nvPr>
              <p:custDataLst>
                <p:tags r:id="rId20"/>
              </p:custDataLst>
            </p:nvPr>
          </p:nvSpPr>
          <p:spPr bwMode="auto">
            <a:xfrm>
              <a:off x="10560017" y="1990527"/>
              <a:ext cx="1689681" cy="1974028"/>
            </a:xfrm>
            <a:prstGeom prst="rect">
              <a:avLst/>
            </a:prstGeom>
            <a:solidFill>
              <a:srgbClr val="E6E0EC">
                <a:alpha val="50196"/>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grpSp>
          <p:nvGrpSpPr>
            <p:cNvPr id="447" name="Group 138"/>
            <p:cNvGrpSpPr>
              <a:grpSpLocks/>
            </p:cNvGrpSpPr>
            <p:nvPr/>
          </p:nvGrpSpPr>
          <p:grpSpPr bwMode="auto">
            <a:xfrm rot="16200000">
              <a:off x="10126559" y="2032381"/>
              <a:ext cx="2581351" cy="1702100"/>
              <a:chOff x="3551261" y="2228551"/>
              <a:chExt cx="3885562" cy="1375531"/>
            </a:xfrm>
          </p:grpSpPr>
          <p:cxnSp>
            <p:nvCxnSpPr>
              <p:cNvPr id="448" name="Straight Connector 447"/>
              <p:cNvCxnSpPr/>
              <p:nvPr>
                <p:custDataLst>
                  <p:tags r:id="rId81"/>
                </p:custDataLst>
              </p:nvPr>
            </p:nvCxnSpPr>
            <p:spPr>
              <a:xfrm>
                <a:off x="3551262" y="2228551"/>
                <a:ext cx="3885560" cy="2686"/>
              </a:xfrm>
              <a:prstGeom prst="line">
                <a:avLst/>
              </a:prstGeom>
              <a:noFill/>
              <a:ln w="9525" cap="flat" cmpd="sng" algn="ctr">
                <a:solidFill>
                  <a:srgbClr val="FF0000"/>
                </a:solidFill>
                <a:prstDash val="sysDash"/>
              </a:ln>
              <a:effectLst/>
            </p:spPr>
          </p:cxnSp>
          <p:cxnSp>
            <p:nvCxnSpPr>
              <p:cNvPr id="449" name="Straight Connector 448"/>
              <p:cNvCxnSpPr/>
              <p:nvPr>
                <p:custDataLst>
                  <p:tags r:id="rId82"/>
                </p:custDataLst>
              </p:nvPr>
            </p:nvCxnSpPr>
            <p:spPr>
              <a:xfrm>
                <a:off x="3551262" y="2699376"/>
                <a:ext cx="3885560" cy="0"/>
              </a:xfrm>
              <a:prstGeom prst="line">
                <a:avLst/>
              </a:prstGeom>
              <a:noFill/>
              <a:ln w="9525" cap="flat" cmpd="sng" algn="ctr">
                <a:solidFill>
                  <a:srgbClr val="FF0000"/>
                </a:solidFill>
                <a:prstDash val="sysDash"/>
              </a:ln>
              <a:effectLst/>
            </p:spPr>
          </p:cxnSp>
          <p:cxnSp>
            <p:nvCxnSpPr>
              <p:cNvPr id="450" name="Straight Connector 449"/>
              <p:cNvCxnSpPr/>
              <p:nvPr>
                <p:custDataLst>
                  <p:tags r:id="rId83"/>
                </p:custDataLst>
              </p:nvPr>
            </p:nvCxnSpPr>
            <p:spPr>
              <a:xfrm>
                <a:off x="3551261" y="3166098"/>
                <a:ext cx="3885561" cy="0"/>
              </a:xfrm>
              <a:prstGeom prst="line">
                <a:avLst/>
              </a:prstGeom>
              <a:noFill/>
              <a:ln w="9525" cap="flat" cmpd="sng" algn="ctr">
                <a:solidFill>
                  <a:srgbClr val="FF0000"/>
                </a:solidFill>
                <a:prstDash val="sysDash"/>
              </a:ln>
              <a:effectLst/>
            </p:spPr>
          </p:cxnSp>
          <p:cxnSp>
            <p:nvCxnSpPr>
              <p:cNvPr id="451" name="Straight Connector 450"/>
              <p:cNvCxnSpPr/>
              <p:nvPr>
                <p:custDataLst>
                  <p:tags r:id="rId84"/>
                </p:custDataLst>
              </p:nvPr>
            </p:nvCxnSpPr>
            <p:spPr>
              <a:xfrm>
                <a:off x="3551262" y="3601396"/>
                <a:ext cx="3885561" cy="2686"/>
              </a:xfrm>
              <a:prstGeom prst="line">
                <a:avLst/>
              </a:prstGeom>
              <a:noFill/>
              <a:ln w="9525" cap="flat" cmpd="sng" algn="ctr">
                <a:solidFill>
                  <a:srgbClr val="FF0000"/>
                </a:solidFill>
                <a:prstDash val="sysDash"/>
              </a:ln>
              <a:effectLst/>
            </p:spPr>
          </p:cxnSp>
        </p:grpSp>
        <p:sp>
          <p:nvSpPr>
            <p:cNvPr id="452" name="Rectangle 451"/>
            <p:cNvSpPr/>
            <p:nvPr>
              <p:custDataLst>
                <p:tags r:id="rId21"/>
              </p:custDataLst>
            </p:nvPr>
          </p:nvSpPr>
          <p:spPr bwMode="auto">
            <a:xfrm>
              <a:off x="10535772" y="2136599"/>
              <a:ext cx="48492" cy="1650436"/>
            </a:xfrm>
            <a:prstGeom prst="rect">
              <a:avLst/>
            </a:prstGeom>
            <a:solidFill>
              <a:srgbClr val="FF0000">
                <a:alpha val="74902"/>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sp>
          <p:nvSpPr>
            <p:cNvPr id="453" name="Rectangle 452"/>
            <p:cNvSpPr/>
            <p:nvPr>
              <p:custDataLst>
                <p:tags r:id="rId22"/>
              </p:custDataLst>
            </p:nvPr>
          </p:nvSpPr>
          <p:spPr bwMode="auto">
            <a:xfrm>
              <a:off x="10560018" y="1865000"/>
              <a:ext cx="1692086" cy="251055"/>
            </a:xfrm>
            <a:prstGeom prst="rect">
              <a:avLst/>
            </a:prstGeom>
            <a:solidFill>
              <a:srgbClr val="00B0F0">
                <a:alpha val="50196"/>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54" name="Rectangle 453"/>
            <p:cNvSpPr/>
            <p:nvPr>
              <p:custDataLst>
                <p:tags r:id="rId23"/>
              </p:custDataLst>
            </p:nvPr>
          </p:nvSpPr>
          <p:spPr bwMode="auto">
            <a:xfrm>
              <a:off x="10560018" y="3826936"/>
              <a:ext cx="1694040" cy="275238"/>
            </a:xfrm>
            <a:prstGeom prst="rect">
              <a:avLst/>
            </a:prstGeom>
            <a:solidFill>
              <a:srgbClr val="00B0F0">
                <a:alpha val="50196"/>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55" name="Rectangle 454"/>
            <p:cNvSpPr/>
            <p:nvPr>
              <p:custDataLst>
                <p:tags r:id="rId24"/>
              </p:custDataLst>
            </p:nvPr>
          </p:nvSpPr>
          <p:spPr bwMode="auto">
            <a:xfrm>
              <a:off x="10622195" y="2525537"/>
              <a:ext cx="1543032"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cxnSp>
          <p:nvCxnSpPr>
            <p:cNvPr id="466" name="Straight Connector 465"/>
            <p:cNvCxnSpPr/>
            <p:nvPr>
              <p:custDataLst>
                <p:tags r:id="rId25"/>
              </p:custDataLst>
            </p:nvPr>
          </p:nvCxnSpPr>
          <p:spPr bwMode="auto">
            <a:xfrm flipH="1" flipV="1">
              <a:off x="10468964" y="3171956"/>
              <a:ext cx="2070872" cy="3792"/>
            </a:xfrm>
            <a:prstGeom prst="line">
              <a:avLst/>
            </a:prstGeom>
            <a:noFill/>
            <a:ln w="9525" cap="flat" cmpd="sng" algn="ctr">
              <a:solidFill>
                <a:srgbClr val="FF0000"/>
              </a:solidFill>
              <a:prstDash val="sysDash"/>
            </a:ln>
            <a:effectLst/>
          </p:spPr>
        </p:cxnSp>
        <p:cxnSp>
          <p:nvCxnSpPr>
            <p:cNvPr id="467" name="Straight Connector 466"/>
            <p:cNvCxnSpPr/>
            <p:nvPr>
              <p:custDataLst>
                <p:tags r:id="rId26"/>
              </p:custDataLst>
            </p:nvPr>
          </p:nvCxnSpPr>
          <p:spPr bwMode="auto">
            <a:xfrm flipH="1">
              <a:off x="10462516" y="1977387"/>
              <a:ext cx="2090219" cy="4453"/>
            </a:xfrm>
            <a:prstGeom prst="line">
              <a:avLst/>
            </a:prstGeom>
            <a:noFill/>
            <a:ln w="9525" cap="flat" cmpd="sng" algn="ctr">
              <a:solidFill>
                <a:srgbClr val="FF0000"/>
              </a:solidFill>
              <a:prstDash val="sysDash"/>
            </a:ln>
            <a:effectLst/>
          </p:spPr>
        </p:cxnSp>
        <p:sp>
          <p:nvSpPr>
            <p:cNvPr id="468" name="Rectangle 467"/>
            <p:cNvSpPr/>
            <p:nvPr>
              <p:custDataLst>
                <p:tags r:id="rId27"/>
              </p:custDataLst>
            </p:nvPr>
          </p:nvSpPr>
          <p:spPr bwMode="auto">
            <a:xfrm>
              <a:off x="10621255" y="3512335"/>
              <a:ext cx="1543953"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69" name="Rectangle 468"/>
            <p:cNvSpPr/>
            <p:nvPr>
              <p:custDataLst>
                <p:tags r:id="rId28"/>
              </p:custDataLst>
            </p:nvPr>
          </p:nvSpPr>
          <p:spPr bwMode="auto">
            <a:xfrm>
              <a:off x="10622195" y="2383201"/>
              <a:ext cx="1543032"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cxnSp>
          <p:nvCxnSpPr>
            <p:cNvPr id="470" name="Straight Connector 469"/>
            <p:cNvCxnSpPr/>
            <p:nvPr>
              <p:custDataLst>
                <p:tags r:id="rId29"/>
              </p:custDataLst>
            </p:nvPr>
          </p:nvCxnSpPr>
          <p:spPr bwMode="auto">
            <a:xfrm flipH="1">
              <a:off x="10462516" y="3951739"/>
              <a:ext cx="2174649" cy="0"/>
            </a:xfrm>
            <a:prstGeom prst="line">
              <a:avLst/>
            </a:prstGeom>
            <a:noFill/>
            <a:ln w="9525" cap="flat" cmpd="sng" algn="ctr">
              <a:solidFill>
                <a:srgbClr val="FF0000"/>
              </a:solidFill>
              <a:prstDash val="sysDash"/>
            </a:ln>
            <a:effectLst/>
          </p:spPr>
        </p:cxnSp>
        <p:cxnSp>
          <p:nvCxnSpPr>
            <p:cNvPr id="471" name="Straight Connector 470"/>
            <p:cNvCxnSpPr/>
            <p:nvPr>
              <p:custDataLst>
                <p:tags r:id="rId30"/>
              </p:custDataLst>
            </p:nvPr>
          </p:nvCxnSpPr>
          <p:spPr bwMode="auto">
            <a:xfrm flipH="1">
              <a:off x="10468967" y="2219213"/>
              <a:ext cx="2083768" cy="5387"/>
            </a:xfrm>
            <a:prstGeom prst="line">
              <a:avLst/>
            </a:prstGeom>
            <a:noFill/>
            <a:ln w="9525" cap="flat" cmpd="sng" algn="ctr">
              <a:solidFill>
                <a:srgbClr val="FF0000"/>
              </a:solidFill>
              <a:prstDash val="sysDash"/>
            </a:ln>
            <a:effectLst/>
          </p:spPr>
        </p:cxnSp>
        <p:sp>
          <p:nvSpPr>
            <p:cNvPr id="473" name="Rectangle 472"/>
            <p:cNvSpPr/>
            <p:nvPr>
              <p:custDataLst>
                <p:tags r:id="rId31"/>
              </p:custDataLst>
            </p:nvPr>
          </p:nvSpPr>
          <p:spPr bwMode="auto">
            <a:xfrm>
              <a:off x="10618850" y="2249160"/>
              <a:ext cx="1543032"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75" name="Rectangle 474"/>
            <p:cNvSpPr/>
            <p:nvPr>
              <p:custDataLst>
                <p:tags r:id="rId32"/>
              </p:custDataLst>
            </p:nvPr>
          </p:nvSpPr>
          <p:spPr bwMode="auto">
            <a:xfrm>
              <a:off x="10616507" y="2660792"/>
              <a:ext cx="1543032"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76" name="Rectangle 475"/>
            <p:cNvSpPr/>
            <p:nvPr>
              <p:custDataLst>
                <p:tags r:id="rId33"/>
              </p:custDataLst>
            </p:nvPr>
          </p:nvSpPr>
          <p:spPr bwMode="auto">
            <a:xfrm>
              <a:off x="10621274" y="3362580"/>
              <a:ext cx="1543953"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77" name="Rectangle 476"/>
            <p:cNvSpPr/>
            <p:nvPr>
              <p:custDataLst>
                <p:tags r:id="rId34"/>
              </p:custDataLst>
            </p:nvPr>
          </p:nvSpPr>
          <p:spPr bwMode="auto">
            <a:xfrm>
              <a:off x="10622195" y="3210945"/>
              <a:ext cx="1543953"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78" name="Rectangle 477"/>
            <p:cNvSpPr/>
            <p:nvPr>
              <p:custDataLst>
                <p:tags r:id="rId35"/>
              </p:custDataLst>
            </p:nvPr>
          </p:nvSpPr>
          <p:spPr>
            <a:xfrm>
              <a:off x="10837289" y="1962995"/>
              <a:ext cx="152686" cy="783707"/>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479" name="Rectangle 478"/>
            <p:cNvSpPr/>
            <p:nvPr>
              <p:custDataLst>
                <p:tags r:id="rId36"/>
              </p:custDataLst>
            </p:nvPr>
          </p:nvSpPr>
          <p:spPr bwMode="auto">
            <a:xfrm>
              <a:off x="10621255" y="3652906"/>
              <a:ext cx="1543953" cy="45719"/>
            </a:xfrm>
            <a:prstGeom prst="rect">
              <a:avLst/>
            </a:prstGeom>
            <a:solidFill>
              <a:srgbClr val="FFFF00"/>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480" name="Rectangle 479"/>
            <p:cNvSpPr/>
            <p:nvPr>
              <p:custDataLst>
                <p:tags r:id="rId37"/>
              </p:custDataLst>
            </p:nvPr>
          </p:nvSpPr>
          <p:spPr>
            <a:xfrm>
              <a:off x="11909187" y="3186759"/>
              <a:ext cx="157572" cy="764980"/>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481" name="Rectangle 480"/>
            <p:cNvSpPr/>
            <p:nvPr>
              <p:custDataLst>
                <p:tags r:id="rId38"/>
              </p:custDataLst>
            </p:nvPr>
          </p:nvSpPr>
          <p:spPr>
            <a:xfrm>
              <a:off x="11907631" y="1962994"/>
              <a:ext cx="159128" cy="783707"/>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483" name="Group 153"/>
            <p:cNvGrpSpPr/>
            <p:nvPr/>
          </p:nvGrpSpPr>
          <p:grpSpPr bwMode="auto">
            <a:xfrm>
              <a:off x="10868974" y="2015269"/>
              <a:ext cx="95649" cy="61442"/>
              <a:chOff x="5257800" y="1950720"/>
              <a:chExt cx="152400" cy="155574"/>
            </a:xfrm>
            <a:solidFill>
              <a:sysClr val="window" lastClr="FFFFFF"/>
            </a:solidFill>
          </p:grpSpPr>
          <p:sp>
            <p:nvSpPr>
              <p:cNvPr id="484" name="Rectangle 483"/>
              <p:cNvSpPr/>
              <p:nvPr>
                <p:custDataLst>
                  <p:tags r:id="rId78"/>
                </p:custDataLst>
              </p:nvPr>
            </p:nvSpPr>
            <p:spPr>
              <a:xfrm>
                <a:off x="5257800" y="1953893"/>
                <a:ext cx="152400" cy="152400"/>
              </a:xfrm>
              <a:prstGeom prst="rect">
                <a:avLst/>
              </a:prstGeom>
              <a:grpFill/>
              <a:ln w="12700" cap="flat" cmpd="sng" algn="ctr">
                <a:solidFill>
                  <a:sysClr val="windowText" lastClr="000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a:endParaRPr>
              </a:p>
            </p:txBody>
          </p:sp>
          <p:cxnSp>
            <p:nvCxnSpPr>
              <p:cNvPr id="485" name="Straight Connector 484"/>
              <p:cNvCxnSpPr/>
              <p:nvPr>
                <p:custDataLst>
                  <p:tags r:id="rId79"/>
                </p:custDataLst>
              </p:nvPr>
            </p:nvCxnSpPr>
            <p:spPr>
              <a:xfrm rot="16200000" flipH="1">
                <a:off x="5256215" y="1952307"/>
                <a:ext cx="149225" cy="146051"/>
              </a:xfrm>
              <a:prstGeom prst="line">
                <a:avLst/>
              </a:prstGeom>
              <a:grpFill/>
              <a:ln w="9525" cap="flat" cmpd="sng" algn="ctr">
                <a:solidFill>
                  <a:sysClr val="windowText" lastClr="000000"/>
                </a:solidFill>
                <a:prstDash val="solid"/>
              </a:ln>
              <a:effectLst/>
            </p:spPr>
          </p:cxnSp>
          <p:cxnSp>
            <p:nvCxnSpPr>
              <p:cNvPr id="486" name="Straight Connector 485"/>
              <p:cNvCxnSpPr/>
              <p:nvPr>
                <p:custDataLst>
                  <p:tags r:id="rId80"/>
                </p:custDataLst>
              </p:nvPr>
            </p:nvCxnSpPr>
            <p:spPr>
              <a:xfrm rot="5400000" flipH="1" flipV="1">
                <a:off x="5254625" y="1960244"/>
                <a:ext cx="149225" cy="142875"/>
              </a:xfrm>
              <a:prstGeom prst="line">
                <a:avLst/>
              </a:prstGeom>
              <a:grpFill/>
              <a:ln w="9525" cap="flat" cmpd="sng" algn="ctr">
                <a:solidFill>
                  <a:sysClr val="windowText" lastClr="000000"/>
                </a:solidFill>
                <a:prstDash val="solid"/>
              </a:ln>
              <a:effectLst/>
            </p:spPr>
          </p:cxnSp>
        </p:grpSp>
        <p:grpSp>
          <p:nvGrpSpPr>
            <p:cNvPr id="487" name="Group 153"/>
            <p:cNvGrpSpPr/>
            <p:nvPr/>
          </p:nvGrpSpPr>
          <p:grpSpPr bwMode="auto">
            <a:xfrm>
              <a:off x="11941948" y="2015269"/>
              <a:ext cx="95649" cy="61442"/>
              <a:chOff x="5257800" y="1950720"/>
              <a:chExt cx="152400" cy="155574"/>
            </a:xfrm>
            <a:solidFill>
              <a:sysClr val="window" lastClr="FFFFFF"/>
            </a:solidFill>
          </p:grpSpPr>
          <p:sp>
            <p:nvSpPr>
              <p:cNvPr id="488" name="Rectangle 487"/>
              <p:cNvSpPr/>
              <p:nvPr>
                <p:custDataLst>
                  <p:tags r:id="rId75"/>
                </p:custDataLst>
              </p:nvPr>
            </p:nvSpPr>
            <p:spPr>
              <a:xfrm>
                <a:off x="5257800" y="1953893"/>
                <a:ext cx="152400" cy="152400"/>
              </a:xfrm>
              <a:prstGeom prst="rect">
                <a:avLst/>
              </a:prstGeom>
              <a:grpFill/>
              <a:ln w="12700" cap="flat" cmpd="sng" algn="ctr">
                <a:solidFill>
                  <a:sysClr val="windowText" lastClr="000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a:endParaRPr>
              </a:p>
            </p:txBody>
          </p:sp>
          <p:cxnSp>
            <p:nvCxnSpPr>
              <p:cNvPr id="489" name="Straight Connector 488"/>
              <p:cNvCxnSpPr/>
              <p:nvPr>
                <p:custDataLst>
                  <p:tags r:id="rId76"/>
                </p:custDataLst>
              </p:nvPr>
            </p:nvCxnSpPr>
            <p:spPr>
              <a:xfrm rot="16200000" flipH="1">
                <a:off x="5256215" y="1952307"/>
                <a:ext cx="149225" cy="146051"/>
              </a:xfrm>
              <a:prstGeom prst="line">
                <a:avLst/>
              </a:prstGeom>
              <a:grpFill/>
              <a:ln w="9525" cap="flat" cmpd="sng" algn="ctr">
                <a:solidFill>
                  <a:sysClr val="windowText" lastClr="000000"/>
                </a:solidFill>
                <a:prstDash val="solid"/>
              </a:ln>
              <a:effectLst/>
            </p:spPr>
          </p:cxnSp>
          <p:cxnSp>
            <p:nvCxnSpPr>
              <p:cNvPr id="490" name="Straight Connector 489"/>
              <p:cNvCxnSpPr/>
              <p:nvPr>
                <p:custDataLst>
                  <p:tags r:id="rId77"/>
                </p:custDataLst>
              </p:nvPr>
            </p:nvCxnSpPr>
            <p:spPr>
              <a:xfrm rot="5400000" flipH="1" flipV="1">
                <a:off x="5254625" y="1960244"/>
                <a:ext cx="149225" cy="142875"/>
              </a:xfrm>
              <a:prstGeom prst="line">
                <a:avLst/>
              </a:prstGeom>
              <a:grpFill/>
              <a:ln w="9525" cap="flat" cmpd="sng" algn="ctr">
                <a:solidFill>
                  <a:sysClr val="windowText" lastClr="000000"/>
                </a:solidFill>
                <a:prstDash val="solid"/>
              </a:ln>
              <a:effectLst/>
            </p:spPr>
          </p:cxnSp>
        </p:grpSp>
        <p:grpSp>
          <p:nvGrpSpPr>
            <p:cNvPr id="491" name="Group 153"/>
            <p:cNvGrpSpPr/>
            <p:nvPr/>
          </p:nvGrpSpPr>
          <p:grpSpPr bwMode="auto">
            <a:xfrm>
              <a:off x="11937049" y="3849623"/>
              <a:ext cx="95649" cy="61442"/>
              <a:chOff x="5257800" y="1950720"/>
              <a:chExt cx="152400" cy="155574"/>
            </a:xfrm>
            <a:solidFill>
              <a:sysClr val="window" lastClr="FFFFFF"/>
            </a:solidFill>
          </p:grpSpPr>
          <p:sp>
            <p:nvSpPr>
              <p:cNvPr id="492" name="Rectangle 491"/>
              <p:cNvSpPr/>
              <p:nvPr>
                <p:custDataLst>
                  <p:tags r:id="rId72"/>
                </p:custDataLst>
              </p:nvPr>
            </p:nvSpPr>
            <p:spPr>
              <a:xfrm>
                <a:off x="5257800" y="1953893"/>
                <a:ext cx="152400" cy="152400"/>
              </a:xfrm>
              <a:prstGeom prst="rect">
                <a:avLst/>
              </a:prstGeom>
              <a:grpFill/>
              <a:ln w="12700" cap="flat" cmpd="sng" algn="ctr">
                <a:solidFill>
                  <a:sysClr val="windowText" lastClr="000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a:endParaRPr>
              </a:p>
            </p:txBody>
          </p:sp>
          <p:cxnSp>
            <p:nvCxnSpPr>
              <p:cNvPr id="493" name="Straight Connector 492"/>
              <p:cNvCxnSpPr/>
              <p:nvPr>
                <p:custDataLst>
                  <p:tags r:id="rId73"/>
                </p:custDataLst>
              </p:nvPr>
            </p:nvCxnSpPr>
            <p:spPr>
              <a:xfrm rot="16200000" flipH="1">
                <a:off x="5256215" y="1952307"/>
                <a:ext cx="149225" cy="146051"/>
              </a:xfrm>
              <a:prstGeom prst="line">
                <a:avLst/>
              </a:prstGeom>
              <a:grpFill/>
              <a:ln w="9525" cap="flat" cmpd="sng" algn="ctr">
                <a:solidFill>
                  <a:sysClr val="windowText" lastClr="000000"/>
                </a:solidFill>
                <a:prstDash val="solid"/>
              </a:ln>
              <a:effectLst/>
            </p:spPr>
          </p:cxnSp>
          <p:cxnSp>
            <p:nvCxnSpPr>
              <p:cNvPr id="494" name="Straight Connector 493"/>
              <p:cNvCxnSpPr/>
              <p:nvPr>
                <p:custDataLst>
                  <p:tags r:id="rId74"/>
                </p:custDataLst>
              </p:nvPr>
            </p:nvCxnSpPr>
            <p:spPr>
              <a:xfrm rot="5400000" flipH="1" flipV="1">
                <a:off x="5254625" y="1960244"/>
                <a:ext cx="149225" cy="142875"/>
              </a:xfrm>
              <a:prstGeom prst="line">
                <a:avLst/>
              </a:prstGeom>
              <a:grpFill/>
              <a:ln w="9525" cap="flat" cmpd="sng" algn="ctr">
                <a:solidFill>
                  <a:sysClr val="windowText" lastClr="000000"/>
                </a:solidFill>
                <a:prstDash val="solid"/>
              </a:ln>
              <a:effectLst/>
            </p:spPr>
          </p:cxnSp>
        </p:grpSp>
        <p:sp>
          <p:nvSpPr>
            <p:cNvPr id="495" name="Rectangle 494"/>
            <p:cNvSpPr/>
            <p:nvPr>
              <p:custDataLst>
                <p:tags r:id="rId39"/>
              </p:custDataLst>
            </p:nvPr>
          </p:nvSpPr>
          <p:spPr bwMode="auto">
            <a:xfrm>
              <a:off x="10859301" y="2425172"/>
              <a:ext cx="101122" cy="785771"/>
            </a:xfrm>
            <a:prstGeom prst="rect">
              <a:avLst/>
            </a:prstGeom>
            <a:solidFill>
              <a:srgbClr val="92D050">
                <a:alpha val="65098"/>
              </a:srgbClr>
            </a:solidFill>
            <a:ln w="28575" cap="flat" cmpd="sng" algn="ctr">
              <a:no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sp>
          <p:nvSpPr>
            <p:cNvPr id="496" name="Rectangle 495"/>
            <p:cNvSpPr/>
            <p:nvPr>
              <p:custDataLst>
                <p:tags r:id="rId40"/>
              </p:custDataLst>
            </p:nvPr>
          </p:nvSpPr>
          <p:spPr>
            <a:xfrm>
              <a:off x="11381496" y="2211666"/>
              <a:ext cx="135803" cy="535035"/>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grpSp>
          <p:nvGrpSpPr>
            <p:cNvPr id="497" name="Group 153"/>
            <p:cNvGrpSpPr/>
            <p:nvPr/>
          </p:nvGrpSpPr>
          <p:grpSpPr bwMode="auto">
            <a:xfrm>
              <a:off x="10852529" y="3129336"/>
              <a:ext cx="95649" cy="61442"/>
              <a:chOff x="5257800" y="1950720"/>
              <a:chExt cx="152400" cy="155574"/>
            </a:xfrm>
            <a:solidFill>
              <a:srgbClr val="C0504D"/>
            </a:solidFill>
          </p:grpSpPr>
          <p:sp>
            <p:nvSpPr>
              <p:cNvPr id="498" name="Rectangle 497"/>
              <p:cNvSpPr/>
              <p:nvPr>
                <p:custDataLst>
                  <p:tags r:id="rId69"/>
                </p:custDataLst>
              </p:nvPr>
            </p:nvSpPr>
            <p:spPr>
              <a:xfrm>
                <a:off x="5257800" y="1953893"/>
                <a:ext cx="152400" cy="152400"/>
              </a:xfrm>
              <a:prstGeom prst="rect">
                <a:avLst/>
              </a:prstGeom>
              <a:grpFill/>
              <a:ln w="12700" cap="flat" cmpd="sng" algn="ctr">
                <a:solidFill>
                  <a:sysClr val="windowText" lastClr="000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a:endParaRPr>
              </a:p>
            </p:txBody>
          </p:sp>
          <p:cxnSp>
            <p:nvCxnSpPr>
              <p:cNvPr id="499" name="Straight Connector 498"/>
              <p:cNvCxnSpPr/>
              <p:nvPr>
                <p:custDataLst>
                  <p:tags r:id="rId70"/>
                </p:custDataLst>
              </p:nvPr>
            </p:nvCxnSpPr>
            <p:spPr>
              <a:xfrm rot="16200000" flipH="1">
                <a:off x="5256215" y="1952307"/>
                <a:ext cx="149225" cy="146051"/>
              </a:xfrm>
              <a:prstGeom prst="line">
                <a:avLst/>
              </a:prstGeom>
              <a:grpFill/>
              <a:ln w="9525" cap="flat" cmpd="sng" algn="ctr">
                <a:solidFill>
                  <a:sysClr val="windowText" lastClr="000000"/>
                </a:solidFill>
                <a:prstDash val="solid"/>
              </a:ln>
              <a:effectLst/>
            </p:spPr>
          </p:cxnSp>
          <p:cxnSp>
            <p:nvCxnSpPr>
              <p:cNvPr id="500" name="Straight Connector 499"/>
              <p:cNvCxnSpPr/>
              <p:nvPr>
                <p:custDataLst>
                  <p:tags r:id="rId71"/>
                </p:custDataLst>
              </p:nvPr>
            </p:nvCxnSpPr>
            <p:spPr>
              <a:xfrm rot="5400000" flipH="1" flipV="1">
                <a:off x="5254625" y="1960244"/>
                <a:ext cx="149225" cy="142875"/>
              </a:xfrm>
              <a:prstGeom prst="line">
                <a:avLst/>
              </a:prstGeom>
              <a:grpFill/>
              <a:ln w="9525" cap="flat" cmpd="sng" algn="ctr">
                <a:solidFill>
                  <a:sysClr val="windowText" lastClr="000000"/>
                </a:solidFill>
                <a:prstDash val="solid"/>
              </a:ln>
              <a:effectLst/>
            </p:spPr>
          </p:cxnSp>
        </p:grpSp>
        <p:sp>
          <p:nvSpPr>
            <p:cNvPr id="501" name="Rectangle 500"/>
            <p:cNvSpPr/>
            <p:nvPr>
              <p:custDataLst>
                <p:tags r:id="rId41"/>
              </p:custDataLst>
            </p:nvPr>
          </p:nvSpPr>
          <p:spPr>
            <a:xfrm>
              <a:off x="10824077" y="3100316"/>
              <a:ext cx="145626" cy="679434"/>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502" name="Rectangle 501"/>
            <p:cNvSpPr/>
            <p:nvPr>
              <p:custDataLst>
                <p:tags r:id="rId42"/>
              </p:custDataLst>
            </p:nvPr>
          </p:nvSpPr>
          <p:spPr bwMode="auto">
            <a:xfrm>
              <a:off x="11118866" y="2136599"/>
              <a:ext cx="45719" cy="1650436"/>
            </a:xfrm>
            <a:prstGeom prst="rect">
              <a:avLst/>
            </a:prstGeom>
            <a:solidFill>
              <a:srgbClr val="FF0000">
                <a:alpha val="74902"/>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sp>
          <p:nvSpPr>
            <p:cNvPr id="503" name="Rectangle 502"/>
            <p:cNvSpPr/>
            <p:nvPr>
              <p:custDataLst>
                <p:tags r:id="rId43"/>
              </p:custDataLst>
            </p:nvPr>
          </p:nvSpPr>
          <p:spPr bwMode="auto">
            <a:xfrm>
              <a:off x="10861780" y="2420410"/>
              <a:ext cx="684817" cy="79478"/>
            </a:xfrm>
            <a:prstGeom prst="rect">
              <a:avLst/>
            </a:prstGeom>
            <a:solidFill>
              <a:srgbClr val="92D050">
                <a:alpha val="65098"/>
              </a:srgbClr>
            </a:solidFill>
            <a:ln w="28575" cap="flat" cmpd="sng" algn="ctr">
              <a:no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sp>
          <p:nvSpPr>
            <p:cNvPr id="504" name="Rectangle 503"/>
            <p:cNvSpPr/>
            <p:nvPr>
              <p:custDataLst>
                <p:tags r:id="rId44"/>
              </p:custDataLst>
            </p:nvPr>
          </p:nvSpPr>
          <p:spPr bwMode="auto">
            <a:xfrm>
              <a:off x="11696390" y="2136599"/>
              <a:ext cx="45719" cy="1650436"/>
            </a:xfrm>
            <a:prstGeom prst="rect">
              <a:avLst/>
            </a:prstGeom>
            <a:solidFill>
              <a:srgbClr val="FF0000">
                <a:alpha val="74902"/>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a:ln>
                  <a:noFill/>
                </a:ln>
                <a:solidFill>
                  <a:srgbClr val="FFFFFF"/>
                </a:solidFill>
                <a:effectLst/>
                <a:uLnTx/>
                <a:uFillTx/>
                <a:latin typeface="Calibri"/>
                <a:ea typeface="굴림" charset="-127"/>
                <a:cs typeface="Arial" charset="0"/>
              </a:endParaRPr>
            </a:p>
          </p:txBody>
        </p:sp>
        <p:sp>
          <p:nvSpPr>
            <p:cNvPr id="505" name="Rectangle 504"/>
            <p:cNvSpPr/>
            <p:nvPr>
              <p:custDataLst>
                <p:tags r:id="rId45"/>
              </p:custDataLst>
            </p:nvPr>
          </p:nvSpPr>
          <p:spPr bwMode="auto">
            <a:xfrm>
              <a:off x="12219791" y="2136599"/>
              <a:ext cx="48493" cy="1650436"/>
            </a:xfrm>
            <a:prstGeom prst="rect">
              <a:avLst/>
            </a:prstGeom>
            <a:solidFill>
              <a:srgbClr val="FF0000">
                <a:alpha val="74902"/>
              </a:srgbClr>
            </a:solidFill>
            <a:ln w="127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grpSp>
          <p:nvGrpSpPr>
            <p:cNvPr id="506" name="Group 155"/>
            <p:cNvGrpSpPr/>
            <p:nvPr/>
          </p:nvGrpSpPr>
          <p:grpSpPr bwMode="auto">
            <a:xfrm>
              <a:off x="11094086" y="2922795"/>
              <a:ext cx="99632" cy="96084"/>
              <a:chOff x="5562600" y="3246120"/>
              <a:chExt cx="152400" cy="155574"/>
            </a:xfrm>
            <a:solidFill>
              <a:srgbClr val="F79646"/>
            </a:solidFill>
          </p:grpSpPr>
          <p:sp>
            <p:nvSpPr>
              <p:cNvPr id="507" name="Rectangle 506"/>
              <p:cNvSpPr/>
              <p:nvPr>
                <p:custDataLst>
                  <p:tags r:id="rId66"/>
                </p:custDataLst>
              </p:nvPr>
            </p:nvSpPr>
            <p:spPr>
              <a:xfrm>
                <a:off x="5562600" y="3249293"/>
                <a:ext cx="152400" cy="152400"/>
              </a:xfrm>
              <a:prstGeom prst="rect">
                <a:avLst/>
              </a:prstGeom>
              <a:grp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smtClean="0">
                  <a:ln>
                    <a:noFill/>
                  </a:ln>
                  <a:solidFill>
                    <a:prstClr val="white"/>
                  </a:solidFill>
                  <a:effectLst/>
                  <a:uLnTx/>
                  <a:uFillTx/>
                  <a:latin typeface="Calibri"/>
                  <a:ea typeface="맑은 고딕"/>
                </a:endParaRPr>
              </a:p>
            </p:txBody>
          </p:sp>
          <p:cxnSp>
            <p:nvCxnSpPr>
              <p:cNvPr id="508" name="Straight Connector 507"/>
              <p:cNvCxnSpPr/>
              <p:nvPr>
                <p:custDataLst>
                  <p:tags r:id="rId67"/>
                </p:custDataLst>
              </p:nvPr>
            </p:nvCxnSpPr>
            <p:spPr>
              <a:xfrm rot="16200000" flipH="1">
                <a:off x="5561015" y="3247707"/>
                <a:ext cx="149225" cy="146051"/>
              </a:xfrm>
              <a:prstGeom prst="line">
                <a:avLst/>
              </a:prstGeom>
              <a:grpFill/>
              <a:ln w="9525" cap="flat" cmpd="sng" algn="ctr">
                <a:solidFill>
                  <a:sysClr val="windowText" lastClr="000000"/>
                </a:solidFill>
                <a:prstDash val="solid"/>
              </a:ln>
              <a:effectLst/>
            </p:spPr>
          </p:cxnSp>
          <p:cxnSp>
            <p:nvCxnSpPr>
              <p:cNvPr id="509" name="Straight Connector 508"/>
              <p:cNvCxnSpPr/>
              <p:nvPr>
                <p:custDataLst>
                  <p:tags r:id="rId68"/>
                </p:custDataLst>
              </p:nvPr>
            </p:nvCxnSpPr>
            <p:spPr>
              <a:xfrm rot="5400000" flipH="1" flipV="1">
                <a:off x="5559425" y="3255644"/>
                <a:ext cx="149225" cy="142875"/>
              </a:xfrm>
              <a:prstGeom prst="line">
                <a:avLst/>
              </a:prstGeom>
              <a:grpFill/>
              <a:ln w="9525" cap="flat" cmpd="sng" algn="ctr">
                <a:solidFill>
                  <a:sysClr val="windowText" lastClr="000000"/>
                </a:solidFill>
                <a:prstDash val="solid"/>
              </a:ln>
              <a:effectLst/>
            </p:spPr>
          </p:cxnSp>
        </p:grpSp>
        <p:grpSp>
          <p:nvGrpSpPr>
            <p:cNvPr id="510" name="Group 155"/>
            <p:cNvGrpSpPr/>
            <p:nvPr/>
          </p:nvGrpSpPr>
          <p:grpSpPr bwMode="auto">
            <a:xfrm>
              <a:off x="11669433" y="2918874"/>
              <a:ext cx="99632" cy="96084"/>
              <a:chOff x="5562600" y="3246120"/>
              <a:chExt cx="152400" cy="155574"/>
            </a:xfrm>
            <a:solidFill>
              <a:srgbClr val="F79646"/>
            </a:solidFill>
          </p:grpSpPr>
          <p:sp>
            <p:nvSpPr>
              <p:cNvPr id="511" name="Rectangle 510"/>
              <p:cNvSpPr/>
              <p:nvPr>
                <p:custDataLst>
                  <p:tags r:id="rId63"/>
                </p:custDataLst>
              </p:nvPr>
            </p:nvSpPr>
            <p:spPr>
              <a:xfrm>
                <a:off x="5562600" y="3249293"/>
                <a:ext cx="152400" cy="152400"/>
              </a:xfrm>
              <a:prstGeom prst="rect">
                <a:avLst/>
              </a:prstGeom>
              <a:grp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smtClean="0">
                  <a:ln>
                    <a:noFill/>
                  </a:ln>
                  <a:solidFill>
                    <a:prstClr val="white"/>
                  </a:solidFill>
                  <a:effectLst/>
                  <a:uLnTx/>
                  <a:uFillTx/>
                  <a:latin typeface="Calibri"/>
                  <a:ea typeface="맑은 고딕"/>
                </a:endParaRPr>
              </a:p>
            </p:txBody>
          </p:sp>
          <p:cxnSp>
            <p:nvCxnSpPr>
              <p:cNvPr id="512" name="Straight Connector 511"/>
              <p:cNvCxnSpPr/>
              <p:nvPr>
                <p:custDataLst>
                  <p:tags r:id="rId64"/>
                </p:custDataLst>
              </p:nvPr>
            </p:nvCxnSpPr>
            <p:spPr>
              <a:xfrm rot="16200000" flipH="1">
                <a:off x="5561015" y="3247707"/>
                <a:ext cx="149225" cy="146051"/>
              </a:xfrm>
              <a:prstGeom prst="line">
                <a:avLst/>
              </a:prstGeom>
              <a:grpFill/>
              <a:ln w="9525" cap="flat" cmpd="sng" algn="ctr">
                <a:solidFill>
                  <a:sysClr val="windowText" lastClr="000000"/>
                </a:solidFill>
                <a:prstDash val="solid"/>
              </a:ln>
              <a:effectLst/>
            </p:spPr>
          </p:cxnSp>
          <p:cxnSp>
            <p:nvCxnSpPr>
              <p:cNvPr id="513" name="Straight Connector 512"/>
              <p:cNvCxnSpPr/>
              <p:nvPr>
                <p:custDataLst>
                  <p:tags r:id="rId65"/>
                </p:custDataLst>
              </p:nvPr>
            </p:nvCxnSpPr>
            <p:spPr>
              <a:xfrm rot="5400000" flipH="1" flipV="1">
                <a:off x="5559425" y="3255644"/>
                <a:ext cx="149225" cy="142875"/>
              </a:xfrm>
              <a:prstGeom prst="line">
                <a:avLst/>
              </a:prstGeom>
              <a:grpFill/>
              <a:ln w="9525" cap="flat" cmpd="sng" algn="ctr">
                <a:solidFill>
                  <a:sysClr val="windowText" lastClr="000000"/>
                </a:solidFill>
                <a:prstDash val="solid"/>
              </a:ln>
              <a:effectLst/>
            </p:spPr>
          </p:cxnSp>
        </p:grpSp>
        <p:grpSp>
          <p:nvGrpSpPr>
            <p:cNvPr id="514" name="Group 513"/>
            <p:cNvGrpSpPr/>
            <p:nvPr/>
          </p:nvGrpSpPr>
          <p:grpSpPr bwMode="auto">
            <a:xfrm>
              <a:off x="11401572" y="2442702"/>
              <a:ext cx="89671" cy="45719"/>
              <a:chOff x="5257800" y="1950720"/>
              <a:chExt cx="152400" cy="155574"/>
            </a:xfrm>
            <a:solidFill>
              <a:srgbClr val="C0504D"/>
            </a:solidFill>
          </p:grpSpPr>
          <p:sp>
            <p:nvSpPr>
              <p:cNvPr id="515" name="Rectangle 514"/>
              <p:cNvSpPr/>
              <p:nvPr>
                <p:custDataLst>
                  <p:tags r:id="rId60"/>
                </p:custDataLst>
              </p:nvPr>
            </p:nvSpPr>
            <p:spPr>
              <a:xfrm>
                <a:off x="5257800" y="1953893"/>
                <a:ext cx="152400" cy="152400"/>
              </a:xfrm>
              <a:prstGeom prst="rect">
                <a:avLst/>
              </a:prstGeom>
              <a:grpFill/>
              <a:ln w="12700" cap="flat" cmpd="sng" algn="ctr">
                <a:solidFill>
                  <a:sysClr val="windowText" lastClr="000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Calibri"/>
                  <a:ea typeface="맑은 고딕"/>
                </a:endParaRPr>
              </a:p>
            </p:txBody>
          </p:sp>
          <p:cxnSp>
            <p:nvCxnSpPr>
              <p:cNvPr id="516" name="Straight Connector 515"/>
              <p:cNvCxnSpPr/>
              <p:nvPr>
                <p:custDataLst>
                  <p:tags r:id="rId61"/>
                </p:custDataLst>
              </p:nvPr>
            </p:nvCxnSpPr>
            <p:spPr>
              <a:xfrm rot="16200000" flipH="1">
                <a:off x="5256215" y="1952307"/>
                <a:ext cx="149225" cy="146051"/>
              </a:xfrm>
              <a:prstGeom prst="line">
                <a:avLst/>
              </a:prstGeom>
              <a:grpFill/>
              <a:ln w="9525" cap="flat" cmpd="sng" algn="ctr">
                <a:solidFill>
                  <a:sysClr val="windowText" lastClr="000000"/>
                </a:solidFill>
                <a:prstDash val="solid"/>
              </a:ln>
              <a:effectLst/>
            </p:spPr>
          </p:cxnSp>
          <p:cxnSp>
            <p:nvCxnSpPr>
              <p:cNvPr id="517" name="Straight Connector 516"/>
              <p:cNvCxnSpPr/>
              <p:nvPr>
                <p:custDataLst>
                  <p:tags r:id="rId62"/>
                </p:custDataLst>
              </p:nvPr>
            </p:nvCxnSpPr>
            <p:spPr>
              <a:xfrm rot="5400000" flipH="1" flipV="1">
                <a:off x="5254625" y="1960244"/>
                <a:ext cx="149225" cy="142875"/>
              </a:xfrm>
              <a:prstGeom prst="line">
                <a:avLst/>
              </a:prstGeom>
              <a:grpFill/>
              <a:ln w="9525" cap="flat" cmpd="sng" algn="ctr">
                <a:solidFill>
                  <a:sysClr val="windowText" lastClr="000000"/>
                </a:solidFill>
                <a:prstDash val="solid"/>
              </a:ln>
              <a:effectLst/>
            </p:spPr>
          </p:cxnSp>
        </p:grpSp>
        <p:cxnSp>
          <p:nvCxnSpPr>
            <p:cNvPr id="518" name="Straight Connector 517"/>
            <p:cNvCxnSpPr/>
            <p:nvPr>
              <p:custDataLst>
                <p:tags r:id="rId46"/>
              </p:custDataLst>
            </p:nvPr>
          </p:nvCxnSpPr>
          <p:spPr bwMode="auto">
            <a:xfrm flipH="1">
              <a:off x="10468967" y="2773396"/>
              <a:ext cx="2083768" cy="2692"/>
            </a:xfrm>
            <a:prstGeom prst="line">
              <a:avLst/>
            </a:prstGeom>
            <a:noFill/>
            <a:ln w="9525" cap="flat" cmpd="sng" algn="ctr">
              <a:solidFill>
                <a:srgbClr val="FF0000"/>
              </a:solidFill>
              <a:prstDash val="sysDash"/>
            </a:ln>
            <a:effectLst/>
          </p:spPr>
        </p:cxnSp>
        <p:grpSp>
          <p:nvGrpSpPr>
            <p:cNvPr id="519" name="Group 155"/>
            <p:cNvGrpSpPr/>
            <p:nvPr/>
          </p:nvGrpSpPr>
          <p:grpSpPr bwMode="auto">
            <a:xfrm>
              <a:off x="10860791" y="2505755"/>
              <a:ext cx="99632" cy="96084"/>
              <a:chOff x="5562600" y="3246120"/>
              <a:chExt cx="152400" cy="155574"/>
            </a:xfrm>
            <a:solidFill>
              <a:srgbClr val="C0504D"/>
            </a:solidFill>
          </p:grpSpPr>
          <p:sp>
            <p:nvSpPr>
              <p:cNvPr id="520" name="Rectangle 519"/>
              <p:cNvSpPr/>
              <p:nvPr>
                <p:custDataLst>
                  <p:tags r:id="rId57"/>
                </p:custDataLst>
              </p:nvPr>
            </p:nvSpPr>
            <p:spPr>
              <a:xfrm>
                <a:off x="5562600" y="3249293"/>
                <a:ext cx="152400" cy="152400"/>
              </a:xfrm>
              <a:prstGeom prst="rect">
                <a:avLst/>
              </a:prstGeom>
              <a:grp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smtClean="0">
                  <a:ln>
                    <a:noFill/>
                  </a:ln>
                  <a:solidFill>
                    <a:prstClr val="white"/>
                  </a:solidFill>
                  <a:effectLst/>
                  <a:uLnTx/>
                  <a:uFillTx/>
                  <a:latin typeface="Calibri"/>
                  <a:ea typeface="맑은 고딕"/>
                </a:endParaRPr>
              </a:p>
            </p:txBody>
          </p:sp>
          <p:cxnSp>
            <p:nvCxnSpPr>
              <p:cNvPr id="521" name="Straight Connector 520"/>
              <p:cNvCxnSpPr/>
              <p:nvPr>
                <p:custDataLst>
                  <p:tags r:id="rId58"/>
                </p:custDataLst>
              </p:nvPr>
            </p:nvCxnSpPr>
            <p:spPr>
              <a:xfrm rot="16200000" flipH="1">
                <a:off x="5561015" y="3247707"/>
                <a:ext cx="149225" cy="146051"/>
              </a:xfrm>
              <a:prstGeom prst="line">
                <a:avLst/>
              </a:prstGeom>
              <a:grpFill/>
              <a:ln w="9525" cap="flat" cmpd="sng" algn="ctr">
                <a:solidFill>
                  <a:sysClr val="windowText" lastClr="000000"/>
                </a:solidFill>
                <a:prstDash val="solid"/>
              </a:ln>
              <a:effectLst/>
            </p:spPr>
          </p:cxnSp>
          <p:cxnSp>
            <p:nvCxnSpPr>
              <p:cNvPr id="522" name="Straight Connector 521"/>
              <p:cNvCxnSpPr/>
              <p:nvPr>
                <p:custDataLst>
                  <p:tags r:id="rId59"/>
                </p:custDataLst>
              </p:nvPr>
            </p:nvCxnSpPr>
            <p:spPr>
              <a:xfrm rot="5400000" flipH="1" flipV="1">
                <a:off x="5559425" y="3255644"/>
                <a:ext cx="149225" cy="142875"/>
              </a:xfrm>
              <a:prstGeom prst="line">
                <a:avLst/>
              </a:prstGeom>
              <a:grpFill/>
              <a:ln w="9525" cap="flat" cmpd="sng" algn="ctr">
                <a:solidFill>
                  <a:sysClr val="windowText" lastClr="000000"/>
                </a:solidFill>
                <a:prstDash val="solid"/>
              </a:ln>
              <a:effectLst/>
            </p:spPr>
          </p:cxnSp>
        </p:grpSp>
        <p:sp>
          <p:nvSpPr>
            <p:cNvPr id="523" name="Rectangle 522"/>
            <p:cNvSpPr/>
            <p:nvPr>
              <p:custDataLst>
                <p:tags r:id="rId47"/>
              </p:custDataLst>
            </p:nvPr>
          </p:nvSpPr>
          <p:spPr>
            <a:xfrm>
              <a:off x="11073766" y="2898601"/>
              <a:ext cx="423214" cy="145004"/>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524" name="Rectangle 523"/>
            <p:cNvSpPr/>
            <p:nvPr>
              <p:custDataLst>
                <p:tags r:id="rId48"/>
              </p:custDataLst>
            </p:nvPr>
          </p:nvSpPr>
          <p:spPr>
            <a:xfrm>
              <a:off x="11639852" y="2891935"/>
              <a:ext cx="426907" cy="145004"/>
            </a:xfrm>
            <a:prstGeom prst="rect">
              <a:avLst/>
            </a:prstGeom>
            <a:noFill/>
            <a:ln w="19050" cap="flat" cmpd="sng" algn="ctr">
              <a:solidFill>
                <a:srgbClr val="0033CC"/>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525" name="Rectangle 524"/>
            <p:cNvSpPr/>
            <p:nvPr>
              <p:custDataLst>
                <p:tags r:id="rId49"/>
              </p:custDataLst>
            </p:nvPr>
          </p:nvSpPr>
          <p:spPr bwMode="auto">
            <a:xfrm>
              <a:off x="11389506" y="2907033"/>
              <a:ext cx="187183" cy="129906"/>
            </a:xfrm>
            <a:prstGeom prst="rect">
              <a:avLst/>
            </a:prstGeom>
            <a:solidFill>
              <a:srgbClr val="92D050">
                <a:alpha val="65098"/>
              </a:srgbClr>
            </a:solidFill>
            <a:ln w="28575" cap="flat" cmpd="sng" algn="ctr">
              <a:no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sp>
          <p:nvSpPr>
            <p:cNvPr id="526" name="Rectangle 525"/>
            <p:cNvSpPr/>
            <p:nvPr>
              <p:custDataLst>
                <p:tags r:id="rId50"/>
              </p:custDataLst>
            </p:nvPr>
          </p:nvSpPr>
          <p:spPr bwMode="auto">
            <a:xfrm>
              <a:off x="11941639" y="2904317"/>
              <a:ext cx="187501" cy="120278"/>
            </a:xfrm>
            <a:prstGeom prst="rect">
              <a:avLst/>
            </a:prstGeom>
            <a:solidFill>
              <a:srgbClr val="92D050">
                <a:alpha val="65098"/>
              </a:srgbClr>
            </a:solidFill>
            <a:ln w="28575" cap="flat" cmpd="sng" algn="ctr">
              <a:no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00" b="0" i="0" u="none" strike="noStrike" kern="0" cap="none" spc="0" normalizeH="0" baseline="0" noProof="0" smtClean="0">
                <a:ln>
                  <a:noFill/>
                </a:ln>
                <a:solidFill>
                  <a:srgbClr val="FFFFFF"/>
                </a:solidFill>
                <a:effectLst/>
                <a:uLnTx/>
                <a:uFillTx/>
                <a:latin typeface="Calibri"/>
                <a:ea typeface="굴림" charset="-127"/>
                <a:cs typeface="Arial" charset="0"/>
              </a:endParaRPr>
            </a:p>
          </p:txBody>
        </p:sp>
        <p:grpSp>
          <p:nvGrpSpPr>
            <p:cNvPr id="537" name="Group 155"/>
            <p:cNvGrpSpPr/>
            <p:nvPr/>
          </p:nvGrpSpPr>
          <p:grpSpPr bwMode="auto">
            <a:xfrm>
              <a:off x="11404857" y="2926715"/>
              <a:ext cx="80782" cy="86281"/>
              <a:chOff x="5562600" y="3246120"/>
              <a:chExt cx="152400" cy="155574"/>
            </a:xfrm>
            <a:solidFill>
              <a:srgbClr val="C0504D"/>
            </a:solidFill>
          </p:grpSpPr>
          <p:sp>
            <p:nvSpPr>
              <p:cNvPr id="538" name="Rectangle 537"/>
              <p:cNvSpPr/>
              <p:nvPr>
                <p:custDataLst>
                  <p:tags r:id="rId54"/>
                </p:custDataLst>
              </p:nvPr>
            </p:nvSpPr>
            <p:spPr>
              <a:xfrm>
                <a:off x="5562600" y="3249293"/>
                <a:ext cx="152400" cy="152400"/>
              </a:xfrm>
              <a:prstGeom prst="rect">
                <a:avLst/>
              </a:prstGeom>
              <a:grp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smtClean="0">
                  <a:ln>
                    <a:noFill/>
                  </a:ln>
                  <a:solidFill>
                    <a:prstClr val="white"/>
                  </a:solidFill>
                  <a:effectLst/>
                  <a:uLnTx/>
                  <a:uFillTx/>
                  <a:latin typeface="Calibri"/>
                  <a:ea typeface="맑은 고딕"/>
                </a:endParaRPr>
              </a:p>
            </p:txBody>
          </p:sp>
          <p:cxnSp>
            <p:nvCxnSpPr>
              <p:cNvPr id="539" name="Straight Connector 538"/>
              <p:cNvCxnSpPr/>
              <p:nvPr>
                <p:custDataLst>
                  <p:tags r:id="rId55"/>
                </p:custDataLst>
              </p:nvPr>
            </p:nvCxnSpPr>
            <p:spPr>
              <a:xfrm rot="16200000" flipH="1">
                <a:off x="5561015" y="3247707"/>
                <a:ext cx="149225" cy="146051"/>
              </a:xfrm>
              <a:prstGeom prst="line">
                <a:avLst/>
              </a:prstGeom>
              <a:grpFill/>
              <a:ln w="9525" cap="flat" cmpd="sng" algn="ctr">
                <a:solidFill>
                  <a:sysClr val="windowText" lastClr="000000"/>
                </a:solidFill>
                <a:prstDash val="solid"/>
              </a:ln>
              <a:effectLst/>
            </p:spPr>
          </p:cxnSp>
          <p:cxnSp>
            <p:nvCxnSpPr>
              <p:cNvPr id="540" name="Straight Connector 539"/>
              <p:cNvCxnSpPr/>
              <p:nvPr>
                <p:custDataLst>
                  <p:tags r:id="rId56"/>
                </p:custDataLst>
              </p:nvPr>
            </p:nvCxnSpPr>
            <p:spPr>
              <a:xfrm rot="5400000" flipH="1" flipV="1">
                <a:off x="5559425" y="3255644"/>
                <a:ext cx="149225" cy="142875"/>
              </a:xfrm>
              <a:prstGeom prst="line">
                <a:avLst/>
              </a:prstGeom>
              <a:grpFill/>
              <a:ln w="9525" cap="flat" cmpd="sng" algn="ctr">
                <a:solidFill>
                  <a:sysClr val="windowText" lastClr="000000"/>
                </a:solidFill>
                <a:prstDash val="solid"/>
              </a:ln>
              <a:effectLst/>
            </p:spPr>
          </p:cxnSp>
        </p:grpSp>
        <p:grpSp>
          <p:nvGrpSpPr>
            <p:cNvPr id="541" name="Group 155"/>
            <p:cNvGrpSpPr/>
            <p:nvPr/>
          </p:nvGrpSpPr>
          <p:grpSpPr bwMode="auto">
            <a:xfrm>
              <a:off x="11953205" y="2920834"/>
              <a:ext cx="80782" cy="86281"/>
              <a:chOff x="5562600" y="3246120"/>
              <a:chExt cx="152400" cy="155574"/>
            </a:xfrm>
            <a:solidFill>
              <a:srgbClr val="C0504D"/>
            </a:solidFill>
          </p:grpSpPr>
          <p:sp>
            <p:nvSpPr>
              <p:cNvPr id="542" name="Rectangle 541"/>
              <p:cNvSpPr/>
              <p:nvPr>
                <p:custDataLst>
                  <p:tags r:id="rId51"/>
                </p:custDataLst>
              </p:nvPr>
            </p:nvSpPr>
            <p:spPr>
              <a:xfrm>
                <a:off x="5562600" y="3249293"/>
                <a:ext cx="152400" cy="152400"/>
              </a:xfrm>
              <a:prstGeom prst="rect">
                <a:avLst/>
              </a:prstGeom>
              <a:grpFill/>
              <a:ln w="9525"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smtClean="0">
                  <a:ln>
                    <a:noFill/>
                  </a:ln>
                  <a:solidFill>
                    <a:prstClr val="white"/>
                  </a:solidFill>
                  <a:effectLst/>
                  <a:uLnTx/>
                  <a:uFillTx/>
                  <a:latin typeface="Calibri"/>
                  <a:ea typeface="맑은 고딕"/>
                </a:endParaRPr>
              </a:p>
            </p:txBody>
          </p:sp>
          <p:cxnSp>
            <p:nvCxnSpPr>
              <p:cNvPr id="543" name="Straight Connector 542"/>
              <p:cNvCxnSpPr/>
              <p:nvPr>
                <p:custDataLst>
                  <p:tags r:id="rId52"/>
                </p:custDataLst>
              </p:nvPr>
            </p:nvCxnSpPr>
            <p:spPr>
              <a:xfrm rot="16200000" flipH="1">
                <a:off x="5561015" y="3247707"/>
                <a:ext cx="149225" cy="146051"/>
              </a:xfrm>
              <a:prstGeom prst="line">
                <a:avLst/>
              </a:prstGeom>
              <a:grpFill/>
              <a:ln w="9525" cap="flat" cmpd="sng" algn="ctr">
                <a:solidFill>
                  <a:sysClr val="windowText" lastClr="000000"/>
                </a:solidFill>
                <a:prstDash val="solid"/>
              </a:ln>
              <a:effectLst/>
            </p:spPr>
          </p:cxnSp>
          <p:cxnSp>
            <p:nvCxnSpPr>
              <p:cNvPr id="544" name="Straight Connector 543"/>
              <p:cNvCxnSpPr/>
              <p:nvPr>
                <p:custDataLst>
                  <p:tags r:id="rId53"/>
                </p:custDataLst>
              </p:nvPr>
            </p:nvCxnSpPr>
            <p:spPr>
              <a:xfrm rot="5400000" flipH="1" flipV="1">
                <a:off x="5559425" y="3255644"/>
                <a:ext cx="149225" cy="142875"/>
              </a:xfrm>
              <a:prstGeom prst="line">
                <a:avLst/>
              </a:prstGeom>
              <a:grpFill/>
              <a:ln w="9525" cap="flat" cmpd="sng" algn="ctr">
                <a:solidFill>
                  <a:sysClr val="windowText" lastClr="000000"/>
                </a:solidFill>
                <a:prstDash val="solid"/>
              </a:ln>
              <a:effectLst/>
            </p:spPr>
          </p:cxnSp>
        </p:grpSp>
      </p:grpSp>
      <p:cxnSp>
        <p:nvCxnSpPr>
          <p:cNvPr id="545" name="Straight Arrow Connector 544"/>
          <p:cNvCxnSpPr/>
          <p:nvPr>
            <p:custDataLst>
              <p:tags r:id="rId9"/>
            </p:custDataLst>
          </p:nvPr>
        </p:nvCxnSpPr>
        <p:spPr>
          <a:xfrm flipH="1" flipV="1">
            <a:off x="2865173" y="3791937"/>
            <a:ext cx="620826" cy="375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7" name="Rectangle 186"/>
          <p:cNvSpPr/>
          <p:nvPr>
            <p:custDataLst>
              <p:tags r:id="rId10"/>
            </p:custDataLst>
          </p:nvPr>
        </p:nvSpPr>
        <p:spPr bwMode="auto">
          <a:xfrm>
            <a:off x="7340283" y="3078268"/>
            <a:ext cx="726355" cy="210037"/>
          </a:xfrm>
          <a:prstGeom prst="rect">
            <a:avLst/>
          </a:prstGeom>
          <a:solidFill>
            <a:srgbClr val="F79646">
              <a:lumMod val="20000"/>
              <a:lumOff val="80000"/>
              <a:alpha val="50196"/>
            </a:srgbClr>
          </a:solidFill>
          <a:ln w="12700" cap="flat" cmpd="sng" algn="ctr">
            <a:solidFill>
              <a:sysClr val="windowText" lastClr="000000"/>
            </a:solidFill>
            <a:prstDash val="solid"/>
          </a:ln>
          <a:effectLst/>
        </p:spPr>
        <p:txBody>
          <a:bodyPr anchor="ctr"/>
          <a:lstStyle/>
          <a:p>
            <a:pPr algn="ctr" eaLnBrk="1" fontAlgn="auto" hangingPunct="1">
              <a:spcBef>
                <a:spcPts val="0"/>
              </a:spcBef>
              <a:spcAft>
                <a:spcPts val="0"/>
              </a:spcAft>
            </a:pPr>
            <a:r>
              <a:rPr lang="en-US" altLang="ko-KR" sz="1000" b="0" kern="0" dirty="0">
                <a:solidFill>
                  <a:prstClr val="black"/>
                </a:solidFill>
                <a:latin typeface="+mn-ea"/>
                <a:cs typeface="Arial" charset="0"/>
              </a:rPr>
              <a:t>NWell</a:t>
            </a:r>
            <a:endParaRPr lang="ko-KR" altLang="en-US" sz="1000" b="0" kern="0" dirty="0">
              <a:solidFill>
                <a:prstClr val="black"/>
              </a:solidFill>
              <a:latin typeface="+mn-ea"/>
              <a:cs typeface="Arial" charset="0"/>
            </a:endParaRPr>
          </a:p>
        </p:txBody>
      </p:sp>
      <p:sp>
        <p:nvSpPr>
          <p:cNvPr id="198" name="Rectangle 197"/>
          <p:cNvSpPr/>
          <p:nvPr>
            <p:custDataLst>
              <p:tags r:id="rId11"/>
            </p:custDataLst>
          </p:nvPr>
        </p:nvSpPr>
        <p:spPr bwMode="auto">
          <a:xfrm>
            <a:off x="7340283" y="3864274"/>
            <a:ext cx="726355" cy="210037"/>
          </a:xfrm>
          <a:prstGeom prst="rect">
            <a:avLst/>
          </a:prstGeom>
          <a:solidFill>
            <a:srgbClr val="00B0F0">
              <a:alpha val="50196"/>
            </a:srgbClr>
          </a:solidFill>
          <a:ln w="12700" cap="flat" cmpd="sng" algn="ctr">
            <a:solidFill>
              <a:sysClr val="windowText" lastClr="000000"/>
            </a:solidFill>
            <a:prstDash val="solid"/>
          </a:ln>
          <a:effectLst/>
        </p:spPr>
        <p:txBody>
          <a:bodyPr anchor="ctr"/>
          <a:lstStyle/>
          <a:p>
            <a:pPr algn="ctr" eaLnBrk="1" fontAlgn="auto" hangingPunct="1">
              <a:spcBef>
                <a:spcPts val="0"/>
              </a:spcBef>
              <a:spcAft>
                <a:spcPts val="0"/>
              </a:spcAft>
            </a:pPr>
            <a:r>
              <a:rPr lang="en-US" altLang="ko-KR" sz="1000" b="0" kern="0" dirty="0">
                <a:solidFill>
                  <a:prstClr val="black"/>
                </a:solidFill>
                <a:latin typeface="+mn-ea"/>
                <a:cs typeface="Arial" charset="0"/>
              </a:rPr>
              <a:t>P/G Rail</a:t>
            </a:r>
            <a:endParaRPr lang="ko-KR" altLang="en-US" sz="1000" b="0" kern="0" dirty="0">
              <a:solidFill>
                <a:prstClr val="black"/>
              </a:solidFill>
              <a:latin typeface="+mn-ea"/>
              <a:cs typeface="Arial" charset="0"/>
            </a:endParaRPr>
          </a:p>
        </p:txBody>
      </p:sp>
      <p:sp>
        <p:nvSpPr>
          <p:cNvPr id="199" name="Rectangle 198"/>
          <p:cNvSpPr/>
          <p:nvPr>
            <p:custDataLst>
              <p:tags r:id="rId12"/>
            </p:custDataLst>
          </p:nvPr>
        </p:nvSpPr>
        <p:spPr bwMode="auto">
          <a:xfrm>
            <a:off x="7340283" y="3445646"/>
            <a:ext cx="726355" cy="210037"/>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100" b="0" dirty="0">
                <a:solidFill>
                  <a:schemeClr val="tx1"/>
                </a:solidFill>
                <a:latin typeface="+mn-ea"/>
                <a:cs typeface="Arial" charset="0"/>
              </a:rPr>
              <a:t>Poly</a:t>
            </a:r>
            <a:endParaRPr lang="ko-KR" altLang="en-US" sz="1100" b="0" dirty="0">
              <a:solidFill>
                <a:schemeClr val="tx1"/>
              </a:solidFill>
              <a:latin typeface="+mn-ea"/>
              <a:cs typeface="Arial" charset="0"/>
            </a:endParaRPr>
          </a:p>
        </p:txBody>
      </p:sp>
      <p:sp>
        <p:nvSpPr>
          <p:cNvPr id="200" name="Rectangle 199"/>
          <p:cNvSpPr/>
          <p:nvPr>
            <p:custDataLst>
              <p:tags r:id="rId13"/>
            </p:custDataLst>
          </p:nvPr>
        </p:nvSpPr>
        <p:spPr bwMode="auto">
          <a:xfrm>
            <a:off x="7340283" y="2673222"/>
            <a:ext cx="174621" cy="210038"/>
          </a:xfrm>
          <a:prstGeom prst="rect">
            <a:avLst/>
          </a:prstGeom>
          <a:solidFill>
            <a:srgbClr val="C6D9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sz="1050" dirty="0"/>
          </a:p>
        </p:txBody>
      </p:sp>
      <p:sp>
        <p:nvSpPr>
          <p:cNvPr id="201" name="Rectangle 200"/>
          <p:cNvSpPr/>
          <p:nvPr>
            <p:custDataLst>
              <p:tags r:id="rId14"/>
            </p:custDataLst>
          </p:nvPr>
        </p:nvSpPr>
        <p:spPr>
          <a:xfrm>
            <a:off x="7468926" y="2635553"/>
            <a:ext cx="710451" cy="261610"/>
          </a:xfrm>
          <a:prstGeom prst="rect">
            <a:avLst/>
          </a:prstGeom>
        </p:spPr>
        <p:txBody>
          <a:bodyPr wrap="none">
            <a:spAutoFit/>
          </a:bodyPr>
          <a:lstStyle/>
          <a:p>
            <a:pPr lvl="0" algn="ctr">
              <a:defRPr/>
            </a:pPr>
            <a:r>
              <a:rPr lang="en-US" altLang="ko-KR" sz="1100" dirty="0">
                <a:solidFill>
                  <a:prstClr val="black"/>
                </a:solidFill>
                <a:latin typeface="+mn-ea"/>
                <a:cs typeface="Arial" charset="0"/>
              </a:rPr>
              <a:t>Contact</a:t>
            </a:r>
            <a:endParaRPr lang="ko-KR" altLang="en-US" sz="1100" dirty="0">
              <a:solidFill>
                <a:prstClr val="black"/>
              </a:solidFill>
              <a:latin typeface="+mn-ea"/>
              <a:cs typeface="Arial" charset="0"/>
            </a:endParaRPr>
          </a:p>
        </p:txBody>
      </p:sp>
      <p:cxnSp>
        <p:nvCxnSpPr>
          <p:cNvPr id="202" name="Straight Connector 201"/>
          <p:cNvCxnSpPr/>
          <p:nvPr>
            <p:custDataLst>
              <p:tags r:id="rId15"/>
            </p:custDataLst>
          </p:nvPr>
        </p:nvCxnSpPr>
        <p:spPr bwMode="auto">
          <a:xfrm flipV="1">
            <a:off x="7336829" y="2673222"/>
            <a:ext cx="178075" cy="205622"/>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custDataLst>
              <p:tags r:id="rId16"/>
            </p:custDataLst>
          </p:nvPr>
        </p:nvCxnSpPr>
        <p:spPr bwMode="auto">
          <a:xfrm flipH="1" flipV="1">
            <a:off x="7341436" y="2673295"/>
            <a:ext cx="173468" cy="205549"/>
          </a:xfrm>
          <a:prstGeom prst="lin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05" name="Rectangle 204"/>
          <p:cNvSpPr/>
          <p:nvPr>
            <p:custDataLst>
              <p:tags r:id="rId17"/>
            </p:custDataLst>
          </p:nvPr>
        </p:nvSpPr>
        <p:spPr bwMode="auto">
          <a:xfrm>
            <a:off x="7341438" y="4210415"/>
            <a:ext cx="725200" cy="190581"/>
          </a:xfrm>
          <a:prstGeom prst="rect">
            <a:avLst/>
          </a:prstGeom>
          <a:solidFill>
            <a:srgbClr val="92D050"/>
          </a:solidFill>
          <a:ln w="28575" cap="flat" cmpd="sng" algn="ctr">
            <a:no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smtClean="0">
                <a:ln>
                  <a:noFill/>
                </a:ln>
                <a:solidFill>
                  <a:prstClr val="black"/>
                </a:solidFill>
                <a:effectLst/>
                <a:uLnTx/>
                <a:uFillTx/>
                <a:latin typeface="+mn-ea"/>
                <a:cs typeface="Arial" charset="0"/>
              </a:rPr>
              <a:t>Mx</a:t>
            </a:r>
            <a:endParaRPr kumimoji="0" lang="ko-KR" altLang="en-US" sz="1100" b="0" i="0" u="none" strike="noStrike" kern="0" cap="none" spc="0" normalizeH="0" baseline="0" noProof="0" dirty="0" smtClean="0">
              <a:ln>
                <a:noFill/>
              </a:ln>
              <a:solidFill>
                <a:prstClr val="black"/>
              </a:solidFill>
              <a:effectLst/>
              <a:uLnTx/>
              <a:uFillTx/>
              <a:latin typeface="+mn-ea"/>
              <a:cs typeface="Arial" charset="0"/>
            </a:endParaRPr>
          </a:p>
        </p:txBody>
      </p:sp>
      <p:sp>
        <p:nvSpPr>
          <p:cNvPr id="5" name="TextBox 4"/>
          <p:cNvSpPr txBox="1"/>
          <p:nvPr/>
        </p:nvSpPr>
        <p:spPr>
          <a:xfrm>
            <a:off x="135451" y="3053587"/>
            <a:ext cx="2848825" cy="1077218"/>
          </a:xfrm>
          <a:prstGeom prst="rect">
            <a:avLst/>
          </a:prstGeom>
          <a:noFill/>
          <a:ln w="38100">
            <a:solidFill>
              <a:srgbClr val="FF0000"/>
            </a:solidFill>
          </a:ln>
        </p:spPr>
        <p:style>
          <a:lnRef idx="0">
            <a:scrgbClr r="0" g="0" b="0"/>
          </a:lnRef>
          <a:fillRef idx="0">
            <a:scrgbClr r="0" g="0" b="0"/>
          </a:fillRef>
          <a:effectRef idx="0">
            <a:scrgbClr r="0" g="0" b="0"/>
          </a:effectRef>
          <a:fontRef idx="minor">
            <a:schemeClr val="tx1"/>
          </a:fontRef>
        </p:style>
        <p:txBody>
          <a:bodyPr wrap="square" rtlCol="0">
            <a:spAutoFit/>
          </a:bodyPr>
          <a:lstStyle/>
          <a:p>
            <a:r>
              <a:rPr lang="en-US" sz="1600" b="1" u="sng" dirty="0" smtClean="0">
                <a:solidFill>
                  <a:srgbClr val="FF0000"/>
                </a:solidFill>
                <a:latin typeface="Arial" pitchFamily="34" charset="0"/>
                <a:cs typeface="Arial" pitchFamily="34" charset="0"/>
              </a:rPr>
              <a:t>WAS</a:t>
            </a:r>
            <a:r>
              <a:rPr lang="en-US" sz="1600" dirty="0" smtClean="0">
                <a:solidFill>
                  <a:srgbClr val="FF0000"/>
                </a:solidFill>
                <a:latin typeface="Arial" pitchFamily="34" charset="0"/>
                <a:cs typeface="Arial" pitchFamily="34" charset="0"/>
              </a:rPr>
              <a:t>: NAND2 A-factor = 175 in 2011 model</a:t>
            </a:r>
          </a:p>
          <a:p>
            <a:r>
              <a:rPr lang="en-US" sz="1600" b="1" u="sng" dirty="0" smtClean="0">
                <a:solidFill>
                  <a:srgbClr val="FF0000"/>
                </a:solidFill>
                <a:latin typeface="Arial" pitchFamily="34" charset="0"/>
                <a:cs typeface="Arial" pitchFamily="34" charset="0"/>
              </a:rPr>
              <a:t>IS</a:t>
            </a:r>
            <a:r>
              <a:rPr lang="en-US" sz="1600" dirty="0" smtClean="0">
                <a:solidFill>
                  <a:srgbClr val="FF0000"/>
                </a:solidFill>
                <a:latin typeface="Arial" pitchFamily="34" charset="0"/>
                <a:cs typeface="Arial" pitchFamily="34" charset="0"/>
              </a:rPr>
              <a:t>: NAND2 A-factor = 155 in 2013 model</a:t>
            </a:r>
            <a:endParaRPr lang="en-US" sz="1600" dirty="0">
              <a:solidFill>
                <a:srgbClr val="FF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87689331"/>
      </p:ext>
    </p:extLst>
  </p:cSld>
  <p:clrMapOvr>
    <a:masterClrMapping/>
  </p:clrMapOvr>
  <mc:AlternateContent xmlns:mc="http://schemas.openxmlformats.org/markup-compatibility/2006" xmlns:p14="http://schemas.microsoft.com/office/powerpoint/2010/main">
    <mc:Choice Requires="p14">
      <p:transition spd="slow" p14:dur="2000" advTm="173003"/>
    </mc:Choice>
    <mc:Fallback xmlns="">
      <p:transition spd="slow" advTm="173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152400" y="76200"/>
            <a:ext cx="8915400" cy="868362"/>
          </a:xfrm>
        </p:spPr>
        <p:txBody>
          <a:bodyPr/>
          <a:lstStyle/>
          <a:p>
            <a:r>
              <a:rPr lang="en-US" dirty="0" smtClean="0"/>
              <a:t>6T SRAM A-factor Model with </a:t>
            </a:r>
            <a:r>
              <a:rPr lang="en-US" dirty="0" err="1" smtClean="0"/>
              <a:t>FinFET</a:t>
            </a:r>
            <a:r>
              <a:rPr lang="en-US" dirty="0" smtClean="0"/>
              <a:t> (2013)</a:t>
            </a:r>
          </a:p>
        </p:txBody>
      </p:sp>
      <p:pic>
        <p:nvPicPr>
          <p:cNvPr id="106" name="Picture 105"/>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3593068"/>
            <a:ext cx="4648200" cy="2362200"/>
          </a:xfrm>
          <a:prstGeom prst="rect">
            <a:avLst/>
          </a:prstGeom>
          <a:noFill/>
        </p:spPr>
      </p:pic>
      <p:sp>
        <p:nvSpPr>
          <p:cNvPr id="107" name="Rectangle 106"/>
          <p:cNvSpPr/>
          <p:nvPr>
            <p:custDataLst>
              <p:tags r:id="rId3"/>
            </p:custDataLst>
          </p:nvPr>
        </p:nvSpPr>
        <p:spPr>
          <a:xfrm>
            <a:off x="4953000" y="3429000"/>
            <a:ext cx="4114800" cy="2554545"/>
          </a:xfrm>
          <a:prstGeom prst="rect">
            <a:avLst/>
          </a:prstGeom>
        </p:spPr>
        <p:txBody>
          <a:bodyPr wrap="square">
            <a:spAutoFit/>
          </a:bodyPr>
          <a:lstStyle/>
          <a:p>
            <a:r>
              <a:rPr lang="en-US" b="0" dirty="0" smtClean="0"/>
              <a:t>Height     = 2P</a:t>
            </a:r>
            <a:r>
              <a:rPr lang="en-US" b="0" baseline="-25000" dirty="0" smtClean="0"/>
              <a:t>poly</a:t>
            </a:r>
          </a:p>
          <a:p>
            <a:r>
              <a:rPr lang="en-US" b="0" dirty="0" smtClean="0"/>
              <a:t>Width      </a:t>
            </a:r>
            <a:r>
              <a:rPr lang="en-US" b="0" dirty="0"/>
              <a:t>= 6.5P</a:t>
            </a:r>
            <a:r>
              <a:rPr lang="en-US" b="0" baseline="-25000" dirty="0"/>
              <a:t>fin</a:t>
            </a:r>
          </a:p>
          <a:p>
            <a:r>
              <a:rPr lang="en-US" b="0" dirty="0"/>
              <a:t>Area </a:t>
            </a:r>
            <a:r>
              <a:rPr lang="en-US" b="0" dirty="0" smtClean="0"/>
              <a:t>= </a:t>
            </a:r>
            <a:r>
              <a:rPr lang="en-US" b="0" dirty="0"/>
              <a:t>2P</a:t>
            </a:r>
            <a:r>
              <a:rPr lang="en-US" b="0" baseline="-25000" dirty="0"/>
              <a:t>poly</a:t>
            </a:r>
            <a:r>
              <a:rPr lang="en-US" b="0" dirty="0"/>
              <a:t> × 6.5P</a:t>
            </a:r>
            <a:r>
              <a:rPr lang="en-US" b="0" baseline="-25000" dirty="0"/>
              <a:t>fin</a:t>
            </a:r>
          </a:p>
          <a:p>
            <a:r>
              <a:rPr lang="en-US" b="0" dirty="0" smtClean="0"/>
              <a:t>         = </a:t>
            </a:r>
            <a:r>
              <a:rPr lang="en-US" b="0" dirty="0"/>
              <a:t>2 × (1.5 × P</a:t>
            </a:r>
            <a:r>
              <a:rPr lang="en-US" b="0" baseline="-25000" dirty="0"/>
              <a:t>M1</a:t>
            </a:r>
            <a:r>
              <a:rPr lang="en-US" b="0" dirty="0"/>
              <a:t>) × </a:t>
            </a:r>
            <a:r>
              <a:rPr lang="en-US" b="0" dirty="0" smtClean="0"/>
              <a:t>6.5 </a:t>
            </a:r>
            <a:r>
              <a:rPr lang="en-US" b="0" dirty="0"/>
              <a:t>× (0.75 × P</a:t>
            </a:r>
            <a:r>
              <a:rPr lang="en-US" b="0" baseline="-25000" dirty="0"/>
              <a:t>M1</a:t>
            </a:r>
            <a:r>
              <a:rPr lang="en-US" b="0" dirty="0"/>
              <a:t>)</a:t>
            </a:r>
          </a:p>
          <a:p>
            <a:r>
              <a:rPr lang="en-US" b="0" dirty="0"/>
              <a:t>         = 58.5F</a:t>
            </a:r>
            <a:r>
              <a:rPr lang="en-US" b="0" baseline="30000" dirty="0"/>
              <a:t>2</a:t>
            </a:r>
            <a:r>
              <a:rPr lang="en-US" b="0" dirty="0"/>
              <a:t> (similar </a:t>
            </a:r>
            <a:r>
              <a:rPr lang="en-US" b="0" dirty="0" smtClean="0"/>
              <a:t>to </a:t>
            </a:r>
            <a:r>
              <a:rPr lang="en-US" b="0" dirty="0"/>
              <a:t>bulk/SOI</a:t>
            </a:r>
            <a:r>
              <a:rPr lang="en-US" b="0" dirty="0" smtClean="0"/>
              <a:t>)</a:t>
            </a:r>
          </a:p>
          <a:p>
            <a:endParaRPr lang="en-US" b="0" dirty="0"/>
          </a:p>
          <a:p>
            <a:r>
              <a:rPr lang="en-US" b="0" dirty="0"/>
              <a:t>A-factor   = </a:t>
            </a:r>
            <a:r>
              <a:rPr lang="en-US" dirty="0" smtClean="0">
                <a:solidFill>
                  <a:srgbClr val="FF0000"/>
                </a:solidFill>
              </a:rPr>
              <a:t>60</a:t>
            </a:r>
            <a:r>
              <a:rPr lang="en-US" b="0" dirty="0" smtClean="0"/>
              <a:t> </a:t>
            </a:r>
            <a:r>
              <a:rPr lang="en-US" b="0" dirty="0"/>
              <a:t>(after calibration)</a:t>
            </a:r>
          </a:p>
        </p:txBody>
      </p:sp>
      <p:sp>
        <p:nvSpPr>
          <p:cNvPr id="108" name="Rectangle 107"/>
          <p:cNvSpPr/>
          <p:nvPr>
            <p:custDataLst>
              <p:tags r:id="rId4"/>
            </p:custDataLst>
          </p:nvPr>
        </p:nvSpPr>
        <p:spPr>
          <a:xfrm>
            <a:off x="304800" y="838200"/>
            <a:ext cx="8534400" cy="3939540"/>
          </a:xfrm>
          <a:prstGeom prst="rect">
            <a:avLst/>
          </a:prstGeom>
        </p:spPr>
        <p:txBody>
          <a:bodyPr vert="horz" lIns="91440" tIns="45720" rIns="91440" bIns="45720" rtlCol="0">
            <a:normAutofit/>
          </a:bodyPr>
          <a:lstStyle/>
          <a:p>
            <a:pPr marL="342900" indent="-342900">
              <a:spcBef>
                <a:spcPts val="1200"/>
              </a:spcBef>
              <a:buClr>
                <a:srgbClr val="C00000"/>
              </a:buClr>
              <a:buFont typeface="Arial" pitchFamily="34" charset="0"/>
              <a:buChar char="•"/>
            </a:pPr>
            <a:r>
              <a:rPr lang="en-US" dirty="0">
                <a:latin typeface="Arial" pitchFamily="34" charset="0"/>
                <a:cs typeface="Arial" pitchFamily="34" charset="0"/>
              </a:rPr>
              <a:t>The ratio of transistors of </a:t>
            </a:r>
            <a:r>
              <a:rPr lang="en-US" dirty="0" smtClean="0">
                <a:latin typeface="Arial" pitchFamily="34" charset="0"/>
                <a:cs typeface="Arial" pitchFamily="34" charset="0"/>
              </a:rPr>
              <a:t>pull-down</a:t>
            </a:r>
            <a:r>
              <a:rPr lang="en-US" dirty="0">
                <a:latin typeface="Arial" pitchFamily="34" charset="0"/>
                <a:cs typeface="Arial" pitchFamily="34" charset="0"/>
              </a:rPr>
              <a:t> </a:t>
            </a:r>
            <a:r>
              <a:rPr lang="en-US" dirty="0" smtClean="0">
                <a:latin typeface="Arial" pitchFamily="34" charset="0"/>
                <a:cs typeface="Arial" pitchFamily="34" charset="0"/>
              </a:rPr>
              <a:t>/ pull-up is </a:t>
            </a:r>
            <a:r>
              <a:rPr lang="en-US" dirty="0">
                <a:latin typeface="Arial" pitchFamily="34" charset="0"/>
                <a:cs typeface="Arial" pitchFamily="34" charset="0"/>
              </a:rPr>
              <a:t>2 in a 6T SRAM cell. </a:t>
            </a:r>
          </a:p>
          <a:p>
            <a:pPr marL="342900" indent="-342900">
              <a:spcBef>
                <a:spcPts val="1200"/>
              </a:spcBef>
              <a:buClr>
                <a:srgbClr val="C00000"/>
              </a:buClr>
              <a:buFont typeface="Arial" pitchFamily="34" charset="0"/>
              <a:buChar char="•"/>
            </a:pPr>
            <a:r>
              <a:rPr lang="en-US" dirty="0">
                <a:latin typeface="Arial" pitchFamily="34" charset="0"/>
                <a:cs typeface="Arial" pitchFamily="34" charset="0"/>
              </a:rPr>
              <a:t>The Spacing rule:</a:t>
            </a:r>
          </a:p>
          <a:p>
            <a:pPr marL="231775" lvl="1">
              <a:spcBef>
                <a:spcPct val="20000"/>
              </a:spcBef>
              <a:buClr>
                <a:srgbClr val="C00000"/>
              </a:buClr>
            </a:pPr>
            <a:r>
              <a:rPr lang="en-US" dirty="0" smtClean="0">
                <a:latin typeface="Arial" pitchFamily="34" charset="0"/>
                <a:cs typeface="Arial" pitchFamily="34" charset="0"/>
              </a:rPr>
              <a:t>(1) 0.75P</a:t>
            </a:r>
            <a:r>
              <a:rPr lang="en-US" baseline="-25000" dirty="0" smtClean="0">
                <a:latin typeface="Arial" pitchFamily="34" charset="0"/>
                <a:cs typeface="Arial" pitchFamily="34" charset="0"/>
              </a:rPr>
              <a:t>fin</a:t>
            </a:r>
            <a:r>
              <a:rPr lang="en-US" dirty="0" smtClean="0">
                <a:latin typeface="Arial" pitchFamily="34" charset="0"/>
                <a:cs typeface="Arial" pitchFamily="34" charset="0"/>
              </a:rPr>
              <a:t> </a:t>
            </a:r>
            <a:r>
              <a:rPr lang="en-US" dirty="0">
                <a:latin typeface="Arial" pitchFamily="34" charset="0"/>
                <a:cs typeface="Arial" pitchFamily="34" charset="0"/>
              </a:rPr>
              <a:t>for each of bitline </a:t>
            </a:r>
          </a:p>
          <a:p>
            <a:pPr marL="231775" lvl="1">
              <a:spcBef>
                <a:spcPct val="20000"/>
              </a:spcBef>
              <a:buClr>
                <a:srgbClr val="C00000"/>
              </a:buClr>
            </a:pPr>
            <a:r>
              <a:rPr lang="en-US" dirty="0" smtClean="0">
                <a:latin typeface="Arial" pitchFamily="34" charset="0"/>
                <a:cs typeface="Arial" pitchFamily="34" charset="0"/>
              </a:rPr>
              <a:t>(2) 1×P</a:t>
            </a:r>
            <a:r>
              <a:rPr lang="en-US" baseline="-25000" dirty="0" smtClean="0">
                <a:latin typeface="Arial" pitchFamily="34" charset="0"/>
                <a:cs typeface="Arial" pitchFamily="34" charset="0"/>
              </a:rPr>
              <a:t>fin</a:t>
            </a:r>
            <a:r>
              <a:rPr lang="en-US" dirty="0" smtClean="0">
                <a:latin typeface="Arial" pitchFamily="34" charset="0"/>
                <a:cs typeface="Arial" pitchFamily="34" charset="0"/>
              </a:rPr>
              <a:t> </a:t>
            </a:r>
            <a:r>
              <a:rPr lang="en-US" dirty="0">
                <a:latin typeface="Arial" pitchFamily="34" charset="0"/>
                <a:cs typeface="Arial" pitchFamily="34" charset="0"/>
              </a:rPr>
              <a:t>for each of pull-down N-channel transistor</a:t>
            </a:r>
          </a:p>
          <a:p>
            <a:pPr marL="231775" lvl="1">
              <a:spcBef>
                <a:spcPct val="20000"/>
              </a:spcBef>
              <a:buClr>
                <a:srgbClr val="C00000"/>
              </a:buClr>
            </a:pPr>
            <a:r>
              <a:rPr lang="en-US" dirty="0" smtClean="0">
                <a:latin typeface="Arial" pitchFamily="34" charset="0"/>
                <a:cs typeface="Arial" pitchFamily="34" charset="0"/>
              </a:rPr>
              <a:t>(3) 1×P</a:t>
            </a:r>
            <a:r>
              <a:rPr lang="en-US" baseline="-25000" dirty="0" smtClean="0">
                <a:latin typeface="Arial" pitchFamily="34" charset="0"/>
                <a:cs typeface="Arial" pitchFamily="34" charset="0"/>
              </a:rPr>
              <a:t>fin</a:t>
            </a:r>
            <a:r>
              <a:rPr lang="en-US" dirty="0" smtClean="0">
                <a:latin typeface="Arial" pitchFamily="34" charset="0"/>
                <a:cs typeface="Arial" pitchFamily="34" charset="0"/>
              </a:rPr>
              <a:t> </a:t>
            </a:r>
            <a:r>
              <a:rPr lang="en-US" dirty="0">
                <a:latin typeface="Arial" pitchFamily="34" charset="0"/>
                <a:cs typeface="Arial" pitchFamily="34" charset="0"/>
              </a:rPr>
              <a:t>for each of P/N channel isolation</a:t>
            </a:r>
          </a:p>
          <a:p>
            <a:pPr marL="231775" lvl="1">
              <a:spcBef>
                <a:spcPct val="20000"/>
              </a:spcBef>
              <a:buClr>
                <a:srgbClr val="C00000"/>
              </a:buClr>
            </a:pPr>
            <a:r>
              <a:rPr lang="en-US" dirty="0" smtClean="0">
                <a:latin typeface="Arial" pitchFamily="34" charset="0"/>
                <a:cs typeface="Arial" pitchFamily="34" charset="0"/>
              </a:rPr>
              <a:t>(4) 1×P</a:t>
            </a:r>
            <a:r>
              <a:rPr lang="en-US" baseline="-25000" dirty="0" smtClean="0">
                <a:latin typeface="Arial" pitchFamily="34" charset="0"/>
                <a:cs typeface="Arial" pitchFamily="34" charset="0"/>
              </a:rPr>
              <a:t>fin</a:t>
            </a:r>
            <a:r>
              <a:rPr lang="en-US" dirty="0" smtClean="0">
                <a:latin typeface="Arial" pitchFamily="34" charset="0"/>
                <a:cs typeface="Arial" pitchFamily="34" charset="0"/>
              </a:rPr>
              <a:t> </a:t>
            </a:r>
            <a:r>
              <a:rPr lang="en-US" dirty="0">
                <a:latin typeface="Arial" pitchFamily="34" charset="0"/>
                <a:cs typeface="Arial" pitchFamily="34" charset="0"/>
              </a:rPr>
              <a:t>for P-channel transistors</a:t>
            </a:r>
          </a:p>
          <a:p>
            <a:pPr lvl="1" indent="-225425">
              <a:spcBef>
                <a:spcPct val="20000"/>
              </a:spcBef>
              <a:buClr>
                <a:srgbClr val="C00000"/>
              </a:buClr>
              <a:buFont typeface="Arial" pitchFamily="34" charset="0"/>
              <a:buChar char="•"/>
            </a:pPr>
            <a:r>
              <a:rPr lang="en-US" dirty="0">
                <a:latin typeface="Arial" pitchFamily="34" charset="0"/>
                <a:cs typeface="Arial" pitchFamily="34" charset="0"/>
              </a:rPr>
              <a:t>The height of the cell is 2×P</a:t>
            </a:r>
            <a:r>
              <a:rPr lang="en-US" baseline="-25000" dirty="0">
                <a:latin typeface="Arial" pitchFamily="34" charset="0"/>
                <a:cs typeface="Arial" pitchFamily="34" charset="0"/>
              </a:rPr>
              <a:t>poly</a:t>
            </a:r>
            <a:r>
              <a:rPr lang="en-US" dirty="0">
                <a:latin typeface="Arial" pitchFamily="34" charset="0"/>
                <a:cs typeface="Arial" pitchFamily="34" charset="0"/>
              </a:rPr>
              <a:t>, same as the ITRS 2011 model </a:t>
            </a:r>
          </a:p>
        </p:txBody>
      </p:sp>
      <p:sp>
        <p:nvSpPr>
          <p:cNvPr id="109" name="TextBox 108"/>
          <p:cNvSpPr txBox="1"/>
          <p:nvPr>
            <p:custDataLst>
              <p:tags r:id="rId5"/>
            </p:custDataLst>
          </p:nvPr>
        </p:nvSpPr>
        <p:spPr>
          <a:xfrm>
            <a:off x="609600" y="5802868"/>
            <a:ext cx="3657600" cy="338554"/>
          </a:xfrm>
          <a:prstGeom prst="rect">
            <a:avLst/>
          </a:prstGeom>
          <a:noFill/>
        </p:spPr>
        <p:txBody>
          <a:bodyPr wrap="square" rtlCol="0">
            <a:spAutoFit/>
          </a:bodyPr>
          <a:lstStyle/>
          <a:p>
            <a:r>
              <a:rPr lang="en-US" sz="1600" dirty="0" smtClean="0"/>
              <a:t>(1)     (2)     (3)     (4)     (3)     (2)    (1)</a:t>
            </a:r>
            <a:endParaRPr lang="en-US" sz="1600" dirty="0"/>
          </a:p>
        </p:txBody>
      </p:sp>
      <p:sp>
        <p:nvSpPr>
          <p:cNvPr id="2" name="Oval 1"/>
          <p:cNvSpPr/>
          <p:nvPr/>
        </p:nvSpPr>
        <p:spPr>
          <a:xfrm>
            <a:off x="3909060" y="3429000"/>
            <a:ext cx="891540" cy="2373868"/>
          </a:xfrm>
          <a:prstGeom prst="ellipse">
            <a:avLst/>
          </a:prstGeom>
          <a:ln w="38100">
            <a:solidFill>
              <a:srgbClr val="FF0000"/>
            </a:solidFill>
          </a:ln>
        </p:spPr>
        <p:txBody>
          <a:bodyPr wrap="none" rtlCol="0" anchor="ctr">
            <a:spAutoFit/>
          </a:bodyPr>
          <a:lstStyle/>
          <a:p>
            <a:pPr algn="ctr"/>
            <a:endParaRPr lang="en-US" dirty="0" smtClean="0">
              <a:solidFill>
                <a:srgbClr val="000000"/>
              </a:solidFill>
              <a:latin typeface="Arial" pitchFamily="34" charset="0"/>
              <a:cs typeface="Arial" pitchFamily="34" charset="0"/>
            </a:endParaRPr>
          </a:p>
        </p:txBody>
      </p:sp>
      <p:cxnSp>
        <p:nvCxnSpPr>
          <p:cNvPr id="4" name="Straight Arrow Connector 3"/>
          <p:cNvCxnSpPr/>
          <p:nvPr/>
        </p:nvCxnSpPr>
        <p:spPr>
          <a:xfrm>
            <a:off x="678180" y="6240780"/>
            <a:ext cx="329946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1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Model Summary</a:t>
            </a:r>
            <a:endParaRPr lang="en-US" dirty="0"/>
          </a:p>
        </p:txBody>
      </p:sp>
      <p:sp>
        <p:nvSpPr>
          <p:cNvPr id="3" name="Content Placeholder 2"/>
          <p:cNvSpPr>
            <a:spLocks noGrp="1"/>
          </p:cNvSpPr>
          <p:nvPr>
            <p:ph idx="1"/>
          </p:nvPr>
        </p:nvSpPr>
        <p:spPr>
          <a:xfrm>
            <a:off x="46075" y="655675"/>
            <a:ext cx="8839200" cy="1995714"/>
          </a:xfrm>
        </p:spPr>
        <p:txBody>
          <a:bodyPr>
            <a:noAutofit/>
          </a:bodyPr>
          <a:lstStyle/>
          <a:p>
            <a:r>
              <a:rPr lang="en-US" sz="2400" dirty="0" smtClean="0"/>
              <a:t>Area models for MPU and SOC are based on:</a:t>
            </a:r>
          </a:p>
          <a:p>
            <a:pPr lvl="1"/>
            <a:r>
              <a:rPr lang="en-US" sz="1800" dirty="0" smtClean="0"/>
              <a:t>New A-factor model</a:t>
            </a:r>
          </a:p>
          <a:p>
            <a:pPr lvl="1"/>
            <a:r>
              <a:rPr lang="en-US" sz="1800" dirty="0" smtClean="0"/>
              <a:t>New overheads/ Design Equivalent Scaling (DES)</a:t>
            </a:r>
          </a:p>
          <a:p>
            <a:pPr lvl="1"/>
            <a:r>
              <a:rPr lang="en-US" sz="1800" dirty="0" smtClean="0"/>
              <a:t>Calibration with silicon data from Chipworks</a:t>
            </a:r>
            <a:endParaRPr lang="en-US" sz="1800" dirty="0"/>
          </a:p>
        </p:txBody>
      </p:sp>
      <p:pic>
        <p:nvPicPr>
          <p:cNvPr id="4" name="Picture 3"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t="-1" b="48037"/>
          <a:stretch/>
        </p:blipFill>
        <p:spPr>
          <a:xfrm>
            <a:off x="4377436" y="2086863"/>
            <a:ext cx="4341262" cy="1133242"/>
          </a:xfrm>
          <a:prstGeom prst="rect">
            <a:avLst/>
          </a:prstGeom>
        </p:spPr>
      </p:pic>
      <p:sp>
        <p:nvSpPr>
          <p:cNvPr id="5" name="TextBox 4"/>
          <p:cNvSpPr txBox="1"/>
          <p:nvPr/>
        </p:nvSpPr>
        <p:spPr>
          <a:xfrm>
            <a:off x="594218" y="2058114"/>
            <a:ext cx="6037943" cy="1443152"/>
          </a:xfrm>
          <a:prstGeom prst="rect">
            <a:avLst/>
          </a:prstGeom>
          <a:noFill/>
        </p:spPr>
        <p:style>
          <a:lnRef idx="0">
            <a:scrgbClr r="0" g="0" b="0"/>
          </a:lnRef>
          <a:fillRef idx="0">
            <a:scrgbClr r="0" g="0" b="0"/>
          </a:fillRef>
          <a:effectRef idx="0">
            <a:scrgbClr r="0" g="0" b="0"/>
          </a:effectRef>
          <a:fontRef idx="minor">
            <a:schemeClr val="tx1"/>
          </a:fontRef>
        </p:style>
        <p:txBody>
          <a:bodyPr wrap="square" rtlCol="0">
            <a:spAutoFit/>
          </a:bodyPr>
          <a:lstStyle/>
          <a:p>
            <a:pPr>
              <a:lnSpc>
                <a:spcPct val="150000"/>
              </a:lnSpc>
            </a:pPr>
            <a:r>
              <a:rPr lang="en-US" sz="1200" dirty="0" smtClean="0">
                <a:latin typeface="Arial" pitchFamily="34" charset="0"/>
                <a:cs typeface="Arial" pitchFamily="34" charset="0"/>
              </a:rPr>
              <a:t>S</a:t>
            </a:r>
            <a:r>
              <a:rPr lang="en-US" sz="1200" baseline="-25000" dirty="0" smtClean="0">
                <a:latin typeface="Arial" pitchFamily="34" charset="0"/>
                <a:cs typeface="Arial" pitchFamily="34" charset="0"/>
              </a:rPr>
              <a:t>logic</a:t>
            </a:r>
            <a:r>
              <a:rPr lang="en-US" sz="1200" dirty="0" smtClean="0">
                <a:latin typeface="Arial" pitchFamily="34" charset="0"/>
                <a:cs typeface="Arial" pitchFamily="34" charset="0"/>
              </a:rPr>
              <a:t> = </a:t>
            </a:r>
            <a:r>
              <a:rPr lang="en-US" sz="1200" dirty="0" err="1" smtClean="0">
                <a:latin typeface="Arial" pitchFamily="34" charset="0"/>
                <a:cs typeface="Arial" pitchFamily="34" charset="0"/>
              </a:rPr>
              <a:t>O</a:t>
            </a:r>
            <a:r>
              <a:rPr lang="en-US" sz="1200" baseline="-25000" dirty="0" err="1" smtClean="0">
                <a:latin typeface="Arial" pitchFamily="34" charset="0"/>
                <a:cs typeface="Arial" pitchFamily="34" charset="0"/>
              </a:rPr>
              <a:t>eq</a:t>
            </a:r>
            <a:r>
              <a:rPr lang="en-US" sz="1200" baseline="-25000" dirty="0" smtClean="0">
                <a:latin typeface="Arial" pitchFamily="34" charset="0"/>
                <a:cs typeface="Arial" pitchFamily="34" charset="0"/>
              </a:rPr>
              <a:t>-logic</a:t>
            </a:r>
            <a:r>
              <a:rPr lang="en-US" sz="1200" dirty="0" smtClean="0">
                <a:latin typeface="Arial" pitchFamily="34" charset="0"/>
                <a:cs typeface="Arial" pitchFamily="34" charset="0"/>
              </a:rPr>
              <a:t> ∙ U</a:t>
            </a:r>
            <a:r>
              <a:rPr lang="en-US" sz="1200" baseline="-25000" dirty="0" smtClean="0">
                <a:latin typeface="Arial" pitchFamily="34" charset="0"/>
                <a:cs typeface="Arial" pitchFamily="34" charset="0"/>
              </a:rPr>
              <a:t>logic</a:t>
            </a:r>
            <a:r>
              <a:rPr lang="en-US" sz="1200" dirty="0">
                <a:latin typeface="Arial" pitchFamily="34" charset="0"/>
                <a:cs typeface="Arial" pitchFamily="34" charset="0"/>
              </a:rPr>
              <a:t>  ∙ </a:t>
            </a:r>
            <a:r>
              <a:rPr lang="en-US" sz="1200" dirty="0" smtClean="0">
                <a:latin typeface="Arial" pitchFamily="34" charset="0"/>
                <a:cs typeface="Arial" pitchFamily="34" charset="0"/>
              </a:rPr>
              <a:t> N</a:t>
            </a:r>
            <a:r>
              <a:rPr lang="en-US" sz="1200" baseline="-25000" dirty="0" smtClean="0">
                <a:latin typeface="Arial" pitchFamily="34" charset="0"/>
                <a:cs typeface="Arial" pitchFamily="34" charset="0"/>
              </a:rPr>
              <a:t>core</a:t>
            </a:r>
            <a:r>
              <a:rPr lang="en-US" sz="1200" dirty="0" smtClean="0">
                <a:latin typeface="Arial" pitchFamily="34" charset="0"/>
                <a:cs typeface="Arial" pitchFamily="34" charset="0"/>
              </a:rPr>
              <a:t> </a:t>
            </a:r>
            <a:r>
              <a:rPr lang="en-US" sz="1200" dirty="0">
                <a:latin typeface="Arial" pitchFamily="34" charset="0"/>
                <a:cs typeface="Arial" pitchFamily="34" charset="0"/>
              </a:rPr>
              <a:t> ∙ </a:t>
            </a:r>
            <a:r>
              <a:rPr lang="en-US" sz="1200" dirty="0" smtClean="0">
                <a:latin typeface="Arial" pitchFamily="34" charset="0"/>
                <a:cs typeface="Arial" pitchFamily="34" charset="0"/>
              </a:rPr>
              <a:t> N</a:t>
            </a:r>
            <a:r>
              <a:rPr lang="en-US" sz="1200" baseline="-25000" dirty="0" smtClean="0">
                <a:latin typeface="Arial" pitchFamily="34" charset="0"/>
                <a:cs typeface="Arial" pitchFamily="34" charset="0"/>
              </a:rPr>
              <a:t>gate</a:t>
            </a:r>
            <a:endParaRPr lang="en-US" sz="1200" dirty="0" smtClean="0">
              <a:latin typeface="Arial" pitchFamily="34" charset="0"/>
              <a:cs typeface="Arial" pitchFamily="34" charset="0"/>
            </a:endParaRPr>
          </a:p>
          <a:p>
            <a:pPr>
              <a:lnSpc>
                <a:spcPct val="150000"/>
              </a:lnSpc>
            </a:pPr>
            <a:r>
              <a:rPr lang="en-US" sz="1200" dirty="0" smtClean="0">
                <a:latin typeface="Arial" pitchFamily="34" charset="0"/>
                <a:cs typeface="Arial" pitchFamily="34" charset="0"/>
              </a:rPr>
              <a:t>S</a:t>
            </a:r>
            <a:r>
              <a:rPr lang="en-US" sz="1200" baseline="-25000" dirty="0" smtClean="0">
                <a:latin typeface="Arial" pitchFamily="34" charset="0"/>
                <a:cs typeface="Arial" pitchFamily="34" charset="0"/>
              </a:rPr>
              <a:t>SRAM</a:t>
            </a:r>
            <a:r>
              <a:rPr lang="en-US" sz="1200" dirty="0" smtClean="0">
                <a:latin typeface="Arial" pitchFamily="34" charset="0"/>
                <a:cs typeface="Arial" pitchFamily="34" charset="0"/>
              </a:rPr>
              <a:t> = O</a:t>
            </a:r>
            <a:r>
              <a:rPr lang="en-US" sz="1200" baseline="-25000" dirty="0" smtClean="0">
                <a:latin typeface="Arial" pitchFamily="34" charset="0"/>
                <a:cs typeface="Arial" pitchFamily="34" charset="0"/>
              </a:rPr>
              <a:t>SRAM</a:t>
            </a:r>
            <a:r>
              <a:rPr lang="en-US" sz="1200" dirty="0" smtClean="0">
                <a:latin typeface="Arial" pitchFamily="34" charset="0"/>
                <a:cs typeface="Arial" pitchFamily="34" charset="0"/>
              </a:rPr>
              <a:t> ∙ U</a:t>
            </a:r>
            <a:r>
              <a:rPr lang="en-US" sz="1200" baseline="-25000" dirty="0" smtClean="0">
                <a:latin typeface="Arial" pitchFamily="34" charset="0"/>
                <a:cs typeface="Arial" pitchFamily="34" charset="0"/>
              </a:rPr>
              <a:t>SRAM</a:t>
            </a:r>
            <a:r>
              <a:rPr lang="en-US" sz="1200" dirty="0" smtClean="0">
                <a:latin typeface="Arial" pitchFamily="34" charset="0"/>
                <a:cs typeface="Arial" pitchFamily="34" charset="0"/>
              </a:rPr>
              <a:t> ∙  N</a:t>
            </a:r>
            <a:r>
              <a:rPr lang="en-US" sz="1200" baseline="-25000" dirty="0" smtClean="0">
                <a:latin typeface="Arial" pitchFamily="34" charset="0"/>
                <a:cs typeface="Arial" pitchFamily="34" charset="0"/>
              </a:rPr>
              <a:t>core</a:t>
            </a:r>
            <a:r>
              <a:rPr lang="en-US" sz="1200" dirty="0" smtClean="0">
                <a:latin typeface="Arial" pitchFamily="34" charset="0"/>
                <a:cs typeface="Arial" pitchFamily="34" charset="0"/>
              </a:rPr>
              <a:t>  ∙  N</a:t>
            </a:r>
            <a:r>
              <a:rPr lang="en-US" sz="1200" baseline="-25000" dirty="0" smtClean="0">
                <a:latin typeface="Arial" pitchFamily="34" charset="0"/>
                <a:cs typeface="Arial" pitchFamily="34" charset="0"/>
              </a:rPr>
              <a:t>bits</a:t>
            </a:r>
            <a:endParaRPr lang="en-US" sz="1200" dirty="0">
              <a:latin typeface="Arial" pitchFamily="34" charset="0"/>
              <a:cs typeface="Arial" pitchFamily="34" charset="0"/>
            </a:endParaRPr>
          </a:p>
          <a:p>
            <a:pPr>
              <a:lnSpc>
                <a:spcPct val="150000"/>
              </a:lnSpc>
            </a:pPr>
            <a:r>
              <a:rPr lang="en-US" sz="1200" dirty="0" smtClean="0">
                <a:latin typeface="Arial" pitchFamily="34" charset="0"/>
                <a:cs typeface="Arial" pitchFamily="34" charset="0"/>
              </a:rPr>
              <a:t>S</a:t>
            </a:r>
            <a:r>
              <a:rPr lang="en-US" sz="1200" baseline="-25000" dirty="0" smtClean="0">
                <a:latin typeface="Arial" pitchFamily="34" charset="0"/>
                <a:cs typeface="Arial" pitchFamily="34" charset="0"/>
              </a:rPr>
              <a:t>die</a:t>
            </a:r>
            <a:r>
              <a:rPr lang="en-US" sz="1200" dirty="0" smtClean="0">
                <a:latin typeface="Arial" pitchFamily="34" charset="0"/>
                <a:cs typeface="Arial" pitchFamily="34" charset="0"/>
              </a:rPr>
              <a:t> = O</a:t>
            </a:r>
            <a:r>
              <a:rPr lang="en-US" sz="1200" baseline="-25000" dirty="0" smtClean="0">
                <a:latin typeface="Arial" pitchFamily="34" charset="0"/>
                <a:cs typeface="Arial" pitchFamily="34" charset="0"/>
              </a:rPr>
              <a:t>integration</a:t>
            </a:r>
            <a:r>
              <a:rPr lang="en-US" sz="1200" dirty="0" smtClean="0">
                <a:latin typeface="Arial" pitchFamily="34" charset="0"/>
                <a:cs typeface="Arial" pitchFamily="34" charset="0"/>
              </a:rPr>
              <a:t> </a:t>
            </a:r>
            <a:r>
              <a:rPr lang="en-US" sz="1200" dirty="0">
                <a:latin typeface="Arial" pitchFamily="34" charset="0"/>
                <a:cs typeface="Arial" pitchFamily="34" charset="0"/>
              </a:rPr>
              <a:t>∙ </a:t>
            </a:r>
            <a:r>
              <a:rPr lang="en-US" sz="1200" dirty="0" smtClean="0">
                <a:latin typeface="Arial" pitchFamily="34" charset="0"/>
                <a:cs typeface="Arial" pitchFamily="34" charset="0"/>
              </a:rPr>
              <a:t>(S</a:t>
            </a:r>
            <a:r>
              <a:rPr lang="en-US" sz="1200" baseline="-25000" dirty="0" smtClean="0">
                <a:latin typeface="Arial" pitchFamily="34" charset="0"/>
                <a:cs typeface="Arial" pitchFamily="34" charset="0"/>
              </a:rPr>
              <a:t>logic</a:t>
            </a:r>
            <a:r>
              <a:rPr lang="en-US" sz="1200" dirty="0" smtClean="0">
                <a:latin typeface="Arial" pitchFamily="34" charset="0"/>
                <a:cs typeface="Arial" pitchFamily="34" charset="0"/>
              </a:rPr>
              <a:t> + S</a:t>
            </a:r>
            <a:r>
              <a:rPr lang="en-US" sz="1200" baseline="-25000" dirty="0" smtClean="0">
                <a:latin typeface="Arial" pitchFamily="34" charset="0"/>
                <a:cs typeface="Arial" pitchFamily="34" charset="0"/>
              </a:rPr>
              <a:t>SRAM</a:t>
            </a:r>
            <a:r>
              <a:rPr lang="en-US" sz="1200" dirty="0" smtClean="0">
                <a:latin typeface="Arial" pitchFamily="34" charset="0"/>
                <a:cs typeface="Arial" pitchFamily="34" charset="0"/>
              </a:rPr>
              <a:t>)</a:t>
            </a:r>
          </a:p>
          <a:p>
            <a:pPr>
              <a:lnSpc>
                <a:spcPct val="150000"/>
              </a:lnSpc>
            </a:pPr>
            <a:r>
              <a:rPr lang="en-US" sz="1200" dirty="0" smtClean="0">
                <a:latin typeface="Arial" pitchFamily="34" charset="0"/>
                <a:cs typeface="Arial" pitchFamily="34" charset="0"/>
              </a:rPr>
              <a:t>U</a:t>
            </a:r>
            <a:r>
              <a:rPr lang="en-US" sz="1200" baseline="-25000" dirty="0" smtClean="0">
                <a:latin typeface="Arial" pitchFamily="34" charset="0"/>
                <a:cs typeface="Arial" pitchFamily="34" charset="0"/>
              </a:rPr>
              <a:t>{logic/SRAM}</a:t>
            </a:r>
            <a:r>
              <a:rPr lang="en-US" sz="1200" dirty="0" smtClean="0">
                <a:latin typeface="Arial" pitchFamily="34" charset="0"/>
                <a:cs typeface="Arial" pitchFamily="34" charset="0"/>
              </a:rPr>
              <a:t>: A-factor of logic/SRAM</a:t>
            </a:r>
          </a:p>
          <a:p>
            <a:pPr>
              <a:lnSpc>
                <a:spcPct val="150000"/>
              </a:lnSpc>
            </a:pPr>
            <a:endParaRPr lang="en-US" sz="1200" dirty="0">
              <a:latin typeface="Arial" pitchFamily="34" charset="0"/>
              <a:cs typeface="Arial" pitchFamily="34" charset="0"/>
            </a:endParaRPr>
          </a:p>
        </p:txBody>
      </p:sp>
      <p:sp>
        <p:nvSpPr>
          <p:cNvPr id="7" name="Rectangle 6"/>
          <p:cNvSpPr/>
          <p:nvPr/>
        </p:nvSpPr>
        <p:spPr>
          <a:xfrm>
            <a:off x="2221766" y="1995331"/>
            <a:ext cx="1631948" cy="739431"/>
          </a:xfrm>
          <a:prstGeom prst="rect">
            <a:avLst/>
          </a:prstGeom>
          <a:ln w="38100">
            <a:solidFill>
              <a:srgbClr val="FF0000"/>
            </a:solidFill>
          </a:ln>
        </p:spPr>
        <p:txBody>
          <a:bodyPr wrap="square" rtlCol="0" anchor="ctr">
            <a:spAutoFit/>
          </a:bodyPr>
          <a:lstStyle/>
          <a:p>
            <a:pPr algn="ctr"/>
            <a:endParaRPr lang="en-US" dirty="0" smtClean="0">
              <a:solidFill>
                <a:srgbClr val="0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8" name="Content Placeholder 3"/>
              <p:cNvGraphicFramePr>
                <a:graphicFrameLocks/>
              </p:cNvGraphicFramePr>
              <p:nvPr>
                <p:custDataLst>
                  <p:tags r:id="rId2"/>
                </p:custDataLst>
                <p:extLst>
                  <p:ext uri="{D42A27DB-BD31-4B8C-83A1-F6EECF244321}">
                    <p14:modId xmlns:p14="http://schemas.microsoft.com/office/powerpoint/2010/main" val="3441747567"/>
                  </p:ext>
                </p:extLst>
              </p:nvPr>
            </p:nvGraphicFramePr>
            <p:xfrm>
              <a:off x="1580699" y="3398828"/>
              <a:ext cx="5807247" cy="3297936"/>
            </p:xfrm>
            <a:graphic>
              <a:graphicData uri="http://schemas.openxmlformats.org/drawingml/2006/table">
                <a:tbl>
                  <a:tblPr firstRow="1" bandRow="1">
                    <a:tableStyleId>{5C22544A-7EE6-4342-B048-85BDC9FD1C3A}</a:tableStyleId>
                  </a:tblPr>
                  <a:tblGrid>
                    <a:gridCol w="1807029"/>
                    <a:gridCol w="4000218"/>
                  </a:tblGrid>
                  <a:tr h="299918">
                    <a:tc>
                      <a:txBody>
                        <a:bodyPr/>
                        <a:lstStyle/>
                        <a:p>
                          <a:pPr algn="ctr"/>
                          <a:r>
                            <a:rPr lang="en-US" dirty="0" smtClean="0"/>
                            <a:t>Overhead/DES</a:t>
                          </a:r>
                          <a:endParaRPr lang="en-US" dirty="0"/>
                        </a:p>
                      </a:txBody>
                      <a:tcPr/>
                    </a:tc>
                    <a:tc>
                      <a:txBody>
                        <a:bodyPr/>
                        <a:lstStyle/>
                        <a:p>
                          <a:pPr algn="ctr"/>
                          <a:r>
                            <a:rPr lang="en-US" dirty="0" smtClean="0"/>
                            <a:t>Comments</a:t>
                          </a:r>
                          <a:endParaRPr lang="en-US" dirty="0"/>
                        </a:p>
                      </a:txBody>
                      <a:tcPr/>
                    </a:tc>
                  </a:tr>
                  <a:tr h="599836">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𝑂</m:t>
                                    </m:r>
                                  </m:e>
                                  <m:sub>
                                    <m:r>
                                      <a:rPr lang="en-US" sz="1800" b="0" i="1" smtClean="0">
                                        <a:latin typeface="Cambria Math"/>
                                      </a:rPr>
                                      <m:t>𝑆𝑅𝐴𝑀</m:t>
                                    </m:r>
                                  </m:sub>
                                </m:sSub>
                              </m:oMath>
                            </m:oMathPara>
                          </a14:m>
                          <a:endParaRPr lang="en-US" sz="1800" dirty="0"/>
                        </a:p>
                      </a:txBody>
                      <a:tcPr/>
                    </a:tc>
                    <a:tc>
                      <a:txBody>
                        <a:bodyPr/>
                        <a:lstStyle/>
                        <a:p>
                          <a:r>
                            <a:rPr lang="en-US" sz="1400" dirty="0" smtClean="0"/>
                            <a:t>Overhead due to peripheral,</a:t>
                          </a:r>
                          <a:r>
                            <a:rPr lang="en-US" sz="1400" baseline="0" dirty="0" smtClean="0"/>
                            <a:t> refresh logic, whitespace. Reliability, stability, yield and manufacturing issues increase overhead from 2020</a:t>
                          </a:r>
                          <a:endParaRPr lang="en-US" sz="1400" dirty="0"/>
                        </a:p>
                      </a:txBody>
                      <a:tcPr/>
                    </a:tc>
                  </a:tr>
                  <a:tr h="42488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𝑂</m:t>
                                    </m:r>
                                  </m:e>
                                  <m:sub>
                                    <m:r>
                                      <a:rPr lang="en-US" sz="1800" b="0" i="1" smtClean="0">
                                        <a:latin typeface="Cambria Math"/>
                                      </a:rPr>
                                      <m:t>𝐴𝑓𝑎𝑐𝑡𝑜𝑟</m:t>
                                    </m:r>
                                    <m:r>
                                      <a:rPr lang="en-US" sz="1800" b="0" i="1" smtClean="0">
                                        <a:latin typeface="Cambria Math"/>
                                      </a:rPr>
                                      <m:t>−</m:t>
                                    </m:r>
                                    <m:r>
                                      <a:rPr lang="en-US" sz="1800" b="0" i="1" smtClean="0">
                                        <a:latin typeface="Cambria Math"/>
                                      </a:rPr>
                                      <m:t>𝑙𝑜𝑔𝑖𝑐</m:t>
                                    </m:r>
                                  </m:sub>
                                </m:sSub>
                              </m:oMath>
                            </m:oMathPara>
                          </a14:m>
                          <a:endParaRPr lang="en-US" sz="1800" dirty="0"/>
                        </a:p>
                      </a:txBody>
                      <a:tcPr/>
                    </a:tc>
                    <a:tc>
                      <a:txBody>
                        <a:bodyPr/>
                        <a:lstStyle/>
                        <a:p>
                          <a:r>
                            <a:rPr lang="en-US" sz="1400" dirty="0" smtClean="0"/>
                            <a:t>Overhead due to pitch relaxation,</a:t>
                          </a:r>
                          <a:r>
                            <a:rPr lang="en-US" sz="1400" baseline="0" dirty="0" smtClean="0"/>
                            <a:t> complex and greater than minimum-sized cells</a:t>
                          </a:r>
                          <a:endParaRPr lang="en-US" sz="1400" dirty="0"/>
                        </a:p>
                      </a:txBody>
                      <a:tcPr/>
                    </a:tc>
                  </a:tr>
                  <a:tr h="318246">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𝑂</m:t>
                                    </m:r>
                                  </m:e>
                                  <m:sub>
                                    <m:r>
                                      <a:rPr lang="en-US" sz="1800" b="0" i="1" smtClean="0">
                                        <a:latin typeface="Cambria Math"/>
                                      </a:rPr>
                                      <m:t>𝑢𝑛𝑐𝑜𝑟𝑒</m:t>
                                    </m:r>
                                    <m:r>
                                      <a:rPr lang="en-US" sz="1800" b="0" i="1" smtClean="0">
                                        <a:latin typeface="Cambria Math"/>
                                      </a:rPr>
                                      <m:t>−</m:t>
                                    </m:r>
                                    <m:r>
                                      <a:rPr lang="en-US" sz="1800" b="0" i="1" smtClean="0">
                                        <a:latin typeface="Cambria Math"/>
                                      </a:rPr>
                                      <m:t>𝑙𝑜𝑔𝑖𝑐</m:t>
                                    </m:r>
                                  </m:sub>
                                </m:sSub>
                              </m:oMath>
                            </m:oMathPara>
                          </a14:m>
                          <a:endParaRPr lang="en-US" sz="1800" dirty="0"/>
                        </a:p>
                      </a:txBody>
                      <a:tcPr/>
                    </a:tc>
                    <a:tc>
                      <a:txBody>
                        <a:bodyPr/>
                        <a:lstStyle/>
                        <a:p>
                          <a:r>
                            <a:rPr lang="en-US" sz="1400" dirty="0" smtClean="0"/>
                            <a:t>Overhead due to wiring and logic in uncore</a:t>
                          </a:r>
                          <a:endParaRPr lang="en-US" sz="1400" dirty="0"/>
                        </a:p>
                      </a:txBody>
                      <a:tcPr/>
                    </a:tc>
                  </a:tr>
                  <a:tr h="318246">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𝑂</m:t>
                                    </m:r>
                                  </m:e>
                                  <m:sub>
                                    <m:r>
                                      <a:rPr lang="en-US" sz="1800" b="0" i="1" smtClean="0">
                                        <a:latin typeface="Cambria Math"/>
                                      </a:rPr>
                                      <m:t>𝑙𝑜𝑔𝑖𝑐</m:t>
                                    </m:r>
                                  </m:sub>
                                </m:sSub>
                              </m:oMath>
                            </m:oMathPara>
                          </a14:m>
                          <a:endParaRPr lang="en-US" sz="1800" dirty="0"/>
                        </a:p>
                      </a:txBody>
                      <a:tcPr/>
                    </a:tc>
                    <a:tc>
                      <a:txBody>
                        <a:bodyPr/>
                        <a:lstStyle/>
                        <a:p>
                          <a:r>
                            <a:rPr lang="en-US" sz="1400" dirty="0" smtClean="0"/>
                            <a:t>Overhead due to whitespace</a:t>
                          </a:r>
                          <a:r>
                            <a:rPr lang="en-US" sz="1400" baseline="0" dirty="0" smtClean="0"/>
                            <a:t> and PDN for logic</a:t>
                          </a:r>
                          <a:endParaRPr lang="en-US" sz="1400" dirty="0"/>
                        </a:p>
                      </a:txBody>
                      <a:tcPr/>
                    </a:tc>
                  </a:tr>
                  <a:tr h="318246">
                    <a:tc>
                      <a:txBody>
                        <a:bodyPr/>
                        <a:lstStyle/>
                        <a:p>
                          <a:pPr algn="ctr"/>
                          <a14:m>
                            <m:oMath xmlns:m="http://schemas.openxmlformats.org/officeDocument/2006/math">
                              <m:sSub>
                                <m:sSubPr>
                                  <m:ctrlPr>
                                    <a:rPr lang="en-US" sz="1800" i="1" smtClean="0">
                                      <a:latin typeface="Cambria Math"/>
                                    </a:rPr>
                                  </m:ctrlPr>
                                </m:sSubPr>
                                <m:e>
                                  <m:r>
                                    <a:rPr lang="en-US" sz="1800" b="0" i="1" smtClean="0">
                                      <a:latin typeface="Cambria Math"/>
                                    </a:rPr>
                                    <m:t>𝑂</m:t>
                                  </m:r>
                                </m:e>
                                <m:sub>
                                  <m:r>
                                    <a:rPr lang="en-US" sz="1800" b="0" i="1" smtClean="0">
                                      <a:latin typeface="Cambria Math"/>
                                    </a:rPr>
                                    <m:t>𝑒𝑞</m:t>
                                  </m:r>
                                  <m:r>
                                    <a:rPr lang="en-US" sz="1800" b="0" i="1" smtClean="0">
                                      <a:latin typeface="Cambria Math"/>
                                    </a:rPr>
                                    <m:t>−</m:t>
                                  </m:r>
                                  <m:r>
                                    <a:rPr lang="en-US" sz="1800" b="0" i="1" smtClean="0">
                                      <a:latin typeface="Cambria Math"/>
                                    </a:rPr>
                                    <m:t>𝑙𝑜𝑔𝑖𝑐</m:t>
                                  </m:r>
                                </m:sub>
                              </m:sSub>
                            </m:oMath>
                          </a14:m>
                          <a:r>
                            <a:rPr lang="en-US" sz="1800" dirty="0" smtClean="0"/>
                            <a:t> </a:t>
                          </a:r>
                        </a:p>
                      </a:txBody>
                      <a:tcPr/>
                    </a:tc>
                    <a:tc>
                      <a:txBody>
                        <a:bodyPr/>
                        <a:lstStyle/>
                        <a:p>
                          <a:r>
                            <a:rPr lang="en-US" sz="1400" dirty="0" smtClean="0"/>
                            <a:t>Product</a:t>
                          </a:r>
                          <a:r>
                            <a:rPr lang="en-US" sz="1400" baseline="0" dirty="0" smtClean="0"/>
                            <a:t> of </a:t>
                          </a:r>
                          <a14:m>
                            <m:oMath xmlns:m="http://schemas.openxmlformats.org/officeDocument/2006/math">
                              <m:sSub>
                                <m:sSubPr>
                                  <m:ctrlPr>
                                    <a:rPr lang="en-US" sz="1400" i="1" smtClean="0">
                                      <a:latin typeface="Cambria Math"/>
                                    </a:rPr>
                                  </m:ctrlPr>
                                </m:sSubPr>
                                <m:e>
                                  <m:r>
                                    <a:rPr lang="en-US" sz="1400" b="0" i="1" smtClean="0">
                                      <a:latin typeface="Cambria Math"/>
                                    </a:rPr>
                                    <m:t>𝑂</m:t>
                                  </m:r>
                                </m:e>
                                <m:sub>
                                  <m:r>
                                    <a:rPr lang="en-US" sz="1400" b="0" i="1" smtClean="0">
                                      <a:latin typeface="Cambria Math"/>
                                    </a:rPr>
                                    <m:t>𝐴𝑓𝑎𝑐𝑡𝑜𝑟</m:t>
                                  </m:r>
                                  <m:r>
                                    <a:rPr lang="en-US" sz="1400" b="0" i="1" smtClean="0">
                                      <a:latin typeface="Cambria Math"/>
                                    </a:rPr>
                                    <m:t>−</m:t>
                                  </m:r>
                                  <m:r>
                                    <a:rPr lang="en-US" sz="1400" b="0" i="1" smtClean="0">
                                      <a:latin typeface="Cambria Math"/>
                                    </a:rPr>
                                    <m:t>𝑙𝑜𝑔𝑖𝑐</m:t>
                                  </m:r>
                                </m:sub>
                              </m:sSub>
                            </m:oMath>
                          </a14:m>
                          <a:r>
                            <a:rPr lang="en-US" sz="1400" dirty="0" smtClean="0"/>
                            <a:t>, </a:t>
                          </a:r>
                          <a14:m>
                            <m:oMath xmlns:m="http://schemas.openxmlformats.org/officeDocument/2006/math">
                              <m:sSub>
                                <m:sSubPr>
                                  <m:ctrlPr>
                                    <a:rPr lang="en-US" sz="1400" i="1" smtClean="0">
                                      <a:latin typeface="Cambria Math"/>
                                    </a:rPr>
                                  </m:ctrlPr>
                                </m:sSubPr>
                                <m:e>
                                  <m:r>
                                    <a:rPr lang="en-US" sz="1400" b="0" i="1" smtClean="0">
                                      <a:latin typeface="Cambria Math"/>
                                    </a:rPr>
                                    <m:t>𝑂</m:t>
                                  </m:r>
                                </m:e>
                                <m:sub>
                                  <m:r>
                                    <a:rPr lang="en-US" sz="1400" b="0" i="1" smtClean="0">
                                      <a:latin typeface="Cambria Math"/>
                                    </a:rPr>
                                    <m:t>𝑢𝑛𝑐𝑜𝑟𝑒</m:t>
                                  </m:r>
                                  <m:r>
                                    <a:rPr lang="en-US" sz="1400" b="0" i="1" smtClean="0">
                                      <a:latin typeface="Cambria Math"/>
                                    </a:rPr>
                                    <m:t>−</m:t>
                                  </m:r>
                                  <m:r>
                                    <a:rPr lang="en-US" sz="1400" b="0" i="1" smtClean="0">
                                      <a:latin typeface="Cambria Math"/>
                                    </a:rPr>
                                    <m:t>𝑙𝑜𝑔𝑖𝑐</m:t>
                                  </m:r>
                                </m:sub>
                              </m:sSub>
                            </m:oMath>
                          </a14:m>
                          <a:r>
                            <a:rPr lang="en-US" sz="1400" dirty="0" smtClean="0"/>
                            <a:t>, </a:t>
                          </a:r>
                          <a14:m>
                            <m:oMath xmlns:m="http://schemas.openxmlformats.org/officeDocument/2006/math">
                              <m:sSub>
                                <m:sSubPr>
                                  <m:ctrlPr>
                                    <a:rPr lang="en-US" sz="1400" i="1" smtClean="0">
                                      <a:latin typeface="Cambria Math"/>
                                    </a:rPr>
                                  </m:ctrlPr>
                                </m:sSubPr>
                                <m:e>
                                  <m:r>
                                    <a:rPr lang="en-US" sz="1400" b="0" i="1" smtClean="0">
                                      <a:latin typeface="Cambria Math"/>
                                    </a:rPr>
                                    <m:t>𝑂</m:t>
                                  </m:r>
                                </m:e>
                                <m:sub>
                                  <m:r>
                                    <a:rPr lang="en-US" sz="1400" b="0" i="1" smtClean="0">
                                      <a:latin typeface="Cambria Math"/>
                                    </a:rPr>
                                    <m:t>𝑙𝑜𝑔𝑖𝑐</m:t>
                                  </m:r>
                                </m:sub>
                              </m:sSub>
                            </m:oMath>
                          </a14:m>
                          <a:endParaRPr lang="en-US" sz="1400" dirty="0"/>
                        </a:p>
                      </a:txBody>
                      <a:tcPr/>
                    </a:tc>
                  </a:tr>
                  <a:tr h="424884">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rPr>
                                    </m:ctrlPr>
                                  </m:sSubPr>
                                  <m:e>
                                    <m:r>
                                      <a:rPr lang="en-US" sz="1800" b="0" i="1" smtClean="0">
                                        <a:latin typeface="Cambria Math"/>
                                      </a:rPr>
                                      <m:t>𝑂</m:t>
                                    </m:r>
                                  </m:e>
                                  <m:sub>
                                    <m:r>
                                      <a:rPr lang="en-US" sz="1800" b="0" i="1" smtClean="0">
                                        <a:latin typeface="Cambria Math"/>
                                      </a:rPr>
                                      <m:t>𝑖𝑛𝑡𝑒𝑔𝑟𝑎𝑡𝑖𝑜𝑛</m:t>
                                    </m:r>
                                  </m:sub>
                                </m:sSub>
                              </m:oMath>
                            </m:oMathPara>
                          </a14:m>
                          <a:endParaRPr lang="en-US" sz="1800" dirty="0"/>
                        </a:p>
                      </a:txBody>
                      <a:tcPr/>
                    </a:tc>
                    <a:tc>
                      <a:txBody>
                        <a:bodyPr/>
                        <a:lstStyle/>
                        <a:p>
                          <a:r>
                            <a:rPr lang="en-US" sz="1400" dirty="0" smtClean="0"/>
                            <a:t>Overhead due to whitespace, wiring of</a:t>
                          </a:r>
                          <a:r>
                            <a:rPr lang="en-US" sz="1400" baseline="0" dirty="0" smtClean="0"/>
                            <a:t> IP blocks, interfaces, etc.</a:t>
                          </a:r>
                          <a:endParaRPr lang="en-US" sz="1400" dirty="0"/>
                        </a:p>
                      </a:txBody>
                      <a:tcPr/>
                    </a:tc>
                  </a:tr>
                </a:tbl>
              </a:graphicData>
            </a:graphic>
          </p:graphicFrame>
        </mc:Choice>
        <mc:Fallback xmlns="">
          <p:graphicFrame>
            <p:nvGraphicFramePr>
              <p:cNvPr id="8" name="Content Placeholder 3"/>
              <p:cNvGraphicFramePr>
                <a:graphicFrameLocks/>
              </p:cNvGraphicFramePr>
              <p:nvPr>
                <p:custDataLst>
                  <p:tags r:id="rId6"/>
                </p:custDataLst>
                <p:extLst>
                  <p:ext uri="{D42A27DB-BD31-4B8C-83A1-F6EECF244321}">
                    <p14:modId xmlns:p14="http://schemas.microsoft.com/office/powerpoint/2010/main" val="3441747567"/>
                  </p:ext>
                </p:extLst>
              </p:nvPr>
            </p:nvGraphicFramePr>
            <p:xfrm>
              <a:off x="1580699" y="3398828"/>
              <a:ext cx="5807247" cy="3297936"/>
            </p:xfrm>
            <a:graphic>
              <a:graphicData uri="http://schemas.openxmlformats.org/drawingml/2006/table">
                <a:tbl>
                  <a:tblPr firstRow="1" bandRow="1">
                    <a:tableStyleId>{5C22544A-7EE6-4342-B048-85BDC9FD1C3A}</a:tableStyleId>
                  </a:tblPr>
                  <a:tblGrid>
                    <a:gridCol w="1807029"/>
                    <a:gridCol w="4000218"/>
                  </a:tblGrid>
                  <a:tr h="365760">
                    <a:tc>
                      <a:txBody>
                        <a:bodyPr/>
                        <a:lstStyle/>
                        <a:p>
                          <a:pPr algn="ctr"/>
                          <a:r>
                            <a:rPr lang="en-US" dirty="0" smtClean="0"/>
                            <a:t>Overhead/DES</a:t>
                          </a:r>
                          <a:endParaRPr lang="en-US" dirty="0"/>
                        </a:p>
                      </a:txBody>
                      <a:tcPr/>
                    </a:tc>
                    <a:tc>
                      <a:txBody>
                        <a:bodyPr/>
                        <a:lstStyle/>
                        <a:p>
                          <a:pPr algn="ctr"/>
                          <a:r>
                            <a:rPr lang="en-US" dirty="0" smtClean="0"/>
                            <a:t>Comments</a:t>
                          </a:r>
                          <a:endParaRPr lang="en-US" dirty="0"/>
                        </a:p>
                      </a:txBody>
                      <a:tcPr/>
                    </a:tc>
                  </a:tr>
                  <a:tr h="731520">
                    <a:tc>
                      <a:txBody>
                        <a:bodyPr/>
                        <a:lstStyle/>
                        <a:p>
                          <a:endParaRPr lang="en-US"/>
                        </a:p>
                      </a:txBody>
                      <a:tcPr>
                        <a:blipFill rotWithShape="1">
                          <a:blip r:embed="rId7"/>
                          <a:stretch>
                            <a:fillRect t="-54167" r="-220875" b="-309167"/>
                          </a:stretch>
                        </a:blipFill>
                      </a:tcPr>
                    </a:tc>
                    <a:tc>
                      <a:txBody>
                        <a:bodyPr/>
                        <a:lstStyle/>
                        <a:p>
                          <a:r>
                            <a:rPr lang="en-US" sz="1400" dirty="0" smtClean="0"/>
                            <a:t>Overhead due to peripheral,</a:t>
                          </a:r>
                          <a:r>
                            <a:rPr lang="en-US" sz="1400" baseline="0" dirty="0" smtClean="0"/>
                            <a:t> refresh logic, whitespace. Reliability, stability, yield and manufacturing issues increase overhead from 2020</a:t>
                          </a:r>
                          <a:endParaRPr lang="en-US" sz="1400" dirty="0"/>
                        </a:p>
                      </a:txBody>
                      <a:tcPr/>
                    </a:tc>
                  </a:tr>
                  <a:tr h="518160">
                    <a:tc>
                      <a:txBody>
                        <a:bodyPr/>
                        <a:lstStyle/>
                        <a:p>
                          <a:endParaRPr lang="en-US"/>
                        </a:p>
                      </a:txBody>
                      <a:tcPr>
                        <a:blipFill rotWithShape="1">
                          <a:blip r:embed="rId7"/>
                          <a:stretch>
                            <a:fillRect t="-217647" r="-220875" b="-336471"/>
                          </a:stretch>
                        </a:blipFill>
                      </a:tcPr>
                    </a:tc>
                    <a:tc>
                      <a:txBody>
                        <a:bodyPr/>
                        <a:lstStyle/>
                        <a:p>
                          <a:r>
                            <a:rPr lang="en-US" sz="1400" dirty="0" smtClean="0"/>
                            <a:t>Overhead due to pitch relaxation,</a:t>
                          </a:r>
                          <a:r>
                            <a:rPr lang="en-US" sz="1400" baseline="0" dirty="0" smtClean="0"/>
                            <a:t> complex and greater than minimum-sized cells</a:t>
                          </a:r>
                          <a:endParaRPr lang="en-US" sz="1400" dirty="0"/>
                        </a:p>
                      </a:txBody>
                      <a:tcPr/>
                    </a:tc>
                  </a:tr>
                  <a:tr h="388112">
                    <a:tc>
                      <a:txBody>
                        <a:bodyPr/>
                        <a:lstStyle/>
                        <a:p>
                          <a:endParaRPr lang="en-US"/>
                        </a:p>
                      </a:txBody>
                      <a:tcPr>
                        <a:blipFill rotWithShape="1">
                          <a:blip r:embed="rId7"/>
                          <a:stretch>
                            <a:fillRect t="-421875" r="-220875" b="-346875"/>
                          </a:stretch>
                        </a:blipFill>
                      </a:tcPr>
                    </a:tc>
                    <a:tc>
                      <a:txBody>
                        <a:bodyPr/>
                        <a:lstStyle/>
                        <a:p>
                          <a:r>
                            <a:rPr lang="en-US" sz="1400" dirty="0" smtClean="0"/>
                            <a:t>Overhead due to wiring and logic in uncore</a:t>
                          </a:r>
                          <a:endParaRPr lang="en-US" sz="1400" dirty="0"/>
                        </a:p>
                      </a:txBody>
                      <a:tcPr/>
                    </a:tc>
                  </a:tr>
                  <a:tr h="388112">
                    <a:tc>
                      <a:txBody>
                        <a:bodyPr/>
                        <a:lstStyle/>
                        <a:p>
                          <a:endParaRPr lang="en-US"/>
                        </a:p>
                      </a:txBody>
                      <a:tcPr>
                        <a:blipFill rotWithShape="1">
                          <a:blip r:embed="rId7"/>
                          <a:stretch>
                            <a:fillRect t="-530159" r="-220875" b="-252381"/>
                          </a:stretch>
                        </a:blipFill>
                      </a:tcPr>
                    </a:tc>
                    <a:tc>
                      <a:txBody>
                        <a:bodyPr/>
                        <a:lstStyle/>
                        <a:p>
                          <a:r>
                            <a:rPr lang="en-US" sz="1400" dirty="0" smtClean="0"/>
                            <a:t>Overhead due to whitespace</a:t>
                          </a:r>
                          <a:r>
                            <a:rPr lang="en-US" sz="1400" baseline="0" dirty="0" smtClean="0"/>
                            <a:t> and PDN for logic</a:t>
                          </a:r>
                          <a:endParaRPr lang="en-US" sz="1400" dirty="0"/>
                        </a:p>
                      </a:txBody>
                      <a:tcPr/>
                    </a:tc>
                  </a:tr>
                  <a:tr h="388112">
                    <a:tc>
                      <a:txBody>
                        <a:bodyPr/>
                        <a:lstStyle/>
                        <a:p>
                          <a:endParaRPr lang="en-US"/>
                        </a:p>
                      </a:txBody>
                      <a:tcPr>
                        <a:blipFill rotWithShape="1">
                          <a:blip r:embed="rId7"/>
                          <a:stretch>
                            <a:fillRect t="-620313" r="-220875" b="-148438"/>
                          </a:stretch>
                        </a:blipFill>
                      </a:tcPr>
                    </a:tc>
                    <a:tc>
                      <a:txBody>
                        <a:bodyPr/>
                        <a:lstStyle/>
                        <a:p>
                          <a:endParaRPr lang="en-US"/>
                        </a:p>
                      </a:txBody>
                      <a:tcPr>
                        <a:blipFill rotWithShape="1">
                          <a:blip r:embed="rId7"/>
                          <a:stretch>
                            <a:fillRect l="-45274" t="-620313" b="-148438"/>
                          </a:stretch>
                        </a:blipFill>
                      </a:tcPr>
                    </a:tc>
                  </a:tr>
                  <a:tr h="518160">
                    <a:tc>
                      <a:txBody>
                        <a:bodyPr/>
                        <a:lstStyle/>
                        <a:p>
                          <a:endParaRPr lang="en-US"/>
                        </a:p>
                      </a:txBody>
                      <a:tcPr>
                        <a:blipFill rotWithShape="1">
                          <a:blip r:embed="rId7"/>
                          <a:stretch>
                            <a:fillRect t="-542353" r="-220875" b="-11765"/>
                          </a:stretch>
                        </a:blipFill>
                      </a:tcPr>
                    </a:tc>
                    <a:tc>
                      <a:txBody>
                        <a:bodyPr/>
                        <a:lstStyle/>
                        <a:p>
                          <a:r>
                            <a:rPr lang="en-US" sz="1400" dirty="0" smtClean="0"/>
                            <a:t>Overhead due to whitespace, wiring of</a:t>
                          </a:r>
                          <a:r>
                            <a:rPr lang="en-US" sz="1400" baseline="0" dirty="0" smtClean="0"/>
                            <a:t> IP blocks, interfaces, etc.</a:t>
                          </a:r>
                          <a:endParaRPr lang="en-US" sz="1400" dirty="0"/>
                        </a:p>
                      </a:txBody>
                      <a:tcPr/>
                    </a:tc>
                  </a:tr>
                </a:tbl>
              </a:graphicData>
            </a:graphic>
          </p:graphicFrame>
        </mc:Fallback>
      </mc:AlternateContent>
    </p:spTree>
    <p:custDataLst>
      <p:tags r:id="rId1"/>
    </p:custDataLst>
    <p:extLst>
      <p:ext uri="{BB962C8B-B14F-4D97-AF65-F5344CB8AC3E}">
        <p14:creationId xmlns:p14="http://schemas.microsoft.com/office/powerpoint/2010/main" val="1069262555"/>
      </p:ext>
    </p:extLst>
  </p:cSld>
  <p:clrMapOvr>
    <a:masterClrMapping/>
  </p:clrMapOvr>
  <mc:AlternateContent xmlns:mc="http://schemas.openxmlformats.org/markup-compatibility/2006" xmlns:p14="http://schemas.microsoft.com/office/powerpoint/2010/main">
    <mc:Choice Requires="p14">
      <p:transition spd="slow" p14:dur="2000" advTm="103647"/>
    </mc:Choice>
    <mc:Fallback xmlns="">
      <p:transition spd="slow" advTm="1036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3" end="3"/>
                                            </p:txEl>
                                          </p:spTgt>
                                        </p:tgtEl>
                                      </p:cBhvr>
                                    </p:animEffect>
                                    <p:animScale>
                                      <p:cBhvr>
                                        <p:cTn id="7" dur="250" autoRev="1" fill="hold"/>
                                        <p:tgtEl>
                                          <p:spTgt spid="5">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TIMING" val="|62.5|0.7|0.4"/>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TIMING" val="|102.2"/>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TIMING" val="|61.6"/>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TIMING" val="|128.9"/>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TIMING" val="|65.9"/>
</p:tagLst>
</file>

<file path=ppt/tags/tag2.xml><?xml version="1.0" encoding="utf-8"?>
<p:tagLst xmlns:a="http://schemas.openxmlformats.org/drawingml/2006/main" xmlns:r="http://schemas.openxmlformats.org/officeDocument/2006/relationships" xmlns:p="http://schemas.openxmlformats.org/presentationml/2006/main">
  <p:tag name="TIMING" val="|65.3"/>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TIMING" val="|83.3"/>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TIMING" val="|2.3|0.3|0.7|12.3|37.2|0.7|30.6|2.1"/>
</p:tagLst>
</file>

<file path=ppt/tags/tag266.xml><?xml version="1.0" encoding="utf-8"?>
<p:tagLst xmlns:a="http://schemas.openxmlformats.org/drawingml/2006/main" xmlns:r="http://schemas.openxmlformats.org/officeDocument/2006/relationships" xmlns:p="http://schemas.openxmlformats.org/presentationml/2006/main">
  <p:tag name="TIMING" val="|0.3|1.5|1.6"/>
</p:tagLst>
</file>

<file path=ppt/tags/tag267.xml><?xml version="1.0" encoding="utf-8"?>
<p:tagLst xmlns:a="http://schemas.openxmlformats.org/drawingml/2006/main" xmlns:r="http://schemas.openxmlformats.org/officeDocument/2006/relationships" xmlns:p="http://schemas.openxmlformats.org/presentationml/2006/main">
  <p:tag name="TIMING" val="|15.7|9.3|14.3|21.1"/>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TIMING" val="|1.2|12.3|21.7|12.3|83.7"/>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TIMING" val="|83.3"/>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solidFill>
              <a:srgbClr val="000000"/>
            </a:solidFill>
            <a:latin typeface="Arial" pitchFamily="34" charset="0"/>
            <a:cs typeface="Arial" pitchFamily="34" charset="0"/>
          </a:defRPr>
        </a:defPPr>
      </a:lstStyle>
    </a:spDef>
    <a:txDef>
      <a:spPr>
        <a:noFill/>
      </a:spPr>
      <a:bodyPr wrap="square">
        <a:spAutoFit/>
      </a:bodyPr>
      <a:lstStyle>
        <a:defPPr>
          <a:defRPr sz="1600" dirty="0">
            <a:latin typeface="Arial" pitchFamily="34" charset="0"/>
            <a:cs typeface="Arial" pitchFamily="34" charset="0"/>
          </a:defRPr>
        </a:defPPr>
      </a:lstStyle>
      <a:style>
        <a:lnRef idx="0">
          <a:scrgbClr r="0" g="0" b="0"/>
        </a:lnRef>
        <a:fillRef idx="0">
          <a:scrgbClr r="0" g="0" b="0"/>
        </a:fillRef>
        <a:effectRef idx="0">
          <a:scrgbClr r="0" g="0" b="0"/>
        </a:effectRef>
        <a:fontRef idx="minor">
          <a:schemeClr val="tx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18747</TotalTime>
  <Words>4759</Words>
  <Application>Microsoft Office PowerPoint</Application>
  <PresentationFormat>On-screen Show (4:3)</PresentationFormat>
  <Paragraphs>703</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ITRS MPU and SOC System Drivers: Calibration and Implications for Design-Based Equivalent Scaling in the Roadmap</vt:lpstr>
      <vt:lpstr>Outline</vt:lpstr>
      <vt:lpstr>The ITWGs</vt:lpstr>
      <vt:lpstr>MPU and SOC System Drivers Status</vt:lpstr>
      <vt:lpstr>Outline</vt:lpstr>
      <vt:lpstr>Heartbeat of the ITRS:  Technology Nodes</vt:lpstr>
      <vt:lpstr>Logic A-factor Model with FinFET (2013)</vt:lpstr>
      <vt:lpstr>6T SRAM A-factor Model with FinFET (2013)</vt:lpstr>
      <vt:lpstr>Area Model Summary</vt:lpstr>
      <vt:lpstr>MPU Model Revision</vt:lpstr>
      <vt:lpstr> SOC-CP Model Revision </vt:lpstr>
      <vt:lpstr>SOC-CP Area Trend</vt:lpstr>
      <vt:lpstr>SOC-CP Performance Challenge</vt:lpstr>
      <vt:lpstr>Outline</vt:lpstr>
      <vt:lpstr>Issue: Design Capability Gap</vt:lpstr>
      <vt:lpstr>The “Design Capability Gap”</vt:lpstr>
      <vt:lpstr>The Design Equivalent Scaling</vt:lpstr>
      <vt:lpstr>Outline</vt:lpstr>
      <vt:lpstr>Updates of Power SOC/MPU Models</vt:lpstr>
      <vt:lpstr>Scenario-based SOC-CP Power Model</vt:lpstr>
      <vt:lpstr>Function Block-Based Frequency Roadmap</vt:lpstr>
      <vt:lpstr>Scenario-Based SOC-CP Power Model</vt:lpstr>
      <vt:lpstr>Outline</vt:lpstr>
      <vt:lpstr>Conclusions</vt:lpstr>
      <vt:lpstr>PowerPoint Presentation</vt:lpstr>
      <vt:lpstr>Backup</vt:lpstr>
      <vt:lpstr>Previous Challenge: Missing Node in Physical Scaling</vt:lpstr>
      <vt:lpstr>Current 2014 ITRS Status</vt:lpstr>
      <vt:lpstr>2014 SRAM A-factor Calibration</vt:lpstr>
      <vt:lpstr>Calibration of A-factors with Silicon Data</vt:lpstr>
      <vt:lpstr>A-factor Density Model (2013)</vt:lpstr>
      <vt:lpstr>A-factor Layout Model (2014)</vt:lpstr>
      <vt:lpstr>Mission of ITRS Roadmap</vt:lpstr>
      <vt:lpstr>Interactions between ITWGs</vt:lpstr>
      <vt:lpstr>Intel MPU Scaling Trends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ABKGROUP UCSD</dc:creator>
  <cp:lastModifiedBy>wechan</cp:lastModifiedBy>
  <cp:revision>1413</cp:revision>
  <cp:lastPrinted>2014-07-03T23:56:13Z</cp:lastPrinted>
  <dcterms:created xsi:type="dcterms:W3CDTF">2012-08-14T20:44:31Z</dcterms:created>
  <dcterms:modified xsi:type="dcterms:W3CDTF">2014-10-20T06:04:36Z</dcterms:modified>
</cp:coreProperties>
</file>