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297" r:id="rId2"/>
    <p:sldId id="298" r:id="rId3"/>
    <p:sldId id="326" r:id="rId4"/>
    <p:sldId id="320" r:id="rId5"/>
    <p:sldId id="327" r:id="rId6"/>
    <p:sldId id="328" r:id="rId7"/>
    <p:sldId id="329" r:id="rId8"/>
    <p:sldId id="331" r:id="rId9"/>
    <p:sldId id="330" r:id="rId10"/>
    <p:sldId id="343" r:id="rId11"/>
    <p:sldId id="332" r:id="rId12"/>
    <p:sldId id="344" r:id="rId13"/>
    <p:sldId id="333" r:id="rId14"/>
    <p:sldId id="334" r:id="rId15"/>
    <p:sldId id="345" r:id="rId16"/>
    <p:sldId id="346" r:id="rId17"/>
    <p:sldId id="335" r:id="rId18"/>
    <p:sldId id="337" r:id="rId19"/>
    <p:sldId id="336" r:id="rId20"/>
    <p:sldId id="338" r:id="rId21"/>
    <p:sldId id="339" r:id="rId22"/>
    <p:sldId id="341" r:id="rId23"/>
    <p:sldId id="340" r:id="rId24"/>
    <p:sldId id="32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34" autoAdjust="0"/>
    <p:restoredTop sz="92629" autoAdjust="0"/>
  </p:normalViewPr>
  <p:slideViewPr>
    <p:cSldViewPr snapToGrid="0" snapToObjects="1">
      <p:cViewPr>
        <p:scale>
          <a:sx n="75" d="100"/>
          <a:sy n="75" d="100"/>
        </p:scale>
        <p:origin x="-816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ajia\Desktop\MinRazor\Tem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ajia\Desktop\MinRazor\Tem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ajia\Downloads\Temp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ajia\Downloads\Temp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ajia\Downloads\Temp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ajia\Downloads\Tem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82049997927691"/>
          <c:y val="6.0185185185185203E-2"/>
          <c:w val="0.80921582070375642"/>
          <c:h val="0.7359259259259259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Sheet4!$F$23</c:f>
              <c:strCache>
                <c:ptCount val="1"/>
                <c:pt idx="0">
                  <c:v>conventional design</c:v>
                </c:pt>
              </c:strCache>
            </c:strRef>
          </c:tx>
          <c:marker>
            <c:symbol val="diamond"/>
            <c:size val="13"/>
          </c:marker>
          <c:xVal>
            <c:numRef>
              <c:f>Sheet4!$E$24:$E$32</c:f>
              <c:numCache>
                <c:formatCode>General</c:formatCode>
                <c:ptCount val="9"/>
                <c:pt idx="0">
                  <c:v>0.84</c:v>
                </c:pt>
                <c:pt idx="1">
                  <c:v>0.86</c:v>
                </c:pt>
                <c:pt idx="2">
                  <c:v>0.88</c:v>
                </c:pt>
                <c:pt idx="3">
                  <c:v>0.9</c:v>
                </c:pt>
                <c:pt idx="4">
                  <c:v>0.92</c:v>
                </c:pt>
                <c:pt idx="5">
                  <c:v>0.94</c:v>
                </c:pt>
                <c:pt idx="6">
                  <c:v>0.96</c:v>
                </c:pt>
                <c:pt idx="7">
                  <c:v>0.98</c:v>
                </c:pt>
                <c:pt idx="8">
                  <c:v>1</c:v>
                </c:pt>
              </c:numCache>
            </c:numRef>
          </c:xVal>
          <c:yVal>
            <c:numRef>
              <c:f>Sheet4!$F$24:$F$32</c:f>
              <c:numCache>
                <c:formatCode>General</c:formatCode>
                <c:ptCount val="9"/>
                <c:pt idx="2">
                  <c:v>43.082428470000004</c:v>
                </c:pt>
                <c:pt idx="4">
                  <c:v>51.163604749999998</c:v>
                </c:pt>
                <c:pt idx="6">
                  <c:v>55.862531019999999</c:v>
                </c:pt>
                <c:pt idx="8">
                  <c:v>56.674736879999998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Sheet4!$H$23</c:f>
              <c:strCache>
                <c:ptCount val="1"/>
                <c:pt idx="0">
                  <c:v>reilient Design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square"/>
            <c:size val="9"/>
            <c:spPr>
              <a:solidFill>
                <a:srgbClr val="C00000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Sheet4!$E$24:$E$32</c:f>
              <c:numCache>
                <c:formatCode>General</c:formatCode>
                <c:ptCount val="9"/>
                <c:pt idx="0">
                  <c:v>0.84</c:v>
                </c:pt>
                <c:pt idx="1">
                  <c:v>0.86</c:v>
                </c:pt>
                <c:pt idx="2">
                  <c:v>0.88</c:v>
                </c:pt>
                <c:pt idx="3">
                  <c:v>0.9</c:v>
                </c:pt>
                <c:pt idx="4">
                  <c:v>0.92</c:v>
                </c:pt>
                <c:pt idx="5">
                  <c:v>0.94</c:v>
                </c:pt>
                <c:pt idx="6">
                  <c:v>0.96</c:v>
                </c:pt>
                <c:pt idx="7">
                  <c:v>0.98</c:v>
                </c:pt>
                <c:pt idx="8">
                  <c:v>1</c:v>
                </c:pt>
              </c:numCache>
            </c:numRef>
          </c:xVal>
          <c:yVal>
            <c:numRef>
              <c:f>Sheet4!$H$24:$H$32</c:f>
              <c:numCache>
                <c:formatCode>General</c:formatCode>
                <c:ptCount val="9"/>
                <c:pt idx="0">
                  <c:v>34.245854864499996</c:v>
                </c:pt>
                <c:pt idx="1">
                  <c:v>33.993923623400001</c:v>
                </c:pt>
                <c:pt idx="2">
                  <c:v>33.250485638800001</c:v>
                </c:pt>
                <c:pt idx="3">
                  <c:v>34.135484828300001</c:v>
                </c:pt>
                <c:pt idx="4">
                  <c:v>34.929378675800002</c:v>
                </c:pt>
                <c:pt idx="5">
                  <c:v>36.039818643399997</c:v>
                </c:pt>
                <c:pt idx="6">
                  <c:v>37.659862099999998</c:v>
                </c:pt>
                <c:pt idx="7">
                  <c:v>39.3021321692</c:v>
                </c:pt>
                <c:pt idx="8">
                  <c:v>41.093649724700001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296192"/>
        <c:axId val="98298496"/>
      </c:scatterChart>
      <c:valAx>
        <c:axId val="98296192"/>
        <c:scaling>
          <c:orientation val="minMax"/>
          <c:max val="1"/>
          <c:min val="0.84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Supply voltage (V)</a:t>
                </a:r>
              </a:p>
            </c:rich>
          </c:tx>
          <c:layout/>
          <c:overlay val="0"/>
        </c:title>
        <c:numFmt formatCode="#,##0.00" sourceLinked="0"/>
        <c:majorTickMark val="none"/>
        <c:minorTickMark val="none"/>
        <c:tickLblPos val="nextTo"/>
        <c:crossAx val="98298496"/>
        <c:crosses val="autoZero"/>
        <c:crossBetween val="midCat"/>
        <c:majorUnit val="0.04"/>
      </c:valAx>
      <c:valAx>
        <c:axId val="98298496"/>
        <c:scaling>
          <c:orientation val="minMax"/>
          <c:min val="3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Energy (mJ)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8296192"/>
        <c:crosses val="autoZero"/>
        <c:crossBetween val="midCat"/>
        <c:majorUnit val="4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13017602544796431"/>
          <c:y val="4.3728411617126157E-2"/>
          <c:w val="0.47273077759971266"/>
          <c:h val="0.20252032777244985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05970968830123"/>
          <c:y val="5.1400554097404488E-2"/>
          <c:w val="0.78803445704044806"/>
          <c:h val="0.74833697871099447"/>
        </c:manualLayout>
      </c:layout>
      <c:scatterChart>
        <c:scatterStyle val="smoothMarker"/>
        <c:varyColors val="0"/>
        <c:ser>
          <c:idx val="2"/>
          <c:order val="0"/>
          <c:tx>
            <c:strRef>
              <c:f>Sheet5!$L$10</c:f>
              <c:strCache>
                <c:ptCount val="1"/>
                <c:pt idx="0">
                  <c:v>Total energy</c:v>
                </c:pt>
              </c:strCache>
            </c:strRef>
          </c:tx>
          <c:spPr>
            <a:ln w="44450"/>
          </c:spPr>
          <c:xVal>
            <c:numRef>
              <c:f>Sheet5!$H$11:$H$14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xVal>
          <c:yVal>
            <c:numRef>
              <c:f>Sheet5!$L$11:$L$14</c:f>
              <c:numCache>
                <c:formatCode>General</c:formatCode>
                <c:ptCount val="4"/>
                <c:pt idx="0">
                  <c:v>10.568421969499678</c:v>
                </c:pt>
                <c:pt idx="1">
                  <c:v>9.9107199532710286</c:v>
                </c:pt>
                <c:pt idx="2">
                  <c:v>10.137058608901331</c:v>
                </c:pt>
                <c:pt idx="3">
                  <c:v>10.253056519665405</c:v>
                </c:pt>
              </c:numCache>
            </c:numRef>
          </c:yVal>
          <c:smooth val="1"/>
        </c:ser>
        <c:ser>
          <c:idx val="0"/>
          <c:order val="1"/>
          <c:tx>
            <c:strRef>
              <c:f>Sheet5!$J$10</c:f>
              <c:strCache>
                <c:ptCount val="1"/>
                <c:pt idx="0">
                  <c:v>Energy of non-resilient part</c:v>
                </c:pt>
              </c:strCache>
            </c:strRef>
          </c:tx>
          <c:spPr>
            <a:ln w="44450"/>
          </c:spPr>
          <c:xVal>
            <c:numRef>
              <c:f>Sheet5!$H$11:$H$14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xVal>
          <c:yVal>
            <c:numRef>
              <c:f>Sheet5!$J$11:$J$14</c:f>
              <c:numCache>
                <c:formatCode>General</c:formatCode>
                <c:ptCount val="4"/>
                <c:pt idx="0">
                  <c:v>9.0283723758215775</c:v>
                </c:pt>
                <c:pt idx="1">
                  <c:v>9.5714966505551686</c:v>
                </c:pt>
                <c:pt idx="2">
                  <c:v>10.042913380758451</c:v>
                </c:pt>
                <c:pt idx="3">
                  <c:v>10.244862750749261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739712"/>
        <c:axId val="98741632"/>
      </c:scatterChart>
      <c:scatterChart>
        <c:scatterStyle val="smoothMarker"/>
        <c:varyColors val="0"/>
        <c:ser>
          <c:idx val="1"/>
          <c:order val="2"/>
          <c:tx>
            <c:strRef>
              <c:f>Sheet5!$K$10</c:f>
              <c:strCache>
                <c:ptCount val="1"/>
                <c:pt idx="0">
                  <c:v>Resilience cost</c:v>
                </c:pt>
              </c:strCache>
            </c:strRef>
          </c:tx>
          <c:spPr>
            <a:ln w="44450"/>
          </c:spPr>
          <c:xVal>
            <c:numRef>
              <c:f>Sheet5!$H$11:$H$14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xVal>
          <c:yVal>
            <c:numRef>
              <c:f>Sheet5!$K$11:$K$14</c:f>
              <c:numCache>
                <c:formatCode>General</c:formatCode>
                <c:ptCount val="4"/>
                <c:pt idx="0">
                  <c:v>1.5400495936781</c:v>
                </c:pt>
                <c:pt idx="1">
                  <c:v>0.33922330271585999</c:v>
                </c:pt>
                <c:pt idx="2">
                  <c:v>9.4145228142880011E-2</c:v>
                </c:pt>
                <c:pt idx="3">
                  <c:v>8.1937689161433007E-3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745344"/>
        <c:axId val="98743808"/>
      </c:scatterChart>
      <c:valAx>
        <c:axId val="98739712"/>
        <c:scaling>
          <c:orientation val="minMax"/>
          <c:max val="4"/>
          <c:min val="1"/>
        </c:scaling>
        <c:delete val="1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#Razor FFs</a:t>
                </a:r>
              </a:p>
            </c:rich>
          </c:tx>
          <c:layout>
            <c:manualLayout>
              <c:xMode val="edge"/>
              <c:yMode val="edge"/>
              <c:x val="0.41061023622047244"/>
              <c:y val="0.9108486439195100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98741632"/>
        <c:crosses val="autoZero"/>
        <c:crossBetween val="midCat"/>
        <c:majorUnit val="1"/>
      </c:valAx>
      <c:valAx>
        <c:axId val="98741632"/>
        <c:scaling>
          <c:orientation val="minMax"/>
          <c:max val="12"/>
          <c:min val="8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Energy (mJ)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8739712"/>
        <c:crosses val="autoZero"/>
        <c:crossBetween val="midCat"/>
        <c:majorUnit val="1"/>
      </c:valAx>
      <c:valAx>
        <c:axId val="98743808"/>
        <c:scaling>
          <c:orientation val="minMax"/>
          <c:max val="4"/>
        </c:scaling>
        <c:delete val="0"/>
        <c:axPos val="r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8745344"/>
        <c:crosses val="max"/>
        <c:crossBetween val="midCat"/>
        <c:majorUnit val="1"/>
      </c:valAx>
      <c:valAx>
        <c:axId val="987453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874380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6748490813648295"/>
          <c:y val="5.6353164187809855E-2"/>
          <c:w val="0.64362620297462814"/>
          <c:h val="0.29933070866141731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34144319777051"/>
          <c:y val="3.1557488075239302E-2"/>
          <c:w val="0.82167315078272751"/>
          <c:h val="0.864176873728170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[Temp.xlsx]Sheet2!$E$2</c:f>
              <c:strCache>
                <c:ptCount val="1"/>
                <c:pt idx="0">
                  <c:v>Energy w/o resilience</c:v>
                </c:pt>
              </c:strCache>
            </c:strRef>
          </c:tx>
          <c:invertIfNegative val="0"/>
          <c:cat>
            <c:strRef>
              <c:f>[Temp.xlsx]Sheet2!$C$27:$C$37</c:f>
              <c:strCache>
                <c:ptCount val="11"/>
                <c:pt idx="0">
                  <c:v>PM</c:v>
                </c:pt>
                <c:pt idx="1">
                  <c:v>BF</c:v>
                </c:pt>
                <c:pt idx="2">
                  <c:v>CO</c:v>
                </c:pt>
                <c:pt idx="4">
                  <c:v>PM</c:v>
                </c:pt>
                <c:pt idx="5">
                  <c:v>BF</c:v>
                </c:pt>
                <c:pt idx="6">
                  <c:v>CO</c:v>
                </c:pt>
                <c:pt idx="8">
                  <c:v>PM</c:v>
                </c:pt>
                <c:pt idx="9">
                  <c:v>BF</c:v>
                </c:pt>
                <c:pt idx="10">
                  <c:v>CO</c:v>
                </c:pt>
              </c:strCache>
            </c:strRef>
          </c:cat>
          <c:val>
            <c:numRef>
              <c:f>[Temp.xlsx]Sheet2!$E$27:$E$37</c:f>
              <c:numCache>
                <c:formatCode>General</c:formatCode>
                <c:ptCount val="11"/>
                <c:pt idx="0">
                  <c:v>41.138691510000001</c:v>
                </c:pt>
                <c:pt idx="1">
                  <c:v>40.647035900000013</c:v>
                </c:pt>
                <c:pt idx="2">
                  <c:v>40.359904049999997</c:v>
                </c:pt>
                <c:pt idx="4">
                  <c:v>41.008832600000012</c:v>
                </c:pt>
                <c:pt idx="5">
                  <c:v>39.643418330000017</c:v>
                </c:pt>
                <c:pt idx="6">
                  <c:v>32.245865720000012</c:v>
                </c:pt>
                <c:pt idx="8">
                  <c:v>43.082428470000004</c:v>
                </c:pt>
                <c:pt idx="9">
                  <c:v>36.057241799999986</c:v>
                </c:pt>
                <c:pt idx="10">
                  <c:v>31.404746859999985</c:v>
                </c:pt>
              </c:numCache>
            </c:numRef>
          </c:val>
        </c:ser>
        <c:ser>
          <c:idx val="1"/>
          <c:order val="1"/>
          <c:tx>
            <c:strRef>
              <c:f>[Temp.xlsx]Sheet2!$F$2</c:f>
              <c:strCache>
                <c:ptCount val="1"/>
                <c:pt idx="0">
                  <c:v>Energy penalty of additional circuits</c:v>
                </c:pt>
              </c:strCache>
            </c:strRef>
          </c:tx>
          <c:invertIfNegative val="0"/>
          <c:cat>
            <c:strRef>
              <c:f>[Temp.xlsx]Sheet2!$C$27:$C$37</c:f>
              <c:strCache>
                <c:ptCount val="11"/>
                <c:pt idx="0">
                  <c:v>PM</c:v>
                </c:pt>
                <c:pt idx="1">
                  <c:v>BF</c:v>
                </c:pt>
                <c:pt idx="2">
                  <c:v>CO</c:v>
                </c:pt>
                <c:pt idx="4">
                  <c:v>PM</c:v>
                </c:pt>
                <c:pt idx="5">
                  <c:v>BF</c:v>
                </c:pt>
                <c:pt idx="6">
                  <c:v>CO</c:v>
                </c:pt>
                <c:pt idx="8">
                  <c:v>PM</c:v>
                </c:pt>
                <c:pt idx="9">
                  <c:v>BF</c:v>
                </c:pt>
                <c:pt idx="10">
                  <c:v>CO</c:v>
                </c:pt>
              </c:strCache>
            </c:strRef>
          </c:cat>
          <c:val>
            <c:numRef>
              <c:f>[Temp.xlsx]Sheet2!$F$27:$F$37</c:f>
              <c:numCache>
                <c:formatCode>General</c:formatCode>
                <c:ptCount val="11"/>
                <c:pt idx="0">
                  <c:v>0</c:v>
                </c:pt>
                <c:pt idx="1">
                  <c:v>1.5374030999999995</c:v>
                </c:pt>
                <c:pt idx="2">
                  <c:v>1.8024000000000004E-3</c:v>
                </c:pt>
                <c:pt idx="4">
                  <c:v>0</c:v>
                </c:pt>
                <c:pt idx="5">
                  <c:v>1.9128627</c:v>
                </c:pt>
                <c:pt idx="6">
                  <c:v>0.63347130000000018</c:v>
                </c:pt>
                <c:pt idx="8">
                  <c:v>0</c:v>
                </c:pt>
                <c:pt idx="9">
                  <c:v>2.0765307000000002</c:v>
                </c:pt>
                <c:pt idx="10">
                  <c:v>1.1494719</c:v>
                </c:pt>
              </c:numCache>
            </c:numRef>
          </c:val>
        </c:ser>
        <c:ser>
          <c:idx val="2"/>
          <c:order val="2"/>
          <c:tx>
            <c:strRef>
              <c:f>[Temp.xlsx]Sheet2!$G$2</c:f>
              <c:strCache>
                <c:ptCount val="1"/>
                <c:pt idx="0">
                  <c:v>Energy penalty of throughput degradation</c:v>
                </c:pt>
              </c:strCache>
            </c:strRef>
          </c:tx>
          <c:invertIfNegative val="0"/>
          <c:cat>
            <c:strRef>
              <c:f>[Temp.xlsx]Sheet2!$C$27:$C$37</c:f>
              <c:strCache>
                <c:ptCount val="11"/>
                <c:pt idx="0">
                  <c:v>PM</c:v>
                </c:pt>
                <c:pt idx="1">
                  <c:v>BF</c:v>
                </c:pt>
                <c:pt idx="2">
                  <c:v>CO</c:v>
                </c:pt>
                <c:pt idx="4">
                  <c:v>PM</c:v>
                </c:pt>
                <c:pt idx="5">
                  <c:v>BF</c:v>
                </c:pt>
                <c:pt idx="6">
                  <c:v>CO</c:v>
                </c:pt>
                <c:pt idx="8">
                  <c:v>PM</c:v>
                </c:pt>
                <c:pt idx="9">
                  <c:v>BF</c:v>
                </c:pt>
                <c:pt idx="10">
                  <c:v>CO</c:v>
                </c:pt>
              </c:strCache>
            </c:strRef>
          </c:cat>
          <c:val>
            <c:numRef>
              <c:f>[Temp.xlsx]Sheet2!$G$27:$G$37</c:f>
              <c:numCache>
                <c:formatCode>General</c:formatCode>
                <c:ptCount val="11"/>
                <c:pt idx="0">
                  <c:v>0</c:v>
                </c:pt>
                <c:pt idx="1">
                  <c:v>1.4466748282799995</c:v>
                </c:pt>
                <c:pt idx="2" formatCode="0.00E+00">
                  <c:v>1.0626957575300001E-5</c:v>
                </c:pt>
                <c:pt idx="4">
                  <c:v>0</c:v>
                </c:pt>
                <c:pt idx="5">
                  <c:v>4.8335248434999976</c:v>
                </c:pt>
                <c:pt idx="6">
                  <c:v>9.2840053228800012E-2</c:v>
                </c:pt>
                <c:pt idx="8">
                  <c:v>0</c:v>
                </c:pt>
                <c:pt idx="9">
                  <c:v>6.8185367492799962</c:v>
                </c:pt>
                <c:pt idx="10">
                  <c:v>0.69594658603600001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00908032"/>
        <c:axId val="100913920"/>
      </c:barChart>
      <c:catAx>
        <c:axId val="1009080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0913920"/>
        <c:crosses val="autoZero"/>
        <c:auto val="1"/>
        <c:lblAlgn val="ctr"/>
        <c:lblOffset val="100"/>
        <c:noMultiLvlLbl val="0"/>
      </c:catAx>
      <c:valAx>
        <c:axId val="100913920"/>
        <c:scaling>
          <c:orientation val="minMax"/>
          <c:max val="55"/>
          <c:min val="2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 dirty="0" smtClean="0"/>
                  <a:t>Energy (</a:t>
                </a:r>
                <a:r>
                  <a:rPr lang="en-US" dirty="0" err="1" smtClean="0"/>
                  <a:t>mJ</a:t>
                </a:r>
                <a:r>
                  <a:rPr lang="en-US" dirty="0" smtClean="0"/>
                  <a:t>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0908032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12146348244226077"/>
          <c:y val="2.5856283239888273E-2"/>
          <c:w val="0.78318397270664808"/>
          <c:h val="0.2234810035810415"/>
        </c:manualLayout>
      </c:layout>
      <c:overlay val="0"/>
      <c:txPr>
        <a:bodyPr/>
        <a:lstStyle/>
        <a:p>
          <a:pPr>
            <a:defRPr lang="en-US" sz="1400" b="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35265998000625"/>
          <c:y val="5.1061248492076355E-2"/>
          <c:w val="0.84917569668220017"/>
          <c:h val="0.8051632129833945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[Temp.xlsx]Sheet2!$E$2</c:f>
              <c:strCache>
                <c:ptCount val="1"/>
                <c:pt idx="0">
                  <c:v>Energy w/o resilience</c:v>
                </c:pt>
              </c:strCache>
            </c:strRef>
          </c:tx>
          <c:invertIfNegative val="0"/>
          <c:cat>
            <c:strRef>
              <c:f>[Temp.xlsx]Sheet2!$C$15:$C$25</c:f>
              <c:strCache>
                <c:ptCount val="11"/>
                <c:pt idx="0">
                  <c:v>PM</c:v>
                </c:pt>
                <c:pt idx="1">
                  <c:v>BF</c:v>
                </c:pt>
                <c:pt idx="2">
                  <c:v>CO</c:v>
                </c:pt>
                <c:pt idx="4">
                  <c:v>PM</c:v>
                </c:pt>
                <c:pt idx="5">
                  <c:v>BF</c:v>
                </c:pt>
                <c:pt idx="6">
                  <c:v>CO</c:v>
                </c:pt>
                <c:pt idx="8">
                  <c:v>PM</c:v>
                </c:pt>
                <c:pt idx="9">
                  <c:v>BF</c:v>
                </c:pt>
                <c:pt idx="10">
                  <c:v>CO</c:v>
                </c:pt>
              </c:strCache>
            </c:strRef>
          </c:cat>
          <c:val>
            <c:numRef>
              <c:f>[Temp.xlsx]Sheet2!$E$15:$E$25</c:f>
              <c:numCache>
                <c:formatCode>General</c:formatCode>
                <c:ptCount val="11"/>
                <c:pt idx="0">
                  <c:v>30.88087239</c:v>
                </c:pt>
                <c:pt idx="1">
                  <c:v>28.21893691</c:v>
                </c:pt>
                <c:pt idx="2">
                  <c:v>27.65933433</c:v>
                </c:pt>
                <c:pt idx="4">
                  <c:v>32.742727090000002</c:v>
                </c:pt>
                <c:pt idx="5">
                  <c:v>28.585979300000002</c:v>
                </c:pt>
                <c:pt idx="6">
                  <c:v>27.84479069</c:v>
                </c:pt>
                <c:pt idx="8">
                  <c:v>32.993633750000001</c:v>
                </c:pt>
                <c:pt idx="9">
                  <c:v>28.153638760000007</c:v>
                </c:pt>
                <c:pt idx="10">
                  <c:v>27.955916969999993</c:v>
                </c:pt>
              </c:numCache>
            </c:numRef>
          </c:val>
        </c:ser>
        <c:ser>
          <c:idx val="1"/>
          <c:order val="1"/>
          <c:tx>
            <c:strRef>
              <c:f>[Temp.xlsx]Sheet2!$F$2</c:f>
              <c:strCache>
                <c:ptCount val="1"/>
                <c:pt idx="0">
                  <c:v>Energy penalty of additional circuits</c:v>
                </c:pt>
              </c:strCache>
            </c:strRef>
          </c:tx>
          <c:invertIfNegative val="0"/>
          <c:cat>
            <c:strRef>
              <c:f>[Temp.xlsx]Sheet2!$C$15:$C$25</c:f>
              <c:strCache>
                <c:ptCount val="11"/>
                <c:pt idx="0">
                  <c:v>PM</c:v>
                </c:pt>
                <c:pt idx="1">
                  <c:v>BF</c:v>
                </c:pt>
                <c:pt idx="2">
                  <c:v>CO</c:v>
                </c:pt>
                <c:pt idx="4">
                  <c:v>PM</c:v>
                </c:pt>
                <c:pt idx="5">
                  <c:v>BF</c:v>
                </c:pt>
                <c:pt idx="6">
                  <c:v>CO</c:v>
                </c:pt>
                <c:pt idx="8">
                  <c:v>PM</c:v>
                </c:pt>
                <c:pt idx="9">
                  <c:v>BF</c:v>
                </c:pt>
                <c:pt idx="10">
                  <c:v>CO</c:v>
                </c:pt>
              </c:strCache>
            </c:strRef>
          </c:cat>
          <c:val>
            <c:numRef>
              <c:f>[Temp.xlsx]Sheet2!$F$15:$F$25</c:f>
              <c:numCache>
                <c:formatCode>General</c:formatCode>
                <c:ptCount val="11"/>
                <c:pt idx="0">
                  <c:v>0</c:v>
                </c:pt>
                <c:pt idx="1">
                  <c:v>1.5295886999999995</c:v>
                </c:pt>
                <c:pt idx="2">
                  <c:v>0.50913779999999975</c:v>
                </c:pt>
                <c:pt idx="4">
                  <c:v>0</c:v>
                </c:pt>
                <c:pt idx="5">
                  <c:v>1.9952190000000001</c:v>
                </c:pt>
                <c:pt idx="6">
                  <c:v>0.6630039000000002</c:v>
                </c:pt>
                <c:pt idx="8">
                  <c:v>0</c:v>
                </c:pt>
                <c:pt idx="9">
                  <c:v>2.4609804</c:v>
                </c:pt>
                <c:pt idx="10">
                  <c:v>0.80292600000000003</c:v>
                </c:pt>
              </c:numCache>
            </c:numRef>
          </c:val>
        </c:ser>
        <c:ser>
          <c:idx val="2"/>
          <c:order val="2"/>
          <c:tx>
            <c:strRef>
              <c:f>[Temp.xlsx]Sheet2!$G$2</c:f>
              <c:strCache>
                <c:ptCount val="1"/>
                <c:pt idx="0">
                  <c:v>Energy penalty of throughput degradation</c:v>
                </c:pt>
              </c:strCache>
            </c:strRef>
          </c:tx>
          <c:invertIfNegative val="0"/>
          <c:cat>
            <c:strRef>
              <c:f>[Temp.xlsx]Sheet2!$C$15:$C$25</c:f>
              <c:strCache>
                <c:ptCount val="11"/>
                <c:pt idx="0">
                  <c:v>PM</c:v>
                </c:pt>
                <c:pt idx="1">
                  <c:v>BF</c:v>
                </c:pt>
                <c:pt idx="2">
                  <c:v>CO</c:v>
                </c:pt>
                <c:pt idx="4">
                  <c:v>PM</c:v>
                </c:pt>
                <c:pt idx="5">
                  <c:v>BF</c:v>
                </c:pt>
                <c:pt idx="6">
                  <c:v>CO</c:v>
                </c:pt>
                <c:pt idx="8">
                  <c:v>PM</c:v>
                </c:pt>
                <c:pt idx="9">
                  <c:v>BF</c:v>
                </c:pt>
                <c:pt idx="10">
                  <c:v>CO</c:v>
                </c:pt>
              </c:strCache>
            </c:strRef>
          </c:cat>
          <c:val>
            <c:numRef>
              <c:f>[Temp.xlsx]Sheet2!$G$15:$G$25</c:f>
              <c:numCache>
                <c:formatCode>General</c:formatCode>
                <c:ptCount val="11"/>
                <c:pt idx="0">
                  <c:v>0</c:v>
                </c:pt>
                <c:pt idx="1">
                  <c:v>0.54952722897499973</c:v>
                </c:pt>
                <c:pt idx="2">
                  <c:v>0.26731333872700008</c:v>
                </c:pt>
                <c:pt idx="4">
                  <c:v>0</c:v>
                </c:pt>
                <c:pt idx="5">
                  <c:v>1.4996096991099992</c:v>
                </c:pt>
                <c:pt idx="6">
                  <c:v>0.51849556148699982</c:v>
                </c:pt>
                <c:pt idx="8">
                  <c:v>0</c:v>
                </c:pt>
                <c:pt idx="9">
                  <c:v>2.4264454679999989</c:v>
                </c:pt>
                <c:pt idx="10">
                  <c:v>0.77836144069400026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02136064"/>
        <c:axId val="102141952"/>
      </c:barChart>
      <c:catAx>
        <c:axId val="1021360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2141952"/>
        <c:crosses val="autoZero"/>
        <c:auto val="1"/>
        <c:lblAlgn val="ctr"/>
        <c:lblOffset val="100"/>
        <c:noMultiLvlLbl val="0"/>
      </c:catAx>
      <c:valAx>
        <c:axId val="102141952"/>
        <c:scaling>
          <c:orientation val="minMax"/>
          <c:max val="35"/>
          <c:min val="2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 dirty="0" smtClean="0"/>
                  <a:t>Energy (</a:t>
                </a:r>
                <a:r>
                  <a:rPr lang="en-US" dirty="0" err="1" smtClean="0"/>
                  <a:t>mJ</a:t>
                </a:r>
                <a:r>
                  <a:rPr lang="en-US" dirty="0" smtClean="0"/>
                  <a:t>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2136064"/>
        <c:crosses val="autoZero"/>
        <c:crossBetween val="between"/>
        <c:majorUnit val="2"/>
      </c:valAx>
      <c:spPr>
        <a:noFill/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85454943132099"/>
          <c:y val="6.0185185185185189E-2"/>
          <c:w val="0.82018175853018438"/>
          <c:h val="0.73592592592592598"/>
        </c:manualLayout>
      </c:layout>
      <c:scatterChart>
        <c:scatterStyle val="smoothMarker"/>
        <c:varyColors val="0"/>
        <c:ser>
          <c:idx val="1"/>
          <c:order val="0"/>
          <c:tx>
            <c:strRef>
              <c:f>[Temp.xlsx]Sheet4!$G$23</c:f>
              <c:strCache>
                <c:ptCount val="1"/>
                <c:pt idx="0">
                  <c:v>brute-force</c:v>
                </c:pt>
              </c:strCache>
            </c:strRef>
          </c:tx>
          <c:xVal>
            <c:numRef>
              <c:f>[Temp.xlsx]Sheet4!$E$24:$E$32</c:f>
              <c:numCache>
                <c:formatCode>General</c:formatCode>
                <c:ptCount val="9"/>
                <c:pt idx="0">
                  <c:v>0.84000000000000019</c:v>
                </c:pt>
                <c:pt idx="1">
                  <c:v>0.86000000000000021</c:v>
                </c:pt>
                <c:pt idx="2">
                  <c:v>0.88</c:v>
                </c:pt>
                <c:pt idx="3">
                  <c:v>0.9</c:v>
                </c:pt>
                <c:pt idx="4">
                  <c:v>0.92</c:v>
                </c:pt>
                <c:pt idx="5">
                  <c:v>0.94000000000000017</c:v>
                </c:pt>
                <c:pt idx="6">
                  <c:v>0.96000000000000019</c:v>
                </c:pt>
                <c:pt idx="7">
                  <c:v>0.98</c:v>
                </c:pt>
                <c:pt idx="8">
                  <c:v>1</c:v>
                </c:pt>
              </c:numCache>
            </c:numRef>
          </c:xVal>
          <c:yVal>
            <c:numRef>
              <c:f>[Temp.xlsx]Sheet4!$G$24:$G$32</c:f>
              <c:numCache>
                <c:formatCode>General</c:formatCode>
                <c:ptCount val="9"/>
                <c:pt idx="0">
                  <c:v>40.165096252400012</c:v>
                </c:pt>
                <c:pt idx="1">
                  <c:v>41.572988214000013</c:v>
                </c:pt>
                <c:pt idx="2">
                  <c:v>42.723386253600005</c:v>
                </c:pt>
                <c:pt idx="3">
                  <c:v>44.262761553200001</c:v>
                </c:pt>
                <c:pt idx="4">
                  <c:v>44.7031899212</c:v>
                </c:pt>
                <c:pt idx="5">
                  <c:v>44.8982124013</c:v>
                </c:pt>
                <c:pt idx="6">
                  <c:v>45.259906965000006</c:v>
                </c:pt>
                <c:pt idx="7">
                  <c:v>45.367357581799986</c:v>
                </c:pt>
                <c:pt idx="8">
                  <c:v>46.222272837500029</c:v>
                </c:pt>
              </c:numCache>
            </c:numRef>
          </c:yVal>
          <c:smooth val="1"/>
        </c:ser>
        <c:ser>
          <c:idx val="0"/>
          <c:order val="1"/>
          <c:tx>
            <c:strRef>
              <c:f>[Temp.xlsx]Sheet4!$F$23</c:f>
              <c:strCache>
                <c:ptCount val="1"/>
                <c:pt idx="0">
                  <c:v>pure-margin</c:v>
                </c:pt>
              </c:strCache>
            </c:strRef>
          </c:tx>
          <c:marker>
            <c:symbol val="diamond"/>
            <c:size val="13"/>
          </c:marker>
          <c:xVal>
            <c:numRef>
              <c:f>[Temp.xlsx]Sheet4!$E$24:$E$32</c:f>
              <c:numCache>
                <c:formatCode>General</c:formatCode>
                <c:ptCount val="9"/>
                <c:pt idx="0">
                  <c:v>0.84000000000000019</c:v>
                </c:pt>
                <c:pt idx="1">
                  <c:v>0.86000000000000021</c:v>
                </c:pt>
                <c:pt idx="2">
                  <c:v>0.88</c:v>
                </c:pt>
                <c:pt idx="3">
                  <c:v>0.9</c:v>
                </c:pt>
                <c:pt idx="4">
                  <c:v>0.92</c:v>
                </c:pt>
                <c:pt idx="5">
                  <c:v>0.94000000000000017</c:v>
                </c:pt>
                <c:pt idx="6">
                  <c:v>0.96000000000000019</c:v>
                </c:pt>
                <c:pt idx="7">
                  <c:v>0.98</c:v>
                </c:pt>
                <c:pt idx="8">
                  <c:v>1</c:v>
                </c:pt>
              </c:numCache>
            </c:numRef>
          </c:xVal>
          <c:yVal>
            <c:numRef>
              <c:f>[Temp.xlsx]Sheet4!$F$24:$F$32</c:f>
              <c:numCache>
                <c:formatCode>General</c:formatCode>
                <c:ptCount val="9"/>
                <c:pt idx="2">
                  <c:v>43.082428470000004</c:v>
                </c:pt>
                <c:pt idx="4">
                  <c:v>51.163604750000005</c:v>
                </c:pt>
                <c:pt idx="6">
                  <c:v>55.862531020000013</c:v>
                </c:pt>
                <c:pt idx="8">
                  <c:v>56.674736880000012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[Temp.xlsx]Sheet4!$H$23</c:f>
              <c:strCache>
                <c:ptCount val="1"/>
                <c:pt idx="0">
                  <c:v>CombOpt</c:v>
                </c:pt>
              </c:strCache>
            </c:strRef>
          </c:tx>
          <c:xVal>
            <c:numRef>
              <c:f>[Temp.xlsx]Sheet4!$E$24:$E$32</c:f>
              <c:numCache>
                <c:formatCode>General</c:formatCode>
                <c:ptCount val="9"/>
                <c:pt idx="0">
                  <c:v>0.84000000000000019</c:v>
                </c:pt>
                <c:pt idx="1">
                  <c:v>0.86000000000000021</c:v>
                </c:pt>
                <c:pt idx="2">
                  <c:v>0.88</c:v>
                </c:pt>
                <c:pt idx="3">
                  <c:v>0.9</c:v>
                </c:pt>
                <c:pt idx="4">
                  <c:v>0.92</c:v>
                </c:pt>
                <c:pt idx="5">
                  <c:v>0.94000000000000017</c:v>
                </c:pt>
                <c:pt idx="6">
                  <c:v>0.96000000000000019</c:v>
                </c:pt>
                <c:pt idx="7">
                  <c:v>0.98</c:v>
                </c:pt>
                <c:pt idx="8">
                  <c:v>1</c:v>
                </c:pt>
              </c:numCache>
            </c:numRef>
          </c:xVal>
          <c:yVal>
            <c:numRef>
              <c:f>[Temp.xlsx]Sheet4!$H$24:$H$32</c:f>
              <c:numCache>
                <c:formatCode>General</c:formatCode>
                <c:ptCount val="9"/>
                <c:pt idx="0">
                  <c:v>34.245854864500011</c:v>
                </c:pt>
                <c:pt idx="1">
                  <c:v>33.993923623400001</c:v>
                </c:pt>
                <c:pt idx="2">
                  <c:v>33.250485638800001</c:v>
                </c:pt>
                <c:pt idx="3">
                  <c:v>34.135484828300001</c:v>
                </c:pt>
                <c:pt idx="4">
                  <c:v>34.929378675800002</c:v>
                </c:pt>
                <c:pt idx="5">
                  <c:v>36.039818643400011</c:v>
                </c:pt>
                <c:pt idx="6">
                  <c:v>37.659862099999998</c:v>
                </c:pt>
                <c:pt idx="7">
                  <c:v>39.3021321692</c:v>
                </c:pt>
                <c:pt idx="8">
                  <c:v>41.093649724700001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277120"/>
        <c:axId val="102279040"/>
      </c:scatterChart>
      <c:valAx>
        <c:axId val="102277120"/>
        <c:scaling>
          <c:orientation val="minMax"/>
          <c:max val="1"/>
          <c:min val="0.84000000000000019"/>
        </c:scaling>
        <c:delete val="0"/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Supply voltage (V)</a:t>
                </a:r>
              </a:p>
            </c:rich>
          </c:tx>
          <c:layout/>
          <c:overlay val="0"/>
        </c:title>
        <c:numFmt formatCode="#,##0.00" sourceLinked="0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2279040"/>
        <c:crosses val="autoZero"/>
        <c:crossBetween val="midCat"/>
        <c:majorUnit val="4.0000000000000015E-2"/>
      </c:valAx>
      <c:valAx>
        <c:axId val="102279040"/>
        <c:scaling>
          <c:orientation val="minMax"/>
          <c:min val="3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Energy (mJ)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2277120"/>
        <c:crosses val="autoZero"/>
        <c:crossBetween val="midCat"/>
        <c:majorUnit val="6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11920993767531636"/>
          <c:y val="5.695607493507758E-2"/>
          <c:w val="0.30074997068665388"/>
          <c:h val="0.25050597841936401"/>
        </c:manualLayout>
      </c:layout>
      <c:overlay val="0"/>
      <c:txPr>
        <a:bodyPr/>
        <a:lstStyle/>
        <a:p>
          <a:pPr>
            <a:defRPr lang="en-US" sz="13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63232720909903"/>
          <c:y val="6.0185185185185189E-2"/>
          <c:w val="0.82369881889763819"/>
          <c:h val="0.74518518518518495"/>
        </c:manualLayout>
      </c:layout>
      <c:scatterChart>
        <c:scatterStyle val="smoothMarker"/>
        <c:varyColors val="0"/>
        <c:ser>
          <c:idx val="1"/>
          <c:order val="0"/>
          <c:tx>
            <c:strRef>
              <c:f>[Temp.xlsx]Sheet4!$R$23</c:f>
              <c:strCache>
                <c:ptCount val="1"/>
                <c:pt idx="0">
                  <c:v>brute-force</c:v>
                </c:pt>
              </c:strCache>
            </c:strRef>
          </c:tx>
          <c:xVal>
            <c:numRef>
              <c:f>[Temp.xlsx]Sheet4!$P$24:$P$33</c:f>
              <c:numCache>
                <c:formatCode>General</c:formatCode>
                <c:ptCount val="10"/>
                <c:pt idx="0">
                  <c:v>0.84000000000000019</c:v>
                </c:pt>
                <c:pt idx="1">
                  <c:v>0.86000000000000021</c:v>
                </c:pt>
                <c:pt idx="2">
                  <c:v>0.88</c:v>
                </c:pt>
                <c:pt idx="3">
                  <c:v>0.9</c:v>
                </c:pt>
                <c:pt idx="4">
                  <c:v>0.92</c:v>
                </c:pt>
                <c:pt idx="5">
                  <c:v>0.94000000000000017</c:v>
                </c:pt>
                <c:pt idx="6">
                  <c:v>0.96000000000000019</c:v>
                </c:pt>
                <c:pt idx="7">
                  <c:v>0.98</c:v>
                </c:pt>
                <c:pt idx="8">
                  <c:v>1</c:v>
                </c:pt>
                <c:pt idx="9">
                  <c:v>1.02</c:v>
                </c:pt>
              </c:numCache>
            </c:numRef>
          </c:xVal>
          <c:yVal>
            <c:numRef>
              <c:f>[Temp.xlsx]Sheet4!$R$24:$R$33</c:f>
              <c:numCache>
                <c:formatCode>General</c:formatCode>
                <c:ptCount val="10"/>
                <c:pt idx="0">
                  <c:v>29.359146154299999</c:v>
                </c:pt>
                <c:pt idx="1">
                  <c:v>30.224060301400005</c:v>
                </c:pt>
                <c:pt idx="2">
                  <c:v>31.185429266699991</c:v>
                </c:pt>
                <c:pt idx="3">
                  <c:v>32.137214744100014</c:v>
                </c:pt>
                <c:pt idx="4">
                  <c:v>33.041053349800002</c:v>
                </c:pt>
                <c:pt idx="5">
                  <c:v>33.674935093600006</c:v>
                </c:pt>
                <c:pt idx="6">
                  <c:v>34.192947242700015</c:v>
                </c:pt>
                <c:pt idx="7">
                  <c:v>34.720228926700017</c:v>
                </c:pt>
                <c:pt idx="8">
                  <c:v>35.274700301800003</c:v>
                </c:pt>
                <c:pt idx="9">
                  <c:v>36.742357900000016</c:v>
                </c:pt>
              </c:numCache>
            </c:numRef>
          </c:yVal>
          <c:smooth val="1"/>
        </c:ser>
        <c:ser>
          <c:idx val="0"/>
          <c:order val="1"/>
          <c:tx>
            <c:strRef>
              <c:f>[Temp.xlsx]Sheet4!$Q$23</c:f>
              <c:strCache>
                <c:ptCount val="1"/>
                <c:pt idx="0">
                  <c:v>pure-margin</c:v>
                </c:pt>
              </c:strCache>
            </c:strRef>
          </c:tx>
          <c:marker>
            <c:symbol val="diamond"/>
            <c:size val="13"/>
          </c:marker>
          <c:xVal>
            <c:numRef>
              <c:f>[Temp.xlsx]Sheet4!$P$24:$P$33</c:f>
              <c:numCache>
                <c:formatCode>General</c:formatCode>
                <c:ptCount val="10"/>
                <c:pt idx="0">
                  <c:v>0.84000000000000019</c:v>
                </c:pt>
                <c:pt idx="1">
                  <c:v>0.86000000000000021</c:v>
                </c:pt>
                <c:pt idx="2">
                  <c:v>0.88</c:v>
                </c:pt>
                <c:pt idx="3">
                  <c:v>0.9</c:v>
                </c:pt>
                <c:pt idx="4">
                  <c:v>0.92</c:v>
                </c:pt>
                <c:pt idx="5">
                  <c:v>0.94000000000000017</c:v>
                </c:pt>
                <c:pt idx="6">
                  <c:v>0.96000000000000019</c:v>
                </c:pt>
                <c:pt idx="7">
                  <c:v>0.98</c:v>
                </c:pt>
                <c:pt idx="8">
                  <c:v>1</c:v>
                </c:pt>
                <c:pt idx="9">
                  <c:v>1.02</c:v>
                </c:pt>
              </c:numCache>
            </c:numRef>
          </c:xVal>
          <c:yVal>
            <c:numRef>
              <c:f>[Temp.xlsx]Sheet4!$Q$24:$Q$33</c:f>
              <c:numCache>
                <c:formatCode>General</c:formatCode>
                <c:ptCount val="10"/>
                <c:pt idx="3">
                  <c:v>32.993633750000001</c:v>
                </c:pt>
                <c:pt idx="5">
                  <c:v>34.694106430000012</c:v>
                </c:pt>
                <c:pt idx="7">
                  <c:v>36.398848020000003</c:v>
                </c:pt>
                <c:pt idx="9">
                  <c:v>40.399271449999993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[Temp.xlsx]Sheet4!$S$23</c:f>
              <c:strCache>
                <c:ptCount val="1"/>
                <c:pt idx="0">
                  <c:v>CombOpt</c:v>
                </c:pt>
              </c:strCache>
            </c:strRef>
          </c:tx>
          <c:xVal>
            <c:numRef>
              <c:f>[Temp.xlsx]Sheet4!$P$24:$P$33</c:f>
              <c:numCache>
                <c:formatCode>General</c:formatCode>
                <c:ptCount val="10"/>
                <c:pt idx="0">
                  <c:v>0.84000000000000019</c:v>
                </c:pt>
                <c:pt idx="1">
                  <c:v>0.86000000000000021</c:v>
                </c:pt>
                <c:pt idx="2">
                  <c:v>0.88</c:v>
                </c:pt>
                <c:pt idx="3">
                  <c:v>0.9</c:v>
                </c:pt>
                <c:pt idx="4">
                  <c:v>0.92</c:v>
                </c:pt>
                <c:pt idx="5">
                  <c:v>0.94000000000000017</c:v>
                </c:pt>
                <c:pt idx="6">
                  <c:v>0.96000000000000019</c:v>
                </c:pt>
                <c:pt idx="7">
                  <c:v>0.98</c:v>
                </c:pt>
                <c:pt idx="8">
                  <c:v>1</c:v>
                </c:pt>
                <c:pt idx="9">
                  <c:v>1.02</c:v>
                </c:pt>
              </c:numCache>
            </c:numRef>
          </c:xVal>
          <c:yVal>
            <c:numRef>
              <c:f>[Temp.xlsx]Sheet4!$S$24:$S$33</c:f>
              <c:numCache>
                <c:formatCode>General</c:formatCode>
                <c:ptCount val="10"/>
                <c:pt idx="0">
                  <c:v>27.404767241400002</c:v>
                </c:pt>
                <c:pt idx="1">
                  <c:v>28.297481737200005</c:v>
                </c:pt>
                <c:pt idx="2">
                  <c:v>28.934688231600003</c:v>
                </c:pt>
                <c:pt idx="3">
                  <c:v>29.537702021300003</c:v>
                </c:pt>
                <c:pt idx="4">
                  <c:v>30.400643215799992</c:v>
                </c:pt>
                <c:pt idx="5">
                  <c:v>31.233858545400011</c:v>
                </c:pt>
                <c:pt idx="6">
                  <c:v>32.596209891600004</c:v>
                </c:pt>
                <c:pt idx="7">
                  <c:v>33.719129401800004</c:v>
                </c:pt>
                <c:pt idx="8">
                  <c:v>35.119311801400002</c:v>
                </c:pt>
                <c:pt idx="9">
                  <c:v>36.672308997600013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288768"/>
        <c:axId val="102315520"/>
      </c:scatterChart>
      <c:valAx>
        <c:axId val="102288768"/>
        <c:scaling>
          <c:orientation val="minMax"/>
          <c:max val="1.02"/>
          <c:min val="0.84000000000000019"/>
        </c:scaling>
        <c:delete val="0"/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Supply voltage</a:t>
                </a:r>
                <a:r>
                  <a:rPr lang="en-US" baseline="0"/>
                  <a:t> (V)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2315520"/>
        <c:crosses val="autoZero"/>
        <c:crossBetween val="midCat"/>
      </c:valAx>
      <c:valAx>
        <c:axId val="102315520"/>
        <c:scaling>
          <c:orientation val="minMax"/>
          <c:min val="2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Energy (mJ)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2288768"/>
        <c:crosses val="autoZero"/>
        <c:crossBetween val="midCat"/>
        <c:majorUnit val="4"/>
        <c:minorUnit val="0.4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12459367192503007"/>
          <c:y val="5.232644530544793E-2"/>
          <c:w val="0.29215890539455791"/>
          <c:h val="0.25976523767862386"/>
        </c:manualLayout>
      </c:layout>
      <c:overlay val="0"/>
      <c:txPr>
        <a:bodyPr/>
        <a:lstStyle/>
        <a:p>
          <a:pPr>
            <a:defRPr lang="en-US" sz="13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8D9C3-9B6E-7144-B150-FE309F32EFA5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C86C2-9417-D242-957F-07D0C93E5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8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35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29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29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02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29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29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29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29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29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0237"/>
            <a:ext cx="7772400" cy="1143000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en-US" altLang="ko-KR" dirty="0"/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6350" y="4191000"/>
            <a:ext cx="6400800" cy="1752600"/>
          </a:xfrm>
        </p:spPr>
        <p:txBody>
          <a:bodyPr/>
          <a:lstStyle>
            <a:lvl1pPr marL="0" indent="0" algn="ctr">
              <a:lnSpc>
                <a:spcPct val="95000"/>
              </a:lnSpc>
              <a:buFontTx/>
              <a:buNone/>
              <a:defRPr sz="2400" b="1"/>
            </a:lvl1pPr>
          </a:lstStyle>
          <a:p>
            <a:r>
              <a:rPr lang="en-US" altLang="ko-KR" dirty="0" smtClean="0"/>
              <a:t>Click to edit Master subtitle style</a:t>
            </a:r>
            <a:endParaRPr lang="en-US" altLang="ko-KR" dirty="0"/>
          </a:p>
        </p:txBody>
      </p:sp>
      <p:sp>
        <p:nvSpPr>
          <p:cNvPr id="4" name="Line 18"/>
          <p:cNvSpPr>
            <a:spLocks noChangeShapeType="1"/>
          </p:cNvSpPr>
          <p:nvPr/>
        </p:nvSpPr>
        <p:spPr bwMode="auto">
          <a:xfrm flipV="1">
            <a:off x="163513" y="3962400"/>
            <a:ext cx="884555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/>
            </a:endParaRPr>
          </a:p>
        </p:txBody>
      </p:sp>
      <p:pic>
        <p:nvPicPr>
          <p:cNvPr id="5" name="Picture 4" descr="UCSDa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486525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2533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44463"/>
            <a:ext cx="2212975" cy="6542087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25" y="144463"/>
            <a:ext cx="6486525" cy="6542087"/>
          </a:xfrm>
        </p:spPr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829820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838200"/>
            <a:ext cx="8836025" cy="5562601"/>
          </a:xfrm>
        </p:spPr>
        <p:txBody>
          <a:bodyPr/>
          <a:lstStyle>
            <a:lvl1pPr>
              <a:buClr>
                <a:srgbClr val="C00000"/>
              </a:buCl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3088" indent="-290513">
              <a:buClr>
                <a:srgbClr val="C00000"/>
              </a:buCl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3275" indent="-230188">
              <a:buClr>
                <a:srgbClr val="C00000"/>
              </a:buClr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5525" indent="-222250">
              <a:buClr>
                <a:srgbClr val="C00000"/>
              </a:buClr>
              <a:buFont typeface="Arial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5713" indent="-230188"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50578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3571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450" y="801688"/>
            <a:ext cx="4341813" cy="5884862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801688"/>
            <a:ext cx="4341812" cy="5884862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90838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8329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8348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rgbClr val="C00000"/>
              </a:buCl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C00000"/>
              </a:buCl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C00000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881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smtClean="0"/>
              <a:t>Drag picture to placeholder or click icon to add</a:t>
            </a:r>
            <a:endParaRPr lang="ko-KR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847074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3822119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" y="144463"/>
            <a:ext cx="88519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Slide Title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1450" y="801688"/>
            <a:ext cx="8836025" cy="574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Body Text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</p:txBody>
      </p:sp>
      <p:sp>
        <p:nvSpPr>
          <p:cNvPr id="1028" name="Line 18"/>
          <p:cNvSpPr>
            <a:spLocks noChangeShapeType="1"/>
          </p:cNvSpPr>
          <p:nvPr/>
        </p:nvSpPr>
        <p:spPr bwMode="auto">
          <a:xfrm flipV="1">
            <a:off x="163513" y="684213"/>
            <a:ext cx="884555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/>
            </a:endParaRPr>
          </a:p>
        </p:txBody>
      </p:sp>
      <p:pic>
        <p:nvPicPr>
          <p:cNvPr id="3077" name="Picture 4" descr="UCSDa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" y="6486525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300672" y="6548438"/>
            <a:ext cx="256672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UCSD VLSI CAD Laboratory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41326" y="6548438"/>
            <a:ext cx="40267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/>
            <a:fld id="{16E0590D-16E1-486A-A147-2F126A5F0FEE}" type="slidenum">
              <a:rPr lang="ko-KR" altLang="en-US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ctr" eaLnBrk="0" hangingPunct="0"/>
              <a:t>‹#›</a:t>
            </a:fld>
            <a:endParaRPr lang="ko-KR" alt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32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 baseline="0">
          <a:solidFill>
            <a:srgbClr val="254061"/>
          </a:solidFill>
          <a:latin typeface="Arial" panose="020B0604020202020204" pitchFamily="34" charset="0"/>
          <a:ea typeface="+mj-ea"/>
          <a:cs typeface="Arial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Tahom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Tahom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Tahom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Tahoma" pitchFamily="34" charset="0"/>
        </a:defRPr>
      </a:lvl9pPr>
    </p:titleStyle>
    <p:bodyStyle>
      <a:lvl1pPr marL="230188" indent="-230188" algn="l" rtl="0" eaLnBrk="1" fontAlgn="base" hangingPunct="1">
        <a:lnSpc>
          <a:spcPct val="85000"/>
        </a:lnSpc>
        <a:spcBef>
          <a:spcPct val="30000"/>
        </a:spcBef>
        <a:spcAft>
          <a:spcPct val="0"/>
        </a:spcAft>
        <a:buClr>
          <a:srgbClr val="C00000"/>
        </a:buClr>
        <a:buChar char="•"/>
        <a:defRPr sz="28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461963" indent="-231775" algn="l" rtl="0" eaLnBrk="1" fontAlgn="base" hangingPunct="1">
        <a:lnSpc>
          <a:spcPct val="85000"/>
        </a:lnSpc>
        <a:spcBef>
          <a:spcPct val="30000"/>
        </a:spcBef>
        <a:spcAft>
          <a:spcPct val="0"/>
        </a:spcAft>
        <a:buClr>
          <a:srgbClr val="C00000"/>
        </a:buClr>
        <a:buChar char="•"/>
        <a:defRPr sz="2400">
          <a:solidFill>
            <a:schemeClr val="tx1"/>
          </a:solidFill>
          <a:latin typeface="Calibri" panose="020F0502020204030204" pitchFamily="34" charset="0"/>
          <a:cs typeface="Arial" pitchFamily="34" charset="0"/>
        </a:defRPr>
      </a:lvl2pPr>
      <a:lvl3pPr marL="684213" indent="-222250" algn="l" rtl="0" eaLnBrk="1" fontAlgn="base" hangingPunct="1">
        <a:lnSpc>
          <a:spcPct val="85000"/>
        </a:lnSpc>
        <a:spcBef>
          <a:spcPct val="30000"/>
        </a:spcBef>
        <a:spcAft>
          <a:spcPct val="0"/>
        </a:spcAft>
        <a:buClr>
          <a:srgbClr val="C00000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SzPct val="50000"/>
        <a:buFont typeface="Monotype Sorts"/>
        <a:buChar char="u"/>
        <a:defRPr>
          <a:solidFill>
            <a:schemeClr val="tx1"/>
          </a:solidFill>
          <a:latin typeface="Arial Narrow" pitchFamily="34" charset="0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 Narrow" pitchFamily="34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 Narrow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 Narrow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 Narrow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 Narrow" pitchFamily="34" charset="0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tags" Target="../tags/tag3.xml"/><Relationship Id="rId7" Type="http://schemas.openxmlformats.org/officeDocument/2006/relationships/image" Target="../media/image5.emf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0237"/>
            <a:ext cx="8001000" cy="1143000"/>
          </a:xfrm>
        </p:spPr>
        <p:txBody>
          <a:bodyPr/>
          <a:lstStyle/>
          <a:p>
            <a:r>
              <a:rPr lang="en-US" dirty="0" smtClean="0"/>
              <a:t>A New Methodology for Reduced Cost of Resilience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1184" y="4191000"/>
            <a:ext cx="7431133" cy="1752600"/>
          </a:xfrm>
        </p:spPr>
        <p:txBody>
          <a:bodyPr/>
          <a:lstStyle/>
          <a:p>
            <a:r>
              <a:rPr lang="en-US" sz="2800" dirty="0"/>
              <a:t>Andrew B. </a:t>
            </a:r>
            <a:r>
              <a:rPr lang="en-US" sz="2800" dirty="0" err="1" smtClean="0"/>
              <a:t>Kahng</a:t>
            </a:r>
            <a:r>
              <a:rPr lang="en-US" sz="2800" dirty="0" smtClean="0"/>
              <a:t>, </a:t>
            </a:r>
            <a:r>
              <a:rPr lang="en-US" sz="2800" dirty="0" err="1" smtClean="0"/>
              <a:t>Seokhyeong</a:t>
            </a:r>
            <a:r>
              <a:rPr lang="en-US" sz="2800" dirty="0" smtClean="0"/>
              <a:t> Kang </a:t>
            </a:r>
            <a:r>
              <a:rPr lang="en-US" sz="2800" dirty="0"/>
              <a:t>and </a:t>
            </a:r>
            <a:r>
              <a:rPr lang="en-US" sz="2800" u="sng" dirty="0" smtClean="0"/>
              <a:t>Jiajia Li</a:t>
            </a:r>
            <a:endParaRPr lang="en-US" sz="2800" u="sng" dirty="0"/>
          </a:p>
          <a:p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UC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San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Diego VLSI CAD Laboratory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8453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of This Work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214521" y="1355926"/>
            <a:ext cx="8821982" cy="2631294"/>
            <a:chOff x="214521" y="1297870"/>
            <a:chExt cx="8821982" cy="2631294"/>
          </a:xfrm>
        </p:grpSpPr>
        <p:pic>
          <p:nvPicPr>
            <p:cNvPr id="4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7" cstate="print"/>
            <a:srcRect r="37778"/>
            <a:stretch>
              <a:fillRect/>
            </a:stretch>
          </p:blipFill>
          <p:spPr bwMode="auto">
            <a:xfrm>
              <a:off x="4849568" y="1297870"/>
              <a:ext cx="4186935" cy="2631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7" name="Group 26"/>
            <p:cNvGrpSpPr/>
            <p:nvPr/>
          </p:nvGrpSpPr>
          <p:grpSpPr>
            <a:xfrm>
              <a:off x="214521" y="1734421"/>
              <a:ext cx="3950559" cy="1789182"/>
              <a:chOff x="185493" y="1342543"/>
              <a:chExt cx="3950559" cy="178918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211011" y="1342543"/>
                <a:ext cx="280014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#Razor FFs </a:t>
                </a:r>
              </a:p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(resilience cost)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85493" y="2423839"/>
                <a:ext cx="231416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Power/area of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fanin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circuits</a:t>
                </a:r>
              </a:p>
            </p:txBody>
          </p:sp>
          <p:sp>
            <p:nvSpPr>
              <p:cNvPr id="7" name="Down Arrow 13"/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 rot="10800000">
                <a:off x="3717696" y="1557222"/>
                <a:ext cx="279400" cy="401638"/>
              </a:xfrm>
              <a:prstGeom prst="downArrow">
                <a:avLst>
                  <a:gd name="adj1" fmla="val 50000"/>
                  <a:gd name="adj2" fmla="val 50113"/>
                </a:avLst>
              </a:prstGeom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>
                  <a:solidFill>
                    <a:prstClr val="black"/>
                  </a:solidFill>
                  <a:latin typeface="Arial Narrow" pitchFamily="34" charset="0"/>
                  <a:ea typeface="Gulim" pitchFamily="50" charset="-127"/>
                </a:endParaRPr>
              </a:p>
            </p:txBody>
          </p:sp>
          <p:sp>
            <p:nvSpPr>
              <p:cNvPr id="8" name="Down Arrow 13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 rot="10800000" flipV="1">
                <a:off x="3710442" y="2696574"/>
                <a:ext cx="279400" cy="401638"/>
              </a:xfrm>
              <a:prstGeom prst="downArrow">
                <a:avLst>
                  <a:gd name="adj1" fmla="val 50000"/>
                  <a:gd name="adj2" fmla="val 50113"/>
                </a:avLst>
              </a:prstGeom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>
                  <a:solidFill>
                    <a:prstClr val="black"/>
                  </a:solidFill>
                  <a:latin typeface="Arial Narrow" pitchFamily="34" charset="0"/>
                  <a:ea typeface="Gulim" pitchFamily="50" charset="-127"/>
                </a:endParaRPr>
              </a:p>
            </p:txBody>
          </p:sp>
          <p:sp>
            <p:nvSpPr>
              <p:cNvPr id="9" name="Down Arrow 1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 rot="10800000" flipV="1">
                <a:off x="2984742" y="1564482"/>
                <a:ext cx="279400" cy="401638"/>
              </a:xfrm>
              <a:prstGeom prst="downArrow">
                <a:avLst>
                  <a:gd name="adj1" fmla="val 50000"/>
                  <a:gd name="adj2" fmla="val 50113"/>
                </a:avLst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>
                  <a:solidFill>
                    <a:prstClr val="black"/>
                  </a:solidFill>
                  <a:latin typeface="Arial Narrow" pitchFamily="34" charset="0"/>
                  <a:ea typeface="Gulim" pitchFamily="50" charset="-127"/>
                </a:endParaRPr>
              </a:p>
            </p:txBody>
          </p:sp>
          <p:sp>
            <p:nvSpPr>
              <p:cNvPr id="10" name="Down Arrow 13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 rot="10800000">
                <a:off x="2977488" y="2616750"/>
                <a:ext cx="279400" cy="401638"/>
              </a:xfrm>
              <a:prstGeom prst="downArrow">
                <a:avLst>
                  <a:gd name="adj1" fmla="val 50000"/>
                  <a:gd name="adj2" fmla="val 50113"/>
                </a:avLst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>
                  <a:solidFill>
                    <a:prstClr val="black"/>
                  </a:solidFill>
                  <a:latin typeface="Arial Narrow" pitchFamily="34" charset="0"/>
                  <a:ea typeface="Gulim" pitchFamily="50" charset="-127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785673" y="2059409"/>
                <a:ext cx="13503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Tradeoff</a:t>
                </a:r>
                <a:endParaRPr lang="en-US" sz="2400" b="1" i="1" dirty="0">
                  <a:solidFill>
                    <a:srgbClr val="C00000"/>
                  </a:solidFill>
                  <a:latin typeface="Calibri" panose="020F0502020204030204" pitchFamily="34" charset="0"/>
                </a:endParaRPr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228853" y="3857169"/>
            <a:ext cx="4778588" cy="2743200"/>
            <a:chOff x="838441" y="3755571"/>
            <a:chExt cx="4778588" cy="2743200"/>
          </a:xfrm>
        </p:grpSpPr>
        <p:graphicFrame>
          <p:nvGraphicFramePr>
            <p:cNvPr id="15" name="Chart 1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46625875"/>
                </p:ext>
              </p:extLst>
            </p:nvPr>
          </p:nvGraphicFramePr>
          <p:xfrm>
            <a:off x="838441" y="3755571"/>
            <a:ext cx="4778588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sp>
          <p:nvSpPr>
            <p:cNvPr id="13" name="Oval 12"/>
            <p:cNvSpPr/>
            <p:nvPr/>
          </p:nvSpPr>
          <p:spPr bwMode="auto">
            <a:xfrm>
              <a:off x="3819596" y="5703809"/>
              <a:ext cx="406023" cy="348955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18" name="Straight Arrow Connector 17"/>
            <p:cNvCxnSpPr>
              <a:stCxn id="13" idx="0"/>
            </p:cNvCxnSpPr>
            <p:nvPr/>
          </p:nvCxnSpPr>
          <p:spPr bwMode="auto">
            <a:xfrm>
              <a:off x="4022608" y="5703809"/>
              <a:ext cx="46178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0" name="Oval 19"/>
            <p:cNvSpPr/>
            <p:nvPr/>
          </p:nvSpPr>
          <p:spPr bwMode="auto">
            <a:xfrm>
              <a:off x="3826856" y="4722276"/>
              <a:ext cx="406023" cy="323608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 flipH="1">
              <a:off x="3628542" y="4704680"/>
              <a:ext cx="415839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1323635" y="5999122"/>
              <a:ext cx="42744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300             100                  50                    0  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192304" y="4650003"/>
            <a:ext cx="3955515" cy="9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work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minimizes total energy using the </a:t>
            </a:r>
            <a:r>
              <a:rPr lang="en-US" sz="2800" b="1" i="1" dirty="0" smtClean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tradeoffs</a:t>
            </a:r>
            <a:endParaRPr lang="en-US" sz="2400" b="1" i="1" dirty="0">
              <a:solidFill>
                <a:srgbClr val="C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166429" y="780145"/>
            <a:ext cx="8661921" cy="72628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There is tradeoff between resilience cost vs. cost of datapath optimization 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50029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Background and Motivation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Problem Statement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Related Work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Our Methodology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Experimental Setup and Results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Conclusion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3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Our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48" y="809172"/>
            <a:ext cx="9013629" cy="5562601"/>
          </a:xfrm>
        </p:spPr>
        <p:txBody>
          <a:bodyPr/>
          <a:lstStyle/>
          <a:p>
            <a:r>
              <a:rPr lang="en-US" sz="2800" dirty="0" smtClean="0"/>
              <a:t>Our flow: pure-resilience </a:t>
            </a:r>
            <a:r>
              <a:rPr lang="en-US" sz="2800" dirty="0" smtClean="0">
                <a:sym typeface="Wingdings" panose="05000000000000000000" pitchFamily="2" charset="2"/>
              </a:rPr>
              <a:t> datapath optimizations</a:t>
            </a:r>
          </a:p>
          <a:p>
            <a:endParaRPr lang="en-US" sz="2600" dirty="0" smtClean="0"/>
          </a:p>
          <a:p>
            <a:r>
              <a:rPr lang="en-US" sz="2600" dirty="0" smtClean="0"/>
              <a:t>Low-cost margin insertion (</a:t>
            </a:r>
            <a:r>
              <a:rPr lang="en-US" sz="2600" dirty="0" smtClean="0">
                <a:solidFill>
                  <a:schemeClr val="tx2"/>
                </a:solidFill>
              </a:rPr>
              <a:t>selective-endpoint optimization</a:t>
            </a:r>
            <a:r>
              <a:rPr lang="en-US" sz="2600" dirty="0" smtClean="0"/>
              <a:t>)</a:t>
            </a:r>
          </a:p>
          <a:p>
            <a:pPr lvl="1"/>
            <a:r>
              <a:rPr lang="en-US" sz="2400" dirty="0" smtClean="0"/>
              <a:t>Selectively increase margin at endpoint with timing violation</a:t>
            </a:r>
            <a:br>
              <a:rPr lang="en-US" sz="2400" dirty="0" smtClean="0"/>
            </a:br>
            <a:endParaRPr lang="en-US" sz="2600" dirty="0"/>
          </a:p>
          <a:p>
            <a:r>
              <a:rPr lang="en-US" sz="2600" dirty="0" smtClean="0"/>
              <a:t>Slack redistribution (</a:t>
            </a:r>
            <a:r>
              <a:rPr lang="en-US" sz="2600" dirty="0" smtClean="0">
                <a:solidFill>
                  <a:srgbClr val="C00000"/>
                </a:solidFill>
              </a:rPr>
              <a:t>clock skew optimization</a:t>
            </a:r>
            <a:r>
              <a:rPr lang="en-US" sz="2600" dirty="0" smtClean="0"/>
              <a:t>)</a:t>
            </a:r>
          </a:p>
          <a:p>
            <a:pPr lvl="1"/>
            <a:r>
              <a:rPr lang="en-US" sz="2400" dirty="0" smtClean="0"/>
              <a:t>Migrate timing slacks to endpoint with timing violation</a:t>
            </a:r>
            <a:endParaRPr lang="en-US" sz="2400" dirty="0"/>
          </a:p>
          <a:p>
            <a:pPr marL="0" indent="0">
              <a:buNone/>
            </a:pPr>
            <a:endParaRPr lang="en-US" altLang="zh-TW" sz="2600" b="1" dirty="0" smtClean="0">
              <a:sym typeface="Symbol"/>
            </a:endParaRPr>
          </a:p>
          <a:p>
            <a:pPr marL="231775" indent="0">
              <a:buNone/>
            </a:pPr>
            <a:r>
              <a:rPr lang="en-US" altLang="zh-TW" sz="2600" b="1" dirty="0" smtClean="0">
                <a:sym typeface="Symbol"/>
              </a:rPr>
              <a:t> </a:t>
            </a:r>
            <a:r>
              <a:rPr lang="en-US" altLang="zh-TW" sz="2600" dirty="0">
                <a:sym typeface="Symbol"/>
              </a:rPr>
              <a:t>Replace error-tolerant FFs to normal FFs</a:t>
            </a:r>
            <a:br>
              <a:rPr lang="en-US" altLang="zh-TW" sz="2600" dirty="0">
                <a:sym typeface="Symbol"/>
              </a:rPr>
            </a:br>
            <a:r>
              <a:rPr lang="en-US" altLang="zh-TW" sz="2600" b="1" dirty="0">
                <a:sym typeface="Symbol"/>
              </a:rPr>
              <a:t> </a:t>
            </a:r>
            <a:r>
              <a:rPr lang="en-US" altLang="zh-TW" sz="2600" dirty="0">
                <a:sym typeface="Symbol"/>
              </a:rPr>
              <a:t>Reduced resilience cost </a:t>
            </a:r>
            <a:endParaRPr lang="en-US" sz="2600" dirty="0"/>
          </a:p>
          <a:p>
            <a:endParaRPr lang="en-US" sz="2600" dirty="0" smtClean="0"/>
          </a:p>
          <a:p>
            <a:pPr lvl="2"/>
            <a:endParaRPr lang="en-US" sz="2200" dirty="0" smtClean="0"/>
          </a:p>
          <a:p>
            <a:endParaRPr lang="en-US" sz="2600" dirty="0" smtClean="0"/>
          </a:p>
          <a:p>
            <a:endParaRPr lang="en-US" sz="2600" dirty="0"/>
          </a:p>
          <a:p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4070291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Optimization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36" y="838201"/>
            <a:ext cx="7477164" cy="666750"/>
          </a:xfrm>
        </p:spPr>
        <p:txBody>
          <a:bodyPr/>
          <a:lstStyle/>
          <a:p>
            <a:r>
              <a:rPr lang="en-US" sz="2400" dirty="0" smtClean="0"/>
              <a:t>Iteratively optimize with </a:t>
            </a:r>
            <a:r>
              <a:rPr lang="en-US" sz="2400" dirty="0" err="1" smtClean="0">
                <a:solidFill>
                  <a:schemeClr val="tx2"/>
                </a:solidFill>
              </a:rPr>
              <a:t>SEOpt</a:t>
            </a:r>
            <a:r>
              <a:rPr lang="en-US" sz="2400" dirty="0" smtClean="0">
                <a:solidFill>
                  <a:schemeClr val="accent6"/>
                </a:solidFill>
              </a:rPr>
              <a:t>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C00000"/>
                </a:solidFill>
              </a:rPr>
              <a:t>SkewOpt</a:t>
            </a: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26035" y="1434568"/>
            <a:ext cx="7305729" cy="1607409"/>
            <a:chOff x="1426035" y="1434568"/>
            <a:chExt cx="7305729" cy="1607409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6376" y="1434568"/>
              <a:ext cx="3445388" cy="1607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Rectangle 22"/>
            <p:cNvSpPr/>
            <p:nvPr/>
          </p:nvSpPr>
          <p:spPr bwMode="auto">
            <a:xfrm>
              <a:off x="1426035" y="1500299"/>
              <a:ext cx="3129631" cy="592437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0" u="none" strike="noStrike" cap="none" normalizeH="0" baseline="0" dirty="0" smtClean="0">
                  <a:ln>
                    <a:noFill/>
                  </a:ln>
                  <a:effectLst/>
                  <a:latin typeface="Arial Narrow" pitchFamily="34" charset="0"/>
                </a:rPr>
                <a:t>Initial</a:t>
              </a:r>
              <a:r>
                <a:rPr kumimoji="0" lang="en-US" sz="2000" i="0" u="none" strike="noStrike" cap="none" normalizeH="0" dirty="0" smtClean="0">
                  <a:ln>
                    <a:noFill/>
                  </a:ln>
                  <a:effectLst/>
                  <a:latin typeface="Arial Narrow" pitchFamily="34" charset="0"/>
                </a:rPr>
                <a:t> </a:t>
              </a:r>
              <a:r>
                <a:rPr lang="en-US" sz="2000" dirty="0" smtClean="0">
                  <a:latin typeface="Arial Narrow" pitchFamily="34" charset="0"/>
                </a:rPr>
                <a:t>p</a:t>
              </a:r>
              <a:r>
                <a:rPr kumimoji="0" lang="en-US" sz="2000" i="0" u="none" strike="noStrike" cap="none" normalizeH="0" baseline="0" dirty="0" smtClean="0">
                  <a:ln>
                    <a:noFill/>
                  </a:ln>
                  <a:effectLst/>
                  <a:latin typeface="Arial Narrow" pitchFamily="34" charset="0"/>
                </a:rPr>
                <a:t>lacement </a:t>
              </a:r>
              <a:br>
                <a:rPr kumimoji="0" lang="en-US" sz="2000" i="0" u="none" strike="noStrike" cap="none" normalizeH="0" baseline="0" dirty="0" smtClean="0">
                  <a:ln>
                    <a:noFill/>
                  </a:ln>
                  <a:effectLst/>
                  <a:latin typeface="Arial Narrow" pitchFamily="34" charset="0"/>
                </a:rPr>
              </a:br>
              <a:r>
                <a:rPr kumimoji="0" lang="en-US" sz="2000" i="0" u="none" strike="noStrike" cap="none" normalizeH="0" baseline="0" dirty="0" smtClean="0">
                  <a:ln>
                    <a:noFill/>
                  </a:ln>
                  <a:effectLst/>
                  <a:latin typeface="Arial Narrow" pitchFamily="34" charset="0"/>
                </a:rPr>
                <a:t>(all FFs = error-tolerant FFs)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402854" y="2700953"/>
            <a:ext cx="3175993" cy="3710334"/>
            <a:chOff x="1402854" y="2700953"/>
            <a:chExt cx="3175993" cy="3710334"/>
          </a:xfrm>
        </p:grpSpPr>
        <p:sp>
          <p:nvSpPr>
            <p:cNvPr id="2058" name="Diamond 2057"/>
            <p:cNvSpPr/>
            <p:nvPr/>
          </p:nvSpPr>
          <p:spPr bwMode="auto">
            <a:xfrm>
              <a:off x="1402854" y="5123569"/>
              <a:ext cx="3175993" cy="605899"/>
            </a:xfrm>
            <a:prstGeom prst="diamond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Energy &lt; min energy?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576456" y="6039998"/>
              <a:ext cx="2828789" cy="371289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0" u="none" strike="noStrike" cap="none" normalizeH="0" baseline="0" dirty="0" smtClean="0">
                  <a:ln>
                    <a:noFill/>
                  </a:ln>
                  <a:effectLst/>
                  <a:latin typeface="Arial Narrow" pitchFamily="34" charset="0"/>
                </a:rPr>
                <a:t>Save current solution</a:t>
              </a:r>
            </a:p>
          </p:txBody>
        </p:sp>
        <p:cxnSp>
          <p:nvCxnSpPr>
            <p:cNvPr id="49" name="Straight Arrow Connector 48"/>
            <p:cNvCxnSpPr>
              <a:stCxn id="27" idx="2"/>
              <a:endCxn id="2058" idx="0"/>
            </p:cNvCxnSpPr>
            <p:nvPr/>
          </p:nvCxnSpPr>
          <p:spPr bwMode="auto">
            <a:xfrm>
              <a:off x="2990850" y="4813039"/>
              <a:ext cx="1" cy="31053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" name="Straight Arrow Connector 49"/>
            <p:cNvCxnSpPr>
              <a:stCxn id="2058" idx="2"/>
              <a:endCxn id="45" idx="0"/>
            </p:cNvCxnSpPr>
            <p:nvPr/>
          </p:nvCxnSpPr>
          <p:spPr bwMode="auto">
            <a:xfrm>
              <a:off x="2990851" y="5729468"/>
              <a:ext cx="0" cy="31053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65" name="Elbow Connector 2064"/>
            <p:cNvCxnSpPr>
              <a:stCxn id="2058" idx="3"/>
              <a:endCxn id="26" idx="3"/>
            </p:cNvCxnSpPr>
            <p:nvPr/>
          </p:nvCxnSpPr>
          <p:spPr bwMode="auto">
            <a:xfrm flipH="1" flipV="1">
              <a:off x="4546683" y="2700953"/>
              <a:ext cx="32164" cy="2725566"/>
            </a:xfrm>
            <a:prstGeom prst="bentConnector3">
              <a:avLst>
                <a:gd name="adj1" fmla="val -1154940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Group 3"/>
          <p:cNvGrpSpPr/>
          <p:nvPr/>
        </p:nvGrpSpPr>
        <p:grpSpPr>
          <a:xfrm>
            <a:off x="327712" y="2092736"/>
            <a:ext cx="8404052" cy="2618430"/>
            <a:chOff x="327712" y="2092736"/>
            <a:chExt cx="8404052" cy="261843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6376" y="3113615"/>
              <a:ext cx="3445388" cy="1597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Rectangle 25"/>
            <p:cNvSpPr/>
            <p:nvPr/>
          </p:nvSpPr>
          <p:spPr bwMode="auto">
            <a:xfrm>
              <a:off x="1435017" y="2403266"/>
              <a:ext cx="3111666" cy="595374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chemeClr val="tx2"/>
                  </a:solidFill>
                  <a:latin typeface="Arial Narrow" pitchFamily="34" charset="0"/>
                </a:rPr>
                <a:t>Margin insertion</a:t>
              </a:r>
              <a:r>
                <a:rPr kumimoji="0" lang="en-US" sz="20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 Narrow" pitchFamily="34" charset="0"/>
                </a:rPr>
                <a:t> on </a:t>
              </a:r>
              <a:r>
                <a:rPr lang="en-US" sz="2000" i="1" dirty="0">
                  <a:solidFill>
                    <a:schemeClr val="tx2"/>
                  </a:solidFill>
                  <a:latin typeface="Arial Narrow" pitchFamily="34" charset="0"/>
                </a:rPr>
                <a:t>K</a:t>
              </a:r>
              <a:r>
                <a:rPr kumimoji="0" lang="en-US" sz="200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 Narrow" pitchFamily="34" charset="0"/>
                </a:rPr>
                <a:t> paths based on sensitivity function</a:t>
              </a:r>
              <a:endPara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8" name="Straight Arrow Connector 27"/>
            <p:cNvCxnSpPr>
              <a:stCxn id="23" idx="2"/>
              <a:endCxn id="26" idx="0"/>
            </p:cNvCxnSpPr>
            <p:nvPr/>
          </p:nvCxnSpPr>
          <p:spPr bwMode="auto">
            <a:xfrm flipH="1">
              <a:off x="2990850" y="2092736"/>
              <a:ext cx="1" cy="31053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stCxn id="26" idx="2"/>
              <a:endCxn id="37" idx="0"/>
            </p:cNvCxnSpPr>
            <p:nvPr/>
          </p:nvCxnSpPr>
          <p:spPr bwMode="auto">
            <a:xfrm>
              <a:off x="2990850" y="2998640"/>
              <a:ext cx="1" cy="31053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1443950" y="3309170"/>
              <a:ext cx="3093801" cy="595374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chemeClr val="tx2"/>
                  </a:solidFill>
                  <a:latin typeface="Arial Narrow" pitchFamily="34" charset="0"/>
                </a:rPr>
                <a:t>Replace error-tolerant FFs </a:t>
              </a:r>
              <a:br>
                <a:rPr lang="en-US" sz="2000" dirty="0" smtClean="0">
                  <a:solidFill>
                    <a:schemeClr val="tx2"/>
                  </a:solidFill>
                  <a:latin typeface="Arial Narrow" pitchFamily="34" charset="0"/>
                </a:rPr>
              </a:br>
              <a:r>
                <a:rPr lang="en-US" sz="2000" dirty="0" smtClean="0">
                  <a:solidFill>
                    <a:schemeClr val="tx2"/>
                  </a:solidFill>
                  <a:latin typeface="Arial Narrow" pitchFamily="34" charset="0"/>
                </a:rPr>
                <a:t>w/ normal FFs</a:t>
              </a:r>
              <a:endPara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078" name="Left Brace 2077"/>
            <p:cNvSpPr/>
            <p:nvPr/>
          </p:nvSpPr>
          <p:spPr bwMode="auto">
            <a:xfrm>
              <a:off x="1097493" y="2438911"/>
              <a:ext cx="300564" cy="1455596"/>
            </a:xfrm>
            <a:prstGeom prst="leftBrac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079" name="TextBox 2078"/>
            <p:cNvSpPr txBox="1"/>
            <p:nvPr/>
          </p:nvSpPr>
          <p:spPr>
            <a:xfrm>
              <a:off x="327712" y="2950723"/>
              <a:ext cx="8114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SEOpt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0070" y="3904544"/>
            <a:ext cx="8671694" cy="2625898"/>
            <a:chOff x="60070" y="3904544"/>
            <a:chExt cx="8671694" cy="2625898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6376" y="4932891"/>
              <a:ext cx="3445388" cy="1597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Rectangle 26"/>
            <p:cNvSpPr/>
            <p:nvPr/>
          </p:nvSpPr>
          <p:spPr bwMode="auto">
            <a:xfrm>
              <a:off x="1435016" y="4215074"/>
              <a:ext cx="3111668" cy="597965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 Narrow" pitchFamily="34" charset="0"/>
                </a:rPr>
                <a:t>Activity </a:t>
              </a:r>
              <a:r>
                <a:rPr kumimoji="0" lang="en-US" sz="2000" i="0" u="none" strike="noStrike" cap="none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 Narrow" pitchFamily="34" charset="0"/>
                </a:rPr>
                <a:t>aware </a:t>
              </a:r>
              <a:r>
                <a:rPr kumimoji="0" lang="en-US" sz="200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 Narrow" pitchFamily="34" charset="0"/>
                </a:rPr>
                <a:t>clock skew optimization</a:t>
              </a:r>
              <a:r>
                <a:rPr kumimoji="0" lang="en-US" sz="2000" i="0" u="none" strike="noStrike" cap="none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 Narrow" pitchFamily="34" charset="0"/>
                </a:rPr>
                <a:t> </a:t>
              </a:r>
              <a:endParaRPr kumimoji="0" lang="en-US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38" name="Straight Arrow Connector 37"/>
            <p:cNvCxnSpPr>
              <a:stCxn id="37" idx="2"/>
              <a:endCxn id="27" idx="0"/>
            </p:cNvCxnSpPr>
            <p:nvPr/>
          </p:nvCxnSpPr>
          <p:spPr bwMode="auto">
            <a:xfrm flipH="1">
              <a:off x="2990850" y="3904544"/>
              <a:ext cx="1" cy="31053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Left Brace 68"/>
            <p:cNvSpPr/>
            <p:nvPr/>
          </p:nvSpPr>
          <p:spPr bwMode="auto">
            <a:xfrm>
              <a:off x="1097493" y="4238662"/>
              <a:ext cx="300564" cy="561195"/>
            </a:xfrm>
            <a:prstGeom prst="leftBrac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070" y="4320195"/>
              <a:ext cx="1080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SkewOpt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44540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Selective-Endpoint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73" y="752476"/>
            <a:ext cx="9013629" cy="5781674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dirty="0" smtClean="0"/>
              <a:t>Optimize </a:t>
            </a:r>
            <a:r>
              <a:rPr lang="en-US" dirty="0" err="1" smtClean="0"/>
              <a:t>fanin</a:t>
            </a:r>
            <a:r>
              <a:rPr lang="en-US" dirty="0" smtClean="0"/>
              <a:t> cone w/ tighter constraints</a:t>
            </a:r>
            <a:br>
              <a:rPr lang="en-US" dirty="0" smtClean="0"/>
            </a:br>
            <a:r>
              <a:rPr lang="en-US" altLang="zh-TW" sz="2800" b="1" dirty="0">
                <a:sym typeface="Symbol"/>
              </a:rPr>
              <a:t></a:t>
            </a:r>
            <a:r>
              <a:rPr lang="en-US" sz="2800" dirty="0" smtClean="0"/>
              <a:t> Allows replacement of Razor FF w/ normal FF</a:t>
            </a:r>
          </a:p>
          <a:p>
            <a:pPr lvl="1">
              <a:spcBef>
                <a:spcPts val="500"/>
              </a:spcBef>
            </a:pPr>
            <a:r>
              <a:rPr lang="en-US" sz="2600" dirty="0" smtClean="0"/>
              <a:t>Trade off cost of resilience vs. data path optimization</a:t>
            </a:r>
          </a:p>
          <a:p>
            <a:pPr lvl="1">
              <a:spcBef>
                <a:spcPts val="500"/>
              </a:spcBef>
            </a:pPr>
            <a:endParaRPr lang="en-US" sz="2600" dirty="0"/>
          </a:p>
          <a:p>
            <a:pPr lvl="1">
              <a:spcBef>
                <a:spcPts val="500"/>
              </a:spcBef>
            </a:pPr>
            <a:endParaRPr lang="en-US" sz="2600" dirty="0" smtClean="0"/>
          </a:p>
          <a:p>
            <a:pPr lvl="1">
              <a:spcBef>
                <a:spcPts val="500"/>
              </a:spcBef>
            </a:pPr>
            <a:endParaRPr lang="en-US" sz="2600" dirty="0"/>
          </a:p>
          <a:p>
            <a:pPr lvl="1">
              <a:spcBef>
                <a:spcPts val="500"/>
              </a:spcBef>
            </a:pPr>
            <a:endParaRPr lang="en-US" sz="2600" dirty="0" smtClean="0"/>
          </a:p>
          <a:p>
            <a:pPr lvl="1">
              <a:spcBef>
                <a:spcPts val="500"/>
              </a:spcBef>
            </a:pPr>
            <a:endParaRPr lang="en-US" sz="2600" dirty="0"/>
          </a:p>
          <a:p>
            <a:pPr lvl="1">
              <a:spcBef>
                <a:spcPts val="500"/>
              </a:spcBef>
            </a:pPr>
            <a:endParaRPr lang="en-US" sz="2600" dirty="0" smtClean="0"/>
          </a:p>
          <a:p>
            <a:pPr lvl="1">
              <a:spcBef>
                <a:spcPts val="500"/>
              </a:spcBef>
            </a:pPr>
            <a:endParaRPr lang="en-US" sz="2600" dirty="0" smtClean="0"/>
          </a:p>
          <a:p>
            <a:pPr lvl="1">
              <a:spcBef>
                <a:spcPts val="500"/>
              </a:spcBef>
            </a:pPr>
            <a:r>
              <a:rPr lang="en-US" sz="2600" dirty="0" smtClean="0"/>
              <a:t>Question 1: </a:t>
            </a:r>
            <a:r>
              <a:rPr lang="en-US" sz="2600" i="1" dirty="0" smtClean="0"/>
              <a:t>Which endpoint to be optimized?</a:t>
            </a:r>
            <a:endParaRPr lang="en-US" sz="2600" i="1" dirty="0"/>
          </a:p>
          <a:p>
            <a:pPr lvl="1">
              <a:spcBef>
                <a:spcPts val="500"/>
              </a:spcBef>
            </a:pPr>
            <a:endParaRPr lang="en-US" sz="2600" i="1" dirty="0" smtClean="0"/>
          </a:p>
          <a:p>
            <a:pPr lvl="1">
              <a:spcBef>
                <a:spcPts val="500"/>
              </a:spcBef>
            </a:pPr>
            <a:r>
              <a:rPr lang="en-US" sz="2600" dirty="0" smtClean="0"/>
              <a:t>Question 2: </a:t>
            </a:r>
            <a:r>
              <a:rPr lang="en-US" sz="2600" i="1" dirty="0" smtClean="0"/>
              <a:t>How many endpoints to be optimized?</a:t>
            </a:r>
            <a:br>
              <a:rPr lang="en-US" sz="2600" i="1" dirty="0" smtClean="0"/>
            </a:br>
            <a:endParaRPr lang="en-US" sz="2600" i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7" b="1"/>
          <a:stretch/>
        </p:blipFill>
        <p:spPr bwMode="auto">
          <a:xfrm>
            <a:off x="1068352" y="2135865"/>
            <a:ext cx="6608349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1584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838201"/>
            <a:ext cx="8836025" cy="816428"/>
          </a:xfrm>
        </p:spPr>
        <p:txBody>
          <a:bodyPr/>
          <a:lstStyle/>
          <a:p>
            <a:pPr marL="230188" lvl="1" indent="-230188"/>
            <a:r>
              <a:rPr lang="en-US" sz="2600" i="1" dirty="0"/>
              <a:t>Which endpoint to be </a:t>
            </a:r>
            <a:r>
              <a:rPr lang="en-US" sz="2600" i="1" dirty="0" smtClean="0"/>
              <a:t>optimized?</a:t>
            </a:r>
            <a:br>
              <a:rPr lang="en-US" sz="2600" i="1" dirty="0" smtClean="0"/>
            </a:br>
            <a:r>
              <a:rPr lang="en-US" altLang="zh-TW" sz="2400" b="1" dirty="0">
                <a:solidFill>
                  <a:srgbClr val="C00000"/>
                </a:solidFill>
                <a:sym typeface="Symbol"/>
              </a:rPr>
              <a:t></a:t>
            </a:r>
            <a:r>
              <a:rPr lang="en-US" altLang="zh-TW" sz="2400" b="1" dirty="0">
                <a:sym typeface="Symbol"/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Pick endpoints based on sensitivity functions</a:t>
            </a:r>
            <a:endParaRPr lang="en-US" sz="24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972862" y="1537211"/>
            <a:ext cx="4162136" cy="5316750"/>
            <a:chOff x="4972862" y="1537211"/>
            <a:chExt cx="4162136" cy="531675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2862" y="1768193"/>
              <a:ext cx="4162136" cy="26929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3997" y="4280919"/>
              <a:ext cx="3971255" cy="25730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5546408" y="1537211"/>
              <a:ext cx="348947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</a:rPr>
                <a:t>Vary #endpoints </a:t>
              </a:r>
              <a:r>
                <a:rPr lang="en-US" sz="2000" dirty="0" smtClean="0">
                  <a:solidFill>
                    <a:schemeClr val="tx2"/>
                  </a:solidFill>
                  <a:sym typeface="Wingdings" panose="05000000000000000000" pitchFamily="2" charset="2"/>
                </a:rPr>
                <a:t> compare area/power penalty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 bwMode="auto">
          <a:xfrm>
            <a:off x="297743" y="4721570"/>
            <a:ext cx="4187037" cy="878959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95562" y="1682324"/>
            <a:ext cx="4499299" cy="4904643"/>
            <a:chOff x="195562" y="1682324"/>
            <a:chExt cx="4499299" cy="49046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224988" y="2210636"/>
                  <a:ext cx="216809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/>
                          </a:rPr>
                          <m:t>𝑆𝐹</m:t>
                        </m:r>
                        <m:r>
                          <a:rPr lang="en-US" sz="2000" b="0" i="1" smtClean="0">
                            <a:latin typeface="Cambria Math"/>
                          </a:rPr>
                          <m:t>1=|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𝑠𝑙𝑎𝑐𝑘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𝑝</m:t>
                            </m:r>
                          </m:e>
                        </m:d>
                        <m:r>
                          <a:rPr lang="en-US" sz="2000" b="0" i="1" smtClean="0">
                            <a:latin typeface="Cambria Math"/>
                          </a:rPr>
                          <m:t>|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4988" y="2210636"/>
                  <a:ext cx="2168093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846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217734" y="2697082"/>
                  <a:ext cx="355494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/>
                          </a:rPr>
                          <m:t>𝑆𝐹</m:t>
                        </m:r>
                        <m:r>
                          <a:rPr lang="en-US" sz="2000" b="0" i="1" smtClean="0">
                            <a:latin typeface="Cambria Math"/>
                          </a:rPr>
                          <m:t>2=|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𝑠𝑙𝑎𝑐𝑘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𝑝</m:t>
                            </m:r>
                          </m:e>
                        </m:d>
                        <m:r>
                          <a:rPr lang="en-US" sz="2000" b="0" i="1" smtClean="0">
                            <a:latin typeface="Cambria Math"/>
                          </a:rPr>
                          <m:t>|×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𝑛𝑢𝑚𝑐𝑟𝑖</m:t>
                        </m:r>
                        <m:r>
                          <a:rPr lang="en-US" sz="2000" b="0" i="1" smtClean="0">
                            <a:latin typeface="Cambria Math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𝑝</m:t>
                        </m:r>
                        <m:r>
                          <a:rPr lang="en-US" sz="2000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734" y="2697082"/>
                  <a:ext cx="3554948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10480" y="3154500"/>
                  <a:ext cx="3715248" cy="73314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/>
                          </a:rPr>
                          <m:t>𝑆𝐹</m:t>
                        </m:r>
                        <m:r>
                          <a:rPr lang="en-US" sz="2000" b="0" i="1" smtClean="0">
                            <a:latin typeface="Cambria Math"/>
                          </a:rPr>
                          <m:t>3=|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𝑠𝑙𝑎𝑐𝑘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𝑝</m:t>
                            </m:r>
                          </m:e>
                        </m:d>
                        <m:r>
                          <a:rPr lang="en-US" sz="2000" b="0" i="1" smtClean="0">
                            <a:latin typeface="Cambria Math"/>
                          </a:rPr>
                          <m:t>|×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</a:rPr>
                              <m:t>𝑛𝑢𝑚</m:t>
                            </m:r>
                            <m:r>
                              <a:rPr lang="en-US" sz="2000" b="0" i="1" baseline="-25000" smtClean="0">
                                <a:latin typeface="Cambria Math"/>
                              </a:rPr>
                              <m:t>𝑐𝑟𝑖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𝑛𝑢𝑚</m:t>
                            </m:r>
                            <m:r>
                              <a:rPr lang="en-US" sz="2000" b="0" i="1" baseline="-25000" smtClean="0">
                                <a:latin typeface="Cambria Math"/>
                              </a:rPr>
                              <m:t>𝑡𝑜𝑡𝑎𝑙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480" y="3154500"/>
                  <a:ext cx="3715248" cy="73314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232254" y="3872387"/>
                  <a:ext cx="4330288" cy="8789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/>
                          </a:rPr>
                          <m:t>𝑆𝐹</m:t>
                        </m:r>
                        <m:r>
                          <a:rPr lang="en-US" sz="2000" b="0" i="1" smtClean="0">
                            <a:latin typeface="Cambria Math"/>
                          </a:rPr>
                          <m:t>4=|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𝑠𝑙𝑎𝑐𝑘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𝑝</m:t>
                            </m:r>
                          </m:e>
                        </m:d>
                        <m:r>
                          <a:rPr lang="en-US" sz="2000" b="0" i="1" smtClean="0">
                            <a:latin typeface="Cambria Math"/>
                          </a:rPr>
                          <m:t>|×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2000" b="0" i="1" smtClean="0">
                                <a:latin typeface="Cambria Math"/>
                              </a:rPr>
                              <m:t>𝑐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𝜖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𝑓𝑎𝑛𝑖𝑛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sub>
                          <m:sup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𝑃𝑤𝑟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𝑐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2254" y="3872387"/>
                  <a:ext cx="4330288" cy="878959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254028" y="4707056"/>
                  <a:ext cx="4311245" cy="8789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/>
                          </a:rPr>
                          <m:t>𝑆𝐹</m:t>
                        </m:r>
                        <m:r>
                          <a:rPr lang="en-US" sz="2000" b="0" i="1" smtClean="0">
                            <a:latin typeface="Cambria Math"/>
                          </a:rPr>
                          <m:t>5=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2000" b="0" i="1" smtClean="0">
                                <a:latin typeface="Cambria Math"/>
                              </a:rPr>
                              <m:t>𝑐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𝜖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𝑓𝑎𝑛𝑖𝑛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sub>
                          <m:sup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|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𝑠𝑙𝑎𝑐𝑘</m:t>
                            </m:r>
                            <m:d>
                              <m:d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</m:d>
                            <m:r>
                              <a:rPr lang="en-US" sz="2000" b="0" i="1" smtClean="0">
                                <a:latin typeface="Cambria Math"/>
                              </a:rPr>
                              <m:t>|</m:t>
                            </m:r>
                          </m:e>
                        </m:nary>
                        <m:r>
                          <a:rPr lang="en-US" sz="2000" i="1" smtClean="0">
                            <a:latin typeface="Cambria Math"/>
                          </a:rPr>
                          <m:t>×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𝑃𝑤𝑟</m:t>
                        </m:r>
                        <m:r>
                          <a:rPr lang="en-US" sz="2000" b="0" i="1" smtClean="0">
                            <a:latin typeface="Cambria Math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𝑐</m:t>
                        </m:r>
                        <m:r>
                          <a:rPr lang="en-US" sz="2000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4028" y="4707056"/>
                  <a:ext cx="4311245" cy="878959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195562" y="1682324"/>
              <a:ext cx="4384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Candidate Sensitivity Functions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3598" y="5685142"/>
              <a:ext cx="4201263" cy="9018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chemeClr val="tx2"/>
                  </a:solidFill>
                </a:rPr>
                <a:t>p        </a:t>
              </a:r>
              <a:r>
                <a:rPr lang="en-US" dirty="0" smtClean="0">
                  <a:solidFill>
                    <a:schemeClr val="tx2"/>
                  </a:solidFill>
                </a:rPr>
                <a:t> negative slack endpoint</a:t>
              </a:r>
            </a:p>
            <a:p>
              <a:r>
                <a:rPr lang="en-US" i="1" dirty="0" smtClean="0">
                  <a:solidFill>
                    <a:schemeClr val="tx2"/>
                  </a:solidFill>
                </a:rPr>
                <a:t>c        </a:t>
              </a:r>
              <a:r>
                <a:rPr lang="en-US" dirty="0" smtClean="0">
                  <a:solidFill>
                    <a:schemeClr val="tx2"/>
                  </a:solidFill>
                </a:rPr>
                <a:t> cells within </a:t>
              </a:r>
              <a:r>
                <a:rPr lang="en-US" dirty="0" err="1" smtClean="0">
                  <a:solidFill>
                    <a:schemeClr val="tx2"/>
                  </a:solidFill>
                </a:rPr>
                <a:t>fanin</a:t>
              </a:r>
              <a:r>
                <a:rPr lang="en-US" dirty="0" smtClean="0">
                  <a:solidFill>
                    <a:schemeClr val="tx2"/>
                  </a:solidFill>
                </a:rPr>
                <a:t> cone</a:t>
              </a:r>
            </a:p>
            <a:p>
              <a:r>
                <a:rPr lang="en-US" i="1" dirty="0" err="1" smtClean="0">
                  <a:solidFill>
                    <a:schemeClr val="tx2"/>
                  </a:solidFill>
                </a:rPr>
                <a:t>Num</a:t>
              </a:r>
              <a:r>
                <a:rPr lang="en-US" i="1" baseline="-25000" dirty="0" err="1" smtClean="0">
                  <a:solidFill>
                    <a:schemeClr val="tx2"/>
                  </a:solidFill>
                </a:rPr>
                <a:t>cri</a:t>
              </a:r>
              <a:r>
                <a:rPr lang="en-US" dirty="0" smtClean="0">
                  <a:solidFill>
                    <a:schemeClr val="tx2"/>
                  </a:solidFill>
                </a:rPr>
                <a:t>  number of negative slack cells</a:t>
              </a:r>
              <a:endParaRPr lang="en-US" baseline="-25000" dirty="0" smtClean="0">
                <a:solidFill>
                  <a:schemeClr val="tx2"/>
                </a:solidFill>
              </a:endParaRPr>
            </a:p>
            <a:p>
              <a:endParaRPr lang="en-US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15597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0188" lvl="1" indent="-230188"/>
            <a:r>
              <a:rPr lang="en-US" sz="2600" dirty="0"/>
              <a:t>Question 2: </a:t>
            </a:r>
            <a:r>
              <a:rPr lang="en-US" sz="2600" i="1" dirty="0"/>
              <a:t>How many endpoints to be optimized?</a:t>
            </a:r>
            <a:br>
              <a:rPr lang="en-US" sz="2600" i="1" dirty="0"/>
            </a:br>
            <a:r>
              <a:rPr lang="en-US" altLang="zh-TW" sz="2400" b="1" dirty="0">
                <a:solidFill>
                  <a:srgbClr val="C00000"/>
                </a:solidFill>
                <a:sym typeface="Symbol"/>
              </a:rPr>
              <a:t></a:t>
            </a:r>
            <a:r>
              <a:rPr lang="en-US" altLang="zh-TW" sz="2400" b="1" dirty="0">
                <a:sym typeface="Symbol"/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Vary #optimized endpoints</a:t>
            </a:r>
            <a:r>
              <a:rPr lang="en-US" sz="2400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pick minimum-energy solution</a:t>
            </a:r>
          </a:p>
          <a:p>
            <a:pPr marL="230188" lvl="1" indent="-230188"/>
            <a:endParaRPr lang="en-US" sz="2400" i="1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marL="230188" lvl="1" indent="-230188"/>
            <a:r>
              <a:rPr lang="en-US" sz="2400" u="sng" dirty="0" smtClean="0">
                <a:sym typeface="Wingdings" panose="05000000000000000000" pitchFamily="2" charset="2"/>
              </a:rPr>
              <a:t>Optimization Procedure</a:t>
            </a:r>
          </a:p>
          <a:p>
            <a:pPr marL="687387" lvl="2" indent="-457200">
              <a:buFont typeface="+mj-lt"/>
              <a:buAutoNum type="arabicPeriod"/>
            </a:pPr>
            <a:r>
              <a:rPr lang="en-US" sz="2400" dirty="0" smtClean="0">
                <a:sym typeface="Wingdings" panose="05000000000000000000" pitchFamily="2" charset="2"/>
              </a:rPr>
              <a:t>Pick top-</a:t>
            </a:r>
            <a:r>
              <a:rPr lang="en-US" sz="2400" i="1" dirty="0" smtClean="0">
                <a:sym typeface="Wingdings" panose="05000000000000000000" pitchFamily="2" charset="2"/>
              </a:rPr>
              <a:t>K </a:t>
            </a:r>
            <a:r>
              <a:rPr lang="en-US" sz="2400" dirty="0" smtClean="0">
                <a:sym typeface="Wingdings" panose="05000000000000000000" pitchFamily="2" charset="2"/>
              </a:rPr>
              <a:t>endpoints with minimum sensitivity</a:t>
            </a:r>
          </a:p>
          <a:p>
            <a:pPr marL="687387" lvl="2" indent="-457200">
              <a:buFont typeface="+mj-lt"/>
              <a:buAutoNum type="arabicPeriod"/>
            </a:pPr>
            <a:r>
              <a:rPr lang="en-US" sz="2400" dirty="0" smtClean="0">
                <a:sym typeface="Wingdings" panose="05000000000000000000" pitchFamily="2" charset="2"/>
              </a:rPr>
              <a:t>Timing optimization on </a:t>
            </a:r>
            <a:r>
              <a:rPr lang="en-US" sz="2400" dirty="0" err="1" smtClean="0">
                <a:sym typeface="Wingdings" panose="05000000000000000000" pitchFamily="2" charset="2"/>
              </a:rPr>
              <a:t>fanin</a:t>
            </a:r>
            <a:r>
              <a:rPr lang="en-US" sz="2400" dirty="0" smtClean="0">
                <a:sym typeface="Wingdings" panose="05000000000000000000" pitchFamily="2" charset="2"/>
              </a:rPr>
              <a:t> cone of </a:t>
            </a:r>
            <a:r>
              <a:rPr lang="en-US" sz="2400" i="1" dirty="0" smtClean="0">
                <a:sym typeface="Wingdings" panose="05000000000000000000" pitchFamily="2" charset="2"/>
              </a:rPr>
              <a:t>p</a:t>
            </a:r>
            <a:br>
              <a:rPr lang="en-US" sz="2400" i="1" dirty="0" smtClean="0">
                <a:sym typeface="Wingdings" panose="05000000000000000000" pitchFamily="2" charset="2"/>
              </a:rPr>
            </a:br>
            <a:r>
              <a:rPr lang="en-US" sz="2400" dirty="0" smtClean="0">
                <a:sym typeface="Wingdings" panose="05000000000000000000" pitchFamily="2" charset="2"/>
              </a:rPr>
              <a:t>if ( slack at </a:t>
            </a:r>
            <a:r>
              <a:rPr lang="en-US" sz="2400" i="1" dirty="0" smtClean="0">
                <a:sym typeface="Wingdings" panose="05000000000000000000" pitchFamily="2" charset="2"/>
              </a:rPr>
              <a:t>p </a:t>
            </a:r>
            <a:r>
              <a:rPr lang="en-US" sz="2400" dirty="0" smtClean="0">
                <a:sym typeface="Wingdings" panose="05000000000000000000" pitchFamily="2" charset="2"/>
              </a:rPr>
              <a:t>is positive</a:t>
            </a:r>
            <a:r>
              <a:rPr lang="en-US" sz="2400" i="1" dirty="0" smtClean="0">
                <a:sym typeface="Wingdings" panose="05000000000000000000" pitchFamily="2" charset="2"/>
              </a:rPr>
              <a:t>)</a:t>
            </a:r>
            <a:r>
              <a:rPr lang="en-US" sz="1600" dirty="0" smtClean="0">
                <a:sym typeface="Wingdings" panose="05000000000000000000" pitchFamily="2" charset="2"/>
              </a:rPr>
              <a:t>  </a:t>
            </a:r>
            <a:r>
              <a:rPr lang="en-US" sz="2400" dirty="0" smtClean="0">
                <a:sym typeface="Wingdings" panose="05000000000000000000" pitchFamily="2" charset="2"/>
              </a:rPr>
              <a:t>replace with normal FFs</a:t>
            </a:r>
          </a:p>
          <a:p>
            <a:pPr marL="687387" lvl="2" indent="-457200">
              <a:buFont typeface="+mj-lt"/>
              <a:buAutoNum type="arabicPeriod"/>
            </a:pPr>
            <a:r>
              <a:rPr lang="en-US" sz="2400" dirty="0" smtClean="0">
                <a:sym typeface="Wingdings" panose="05000000000000000000" pitchFamily="2" charset="2"/>
              </a:rPr>
              <a:t>Error rate estimation</a:t>
            </a:r>
          </a:p>
          <a:p>
            <a:pPr marL="687387" lvl="2" indent="-457200">
              <a:buFont typeface="+mj-lt"/>
              <a:buAutoNum type="arabicPeriod"/>
            </a:pPr>
            <a:r>
              <a:rPr lang="en-US" sz="2400" dirty="0" smtClean="0">
                <a:sym typeface="Wingdings" panose="05000000000000000000" pitchFamily="2" charset="2"/>
              </a:rPr>
              <a:t>Check design energy </a:t>
            </a:r>
            <a:br>
              <a:rPr lang="en-US" sz="2400" dirty="0" smtClean="0">
                <a:sym typeface="Wingdings" panose="05000000000000000000" pitchFamily="2" charset="2"/>
              </a:rPr>
            </a:br>
            <a:r>
              <a:rPr lang="en-US" sz="2400" dirty="0" smtClean="0">
                <a:sym typeface="Wingdings" panose="05000000000000000000" pitchFamily="2" charset="2"/>
              </a:rPr>
              <a:t>if ( energy is reduced ) store current solution</a:t>
            </a:r>
            <a:endParaRPr lang="en-US" sz="2400" dirty="0">
              <a:sym typeface="Wingdings" panose="05000000000000000000" pitchFamily="2" charset="2"/>
            </a:endParaRPr>
          </a:p>
          <a:p>
            <a:pPr marL="687387" lvl="2" indent="-457200">
              <a:buFont typeface="+mj-lt"/>
              <a:buAutoNum type="arabicPeriod"/>
            </a:pPr>
            <a:r>
              <a:rPr lang="en-US" sz="2400" dirty="0" smtClean="0">
                <a:sym typeface="Wingdings" panose="05000000000000000000" pitchFamily="2" charset="2"/>
              </a:rPr>
              <a:t>Update sensitivity functions; </a:t>
            </a:r>
            <a:r>
              <a:rPr lang="en-US" sz="2400" dirty="0" err="1">
                <a:sym typeface="Wingdings" panose="05000000000000000000" pitchFamily="2" charset="2"/>
              </a:rPr>
              <a:t>G</a:t>
            </a:r>
            <a:r>
              <a:rPr lang="en-US" sz="2400" dirty="0" err="1" smtClean="0">
                <a:sym typeface="Wingdings" panose="05000000000000000000" pitchFamily="2" charset="2"/>
              </a:rPr>
              <a:t>oto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sym typeface="Wingdings" panose="05000000000000000000" pitchFamily="2" charset="2"/>
              </a:rPr>
              <a:t>1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6670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Skew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94" y="771525"/>
            <a:ext cx="8987064" cy="2907266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sz="2800" dirty="0" smtClean="0"/>
              <a:t>Increase slacks on timing-critical and/or frequently-exercised paths</a:t>
            </a:r>
          </a:p>
          <a:p>
            <a:pPr marL="796925" lvl="1" indent="-514350">
              <a:spcBef>
                <a:spcPts val="500"/>
              </a:spcBef>
              <a:buFont typeface="+mj-lt"/>
              <a:buAutoNum type="arabicPeriod"/>
            </a:pPr>
            <a:r>
              <a:rPr lang="en-US" sz="2400" dirty="0" smtClean="0"/>
              <a:t>Generate sequential graph </a:t>
            </a:r>
          </a:p>
          <a:p>
            <a:pPr marL="796925" lvl="1" indent="-514350">
              <a:spcBef>
                <a:spcPts val="500"/>
              </a:spcBef>
              <a:buFont typeface="+mj-lt"/>
              <a:buAutoNum type="arabicPeriod"/>
            </a:pPr>
            <a:r>
              <a:rPr lang="en-US" sz="2400" dirty="0"/>
              <a:t>F</a:t>
            </a:r>
            <a:r>
              <a:rPr lang="en-US" sz="2400" dirty="0" smtClean="0"/>
              <a:t>ind cycle of paths with minimum total weight </a:t>
            </a:r>
            <a:br>
              <a:rPr lang="en-US" sz="2400" dirty="0" smtClean="0"/>
            </a:br>
            <a:r>
              <a:rPr lang="en-US" sz="2400" dirty="0" smtClean="0">
                <a:sym typeface="Wingdings" panose="05000000000000000000" pitchFamily="2" charset="2"/>
              </a:rPr>
              <a:t> adjust clock latencies </a:t>
            </a:r>
            <a:br>
              <a:rPr lang="en-US" sz="2400" dirty="0" smtClean="0">
                <a:sym typeface="Wingdings" panose="05000000000000000000" pitchFamily="2" charset="2"/>
              </a:rPr>
            </a:br>
            <a:r>
              <a:rPr lang="en-US" sz="2400" dirty="0" smtClean="0">
                <a:sym typeface="Wingdings" panose="05000000000000000000" pitchFamily="2" charset="2"/>
              </a:rPr>
              <a:t> contract the cycle into one vertex </a:t>
            </a:r>
            <a:endParaRPr lang="en-US" sz="2400" dirty="0">
              <a:sym typeface="Wingdings" panose="05000000000000000000" pitchFamily="2" charset="2"/>
            </a:endParaRPr>
          </a:p>
          <a:p>
            <a:pPr marL="796925" lvl="1" indent="-514350">
              <a:spcBef>
                <a:spcPts val="500"/>
              </a:spcBef>
              <a:buFont typeface="+mj-lt"/>
              <a:buAutoNum type="arabicPeriod"/>
            </a:pPr>
            <a:r>
              <a:rPr lang="en-US" sz="2400" dirty="0" smtClean="0">
                <a:sym typeface="Wingdings" panose="05000000000000000000" pitchFamily="2" charset="2"/>
              </a:rPr>
              <a:t>Iterate Step 2 until all endpoints are optimized</a:t>
            </a:r>
            <a:endParaRPr lang="en-US" sz="24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436510" y="3945491"/>
            <a:ext cx="4223697" cy="2706010"/>
            <a:chOff x="436510" y="3945491"/>
            <a:chExt cx="4223697" cy="2706010"/>
          </a:xfrm>
        </p:grpSpPr>
        <p:sp>
          <p:nvSpPr>
            <p:cNvPr id="21" name="TextBox 20"/>
            <p:cNvSpPr txBox="1"/>
            <p:nvPr/>
          </p:nvSpPr>
          <p:spPr>
            <a:xfrm>
              <a:off x="1422272" y="4930420"/>
              <a:ext cx="679395" cy="384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Arial" panose="020B0604020202020204" pitchFamily="34" charset="0"/>
                </a:rPr>
                <a:t>FF1</a:t>
              </a:r>
              <a:endParaRPr lang="en-US" sz="2000" dirty="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71254" y="4920895"/>
              <a:ext cx="679395" cy="384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Arial" panose="020B0604020202020204" pitchFamily="34" charset="0"/>
                </a:rPr>
                <a:t>FF2</a:t>
              </a:r>
              <a:endParaRPr lang="en-US" sz="2000" dirty="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59153" y="4911370"/>
              <a:ext cx="679395" cy="384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Arial" panose="020B0604020202020204" pitchFamily="34" charset="0"/>
                </a:rPr>
                <a:t>FF3</a:t>
              </a:r>
              <a:endParaRPr lang="en-US" sz="2000" dirty="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039867" y="5225503"/>
              <a:ext cx="5746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</a:t>
              </a:r>
              <a:r>
                <a:rPr lang="en-US" baseline="-25000" dirty="0" smtClean="0"/>
                <a:t>12</a:t>
              </a:r>
              <a:endParaRPr lang="en-US" baseline="-25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92392" y="5225503"/>
              <a:ext cx="5746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</a:t>
              </a:r>
              <a:r>
                <a:rPr lang="en-US" baseline="-25000" dirty="0" smtClean="0"/>
                <a:t>23</a:t>
              </a:r>
              <a:endParaRPr lang="en-US" baseline="-25000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68782" y="5261281"/>
              <a:ext cx="291362" cy="604122"/>
            </a:xfrm>
            <a:prstGeom prst="rect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Isosceles Triangle 4"/>
            <p:cNvSpPr/>
            <p:nvPr/>
          </p:nvSpPr>
          <p:spPr>
            <a:xfrm flipH="1">
              <a:off x="1601508" y="5750401"/>
              <a:ext cx="233578" cy="101057"/>
            </a:xfrm>
            <a:prstGeom prst="triangl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740311" y="5261281"/>
              <a:ext cx="291362" cy="604122"/>
            </a:xfrm>
            <a:prstGeom prst="rect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Isosceles Triangle 6"/>
            <p:cNvSpPr/>
            <p:nvPr/>
          </p:nvSpPr>
          <p:spPr>
            <a:xfrm flipH="1">
              <a:off x="2773037" y="5750401"/>
              <a:ext cx="233578" cy="101057"/>
            </a:xfrm>
            <a:prstGeom prst="triangl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924713" y="5261281"/>
              <a:ext cx="291362" cy="604122"/>
            </a:xfrm>
            <a:prstGeom prst="rect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 flipH="1">
              <a:off x="3944834" y="5750401"/>
              <a:ext cx="233578" cy="101057"/>
            </a:xfrm>
            <a:prstGeom prst="triangl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414884" y="6107309"/>
              <a:ext cx="2658088" cy="1074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726883" y="5874370"/>
              <a:ext cx="0" cy="21968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Isosceles Triangle 12"/>
            <p:cNvSpPr/>
            <p:nvPr/>
          </p:nvSpPr>
          <p:spPr>
            <a:xfrm rot="5400000" flipH="1">
              <a:off x="1176872" y="6007868"/>
              <a:ext cx="259540" cy="197612"/>
            </a:xfrm>
            <a:prstGeom prst="triangl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6510" y="5915208"/>
              <a:ext cx="757192" cy="35492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  <a:latin typeface="Arial" panose="020B0604020202020204" pitchFamily="34" charset="0"/>
                </a:rPr>
                <a:t>Clock</a:t>
              </a:r>
              <a:endParaRPr lang="en-US" dirty="0">
                <a:solidFill>
                  <a:srgbClr val="C00000"/>
                </a:solidFill>
                <a:latin typeface="Arial" pitchFamily="34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2898412" y="5874370"/>
              <a:ext cx="0" cy="21968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070209" y="5874370"/>
              <a:ext cx="0" cy="21968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971550" y="4295773"/>
              <a:ext cx="3688657" cy="1297673"/>
              <a:chOff x="771444" y="3276882"/>
              <a:chExt cx="3876815" cy="1556354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1743384" y="4801862"/>
                <a:ext cx="9057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" name="Freeform 18"/>
              <p:cNvSpPr/>
              <p:nvPr/>
            </p:nvSpPr>
            <p:spPr>
              <a:xfrm flipV="1">
                <a:off x="771444" y="3276882"/>
                <a:ext cx="3876815" cy="1556354"/>
              </a:xfrm>
              <a:custGeom>
                <a:avLst/>
                <a:gdLst>
                  <a:gd name="connsiteX0" fmla="*/ 1089354 w 1172731"/>
                  <a:gd name="connsiteY0" fmla="*/ 0 h 520489"/>
                  <a:gd name="connsiteX1" fmla="*/ 1162182 w 1172731"/>
                  <a:gd name="connsiteY1" fmla="*/ 323681 h 520489"/>
                  <a:gd name="connsiteX2" fmla="*/ 887053 w 1172731"/>
                  <a:gd name="connsiteY2" fmla="*/ 485522 h 520489"/>
                  <a:gd name="connsiteX3" fmla="*/ 142586 w 1172731"/>
                  <a:gd name="connsiteY3" fmla="*/ 493614 h 520489"/>
                  <a:gd name="connsiteX4" fmla="*/ 5021 w 1172731"/>
                  <a:gd name="connsiteY4" fmla="*/ 186117 h 520489"/>
                  <a:gd name="connsiteX5" fmla="*/ 223506 w 1172731"/>
                  <a:gd name="connsiteY5" fmla="*/ 64736 h 520489"/>
                  <a:gd name="connsiteX0" fmla="*/ 1057017 w 1140394"/>
                  <a:gd name="connsiteY0" fmla="*/ 0 h 516403"/>
                  <a:gd name="connsiteX1" fmla="*/ 1129845 w 1140394"/>
                  <a:gd name="connsiteY1" fmla="*/ 323681 h 516403"/>
                  <a:gd name="connsiteX2" fmla="*/ 854716 w 1140394"/>
                  <a:gd name="connsiteY2" fmla="*/ 485522 h 516403"/>
                  <a:gd name="connsiteX3" fmla="*/ 110249 w 1140394"/>
                  <a:gd name="connsiteY3" fmla="*/ 493614 h 516403"/>
                  <a:gd name="connsiteX4" fmla="*/ 11850 w 1140394"/>
                  <a:gd name="connsiteY4" fmla="*/ 242761 h 516403"/>
                  <a:gd name="connsiteX5" fmla="*/ 191169 w 1140394"/>
                  <a:gd name="connsiteY5" fmla="*/ 64736 h 516403"/>
                  <a:gd name="connsiteX0" fmla="*/ 1061344 w 1144721"/>
                  <a:gd name="connsiteY0" fmla="*/ 0 h 516403"/>
                  <a:gd name="connsiteX1" fmla="*/ 1134172 w 1144721"/>
                  <a:gd name="connsiteY1" fmla="*/ 323681 h 516403"/>
                  <a:gd name="connsiteX2" fmla="*/ 859043 w 1144721"/>
                  <a:gd name="connsiteY2" fmla="*/ 485522 h 516403"/>
                  <a:gd name="connsiteX3" fmla="*/ 114576 w 1144721"/>
                  <a:gd name="connsiteY3" fmla="*/ 493614 h 516403"/>
                  <a:gd name="connsiteX4" fmla="*/ 16177 w 1144721"/>
                  <a:gd name="connsiteY4" fmla="*/ 242761 h 516403"/>
                  <a:gd name="connsiteX5" fmla="*/ 195496 w 1144721"/>
                  <a:gd name="connsiteY5" fmla="*/ 64736 h 516403"/>
                  <a:gd name="connsiteX0" fmla="*/ 1045181 w 1128558"/>
                  <a:gd name="connsiteY0" fmla="*/ 0 h 522206"/>
                  <a:gd name="connsiteX1" fmla="*/ 1118009 w 1128558"/>
                  <a:gd name="connsiteY1" fmla="*/ 323681 h 522206"/>
                  <a:gd name="connsiteX2" fmla="*/ 842880 w 1128558"/>
                  <a:gd name="connsiteY2" fmla="*/ 485522 h 522206"/>
                  <a:gd name="connsiteX3" fmla="*/ 186535 w 1128558"/>
                  <a:gd name="connsiteY3" fmla="*/ 501706 h 522206"/>
                  <a:gd name="connsiteX4" fmla="*/ 14 w 1128558"/>
                  <a:gd name="connsiteY4" fmla="*/ 242761 h 522206"/>
                  <a:gd name="connsiteX5" fmla="*/ 179333 w 1128558"/>
                  <a:gd name="connsiteY5" fmla="*/ 64736 h 522206"/>
                  <a:gd name="connsiteX0" fmla="*/ 1201842 w 1219690"/>
                  <a:gd name="connsiteY0" fmla="*/ 0 h 489838"/>
                  <a:gd name="connsiteX1" fmla="*/ 1118009 w 1219690"/>
                  <a:gd name="connsiteY1" fmla="*/ 291313 h 489838"/>
                  <a:gd name="connsiteX2" fmla="*/ 842880 w 1219690"/>
                  <a:gd name="connsiteY2" fmla="*/ 453154 h 489838"/>
                  <a:gd name="connsiteX3" fmla="*/ 186535 w 1219690"/>
                  <a:gd name="connsiteY3" fmla="*/ 469338 h 489838"/>
                  <a:gd name="connsiteX4" fmla="*/ 14 w 1219690"/>
                  <a:gd name="connsiteY4" fmla="*/ 210393 h 489838"/>
                  <a:gd name="connsiteX5" fmla="*/ 179333 w 1219690"/>
                  <a:gd name="connsiteY5" fmla="*/ 32368 h 489838"/>
                  <a:gd name="connsiteX0" fmla="*/ 1201842 w 1252273"/>
                  <a:gd name="connsiteY0" fmla="*/ 0 h 490181"/>
                  <a:gd name="connsiteX1" fmla="*/ 1215923 w 1252273"/>
                  <a:gd name="connsiteY1" fmla="*/ 283221 h 490181"/>
                  <a:gd name="connsiteX2" fmla="*/ 842880 w 1252273"/>
                  <a:gd name="connsiteY2" fmla="*/ 453154 h 490181"/>
                  <a:gd name="connsiteX3" fmla="*/ 186535 w 1252273"/>
                  <a:gd name="connsiteY3" fmla="*/ 469338 h 490181"/>
                  <a:gd name="connsiteX4" fmla="*/ 14 w 1252273"/>
                  <a:gd name="connsiteY4" fmla="*/ 210393 h 490181"/>
                  <a:gd name="connsiteX5" fmla="*/ 179333 w 1252273"/>
                  <a:gd name="connsiteY5" fmla="*/ 32368 h 490181"/>
                  <a:gd name="connsiteX0" fmla="*/ 1162677 w 1238006"/>
                  <a:gd name="connsiteY0" fmla="*/ 0 h 457813"/>
                  <a:gd name="connsiteX1" fmla="*/ 1215923 w 1238006"/>
                  <a:gd name="connsiteY1" fmla="*/ 250853 h 457813"/>
                  <a:gd name="connsiteX2" fmla="*/ 842880 w 1238006"/>
                  <a:gd name="connsiteY2" fmla="*/ 420786 h 457813"/>
                  <a:gd name="connsiteX3" fmla="*/ 186535 w 1238006"/>
                  <a:gd name="connsiteY3" fmla="*/ 436970 h 457813"/>
                  <a:gd name="connsiteX4" fmla="*/ 14 w 1238006"/>
                  <a:gd name="connsiteY4" fmla="*/ 178025 h 457813"/>
                  <a:gd name="connsiteX5" fmla="*/ 179333 w 1238006"/>
                  <a:gd name="connsiteY5" fmla="*/ 0 h 457813"/>
                  <a:gd name="connsiteX0" fmla="*/ 1162677 w 1190576"/>
                  <a:gd name="connsiteY0" fmla="*/ 0 h 454816"/>
                  <a:gd name="connsiteX1" fmla="*/ 1132420 w 1190576"/>
                  <a:gd name="connsiteY1" fmla="*/ 327900 h 454816"/>
                  <a:gd name="connsiteX2" fmla="*/ 842880 w 1190576"/>
                  <a:gd name="connsiteY2" fmla="*/ 420786 h 454816"/>
                  <a:gd name="connsiteX3" fmla="*/ 186535 w 1190576"/>
                  <a:gd name="connsiteY3" fmla="*/ 436970 h 454816"/>
                  <a:gd name="connsiteX4" fmla="*/ 14 w 1190576"/>
                  <a:gd name="connsiteY4" fmla="*/ 178025 h 454816"/>
                  <a:gd name="connsiteX5" fmla="*/ 179333 w 1190576"/>
                  <a:gd name="connsiteY5" fmla="*/ 0 h 454816"/>
                  <a:gd name="connsiteX0" fmla="*/ 1162677 w 1192299"/>
                  <a:gd name="connsiteY0" fmla="*/ 0 h 460522"/>
                  <a:gd name="connsiteX1" fmla="*/ 1132420 w 1192299"/>
                  <a:gd name="connsiteY1" fmla="*/ 327900 h 460522"/>
                  <a:gd name="connsiteX2" fmla="*/ 803912 w 1192299"/>
                  <a:gd name="connsiteY2" fmla="*/ 436195 h 460522"/>
                  <a:gd name="connsiteX3" fmla="*/ 186535 w 1192299"/>
                  <a:gd name="connsiteY3" fmla="*/ 436970 h 460522"/>
                  <a:gd name="connsiteX4" fmla="*/ 14 w 1192299"/>
                  <a:gd name="connsiteY4" fmla="*/ 178025 h 460522"/>
                  <a:gd name="connsiteX5" fmla="*/ 179333 w 1192299"/>
                  <a:gd name="connsiteY5" fmla="*/ 0 h 460522"/>
                  <a:gd name="connsiteX0" fmla="*/ 1162677 w 1192299"/>
                  <a:gd name="connsiteY0" fmla="*/ 0 h 442104"/>
                  <a:gd name="connsiteX1" fmla="*/ 1132420 w 1192299"/>
                  <a:gd name="connsiteY1" fmla="*/ 327900 h 442104"/>
                  <a:gd name="connsiteX2" fmla="*/ 803912 w 1192299"/>
                  <a:gd name="connsiteY2" fmla="*/ 436195 h 442104"/>
                  <a:gd name="connsiteX3" fmla="*/ 208802 w 1192299"/>
                  <a:gd name="connsiteY3" fmla="*/ 401015 h 442104"/>
                  <a:gd name="connsiteX4" fmla="*/ 14 w 1192299"/>
                  <a:gd name="connsiteY4" fmla="*/ 178025 h 442104"/>
                  <a:gd name="connsiteX5" fmla="*/ 179333 w 1192299"/>
                  <a:gd name="connsiteY5" fmla="*/ 0 h 442104"/>
                  <a:gd name="connsiteX0" fmla="*/ 1090417 w 1120039"/>
                  <a:gd name="connsiteY0" fmla="*/ 0 h 442813"/>
                  <a:gd name="connsiteX1" fmla="*/ 1060160 w 1120039"/>
                  <a:gd name="connsiteY1" fmla="*/ 327900 h 442813"/>
                  <a:gd name="connsiteX2" fmla="*/ 731652 w 1120039"/>
                  <a:gd name="connsiteY2" fmla="*/ 436195 h 442813"/>
                  <a:gd name="connsiteX3" fmla="*/ 136542 w 1120039"/>
                  <a:gd name="connsiteY3" fmla="*/ 401015 h 442813"/>
                  <a:gd name="connsiteX4" fmla="*/ 123 w 1120039"/>
                  <a:gd name="connsiteY4" fmla="*/ 157480 h 442813"/>
                  <a:gd name="connsiteX5" fmla="*/ 107073 w 1120039"/>
                  <a:gd name="connsiteY5" fmla="*/ 0 h 442813"/>
                  <a:gd name="connsiteX0" fmla="*/ 1090308 w 1119930"/>
                  <a:gd name="connsiteY0" fmla="*/ 30819 h 473632"/>
                  <a:gd name="connsiteX1" fmla="*/ 1060051 w 1119930"/>
                  <a:gd name="connsiteY1" fmla="*/ 358719 h 473632"/>
                  <a:gd name="connsiteX2" fmla="*/ 731543 w 1119930"/>
                  <a:gd name="connsiteY2" fmla="*/ 467014 h 473632"/>
                  <a:gd name="connsiteX3" fmla="*/ 136433 w 1119930"/>
                  <a:gd name="connsiteY3" fmla="*/ 431834 h 473632"/>
                  <a:gd name="connsiteX4" fmla="*/ 14 w 1119930"/>
                  <a:gd name="connsiteY4" fmla="*/ 188299 h 473632"/>
                  <a:gd name="connsiteX5" fmla="*/ 179333 w 1119930"/>
                  <a:gd name="connsiteY5" fmla="*/ 0 h 473632"/>
                  <a:gd name="connsiteX0" fmla="*/ 1090308 w 1125436"/>
                  <a:gd name="connsiteY0" fmla="*/ 30819 h 486602"/>
                  <a:gd name="connsiteX1" fmla="*/ 1060051 w 1125436"/>
                  <a:gd name="connsiteY1" fmla="*/ 358719 h 486602"/>
                  <a:gd name="connsiteX2" fmla="*/ 620206 w 1125436"/>
                  <a:gd name="connsiteY2" fmla="*/ 482423 h 486602"/>
                  <a:gd name="connsiteX3" fmla="*/ 136433 w 1125436"/>
                  <a:gd name="connsiteY3" fmla="*/ 431834 h 486602"/>
                  <a:gd name="connsiteX4" fmla="*/ 14 w 1125436"/>
                  <a:gd name="connsiteY4" fmla="*/ 188299 h 486602"/>
                  <a:gd name="connsiteX5" fmla="*/ 179333 w 1125436"/>
                  <a:gd name="connsiteY5" fmla="*/ 0 h 486602"/>
                  <a:gd name="connsiteX0" fmla="*/ 1090308 w 1126935"/>
                  <a:gd name="connsiteY0" fmla="*/ 30819 h 510523"/>
                  <a:gd name="connsiteX1" fmla="*/ 1060051 w 1126935"/>
                  <a:gd name="connsiteY1" fmla="*/ 358719 h 510523"/>
                  <a:gd name="connsiteX2" fmla="*/ 592371 w 1126935"/>
                  <a:gd name="connsiteY2" fmla="*/ 508105 h 510523"/>
                  <a:gd name="connsiteX3" fmla="*/ 136433 w 1126935"/>
                  <a:gd name="connsiteY3" fmla="*/ 431834 h 510523"/>
                  <a:gd name="connsiteX4" fmla="*/ 14 w 1126935"/>
                  <a:gd name="connsiteY4" fmla="*/ 188299 h 510523"/>
                  <a:gd name="connsiteX5" fmla="*/ 179333 w 1126935"/>
                  <a:gd name="connsiteY5" fmla="*/ 0 h 510523"/>
                  <a:gd name="connsiteX0" fmla="*/ 1090308 w 1126935"/>
                  <a:gd name="connsiteY0" fmla="*/ 30819 h 508207"/>
                  <a:gd name="connsiteX1" fmla="*/ 1060051 w 1126935"/>
                  <a:gd name="connsiteY1" fmla="*/ 358719 h 508207"/>
                  <a:gd name="connsiteX2" fmla="*/ 592371 w 1126935"/>
                  <a:gd name="connsiteY2" fmla="*/ 508105 h 508207"/>
                  <a:gd name="connsiteX3" fmla="*/ 136433 w 1126935"/>
                  <a:gd name="connsiteY3" fmla="*/ 431834 h 508207"/>
                  <a:gd name="connsiteX4" fmla="*/ 14 w 1126935"/>
                  <a:gd name="connsiteY4" fmla="*/ 188299 h 508207"/>
                  <a:gd name="connsiteX5" fmla="*/ 179333 w 1126935"/>
                  <a:gd name="connsiteY5" fmla="*/ 0 h 508207"/>
                  <a:gd name="connsiteX0" fmla="*/ 1090308 w 1107004"/>
                  <a:gd name="connsiteY0" fmla="*/ 30819 h 508578"/>
                  <a:gd name="connsiteX1" fmla="*/ 976548 w 1107004"/>
                  <a:gd name="connsiteY1" fmla="*/ 404947 h 508578"/>
                  <a:gd name="connsiteX2" fmla="*/ 592371 w 1107004"/>
                  <a:gd name="connsiteY2" fmla="*/ 508105 h 508578"/>
                  <a:gd name="connsiteX3" fmla="*/ 136433 w 1107004"/>
                  <a:gd name="connsiteY3" fmla="*/ 431834 h 508578"/>
                  <a:gd name="connsiteX4" fmla="*/ 14 w 1107004"/>
                  <a:gd name="connsiteY4" fmla="*/ 188299 h 508578"/>
                  <a:gd name="connsiteX5" fmla="*/ 179333 w 1107004"/>
                  <a:gd name="connsiteY5" fmla="*/ 0 h 508578"/>
                  <a:gd name="connsiteX0" fmla="*/ 1090308 w 1107004"/>
                  <a:gd name="connsiteY0" fmla="*/ 30819 h 508123"/>
                  <a:gd name="connsiteX1" fmla="*/ 976548 w 1107004"/>
                  <a:gd name="connsiteY1" fmla="*/ 404947 h 508123"/>
                  <a:gd name="connsiteX2" fmla="*/ 592371 w 1107004"/>
                  <a:gd name="connsiteY2" fmla="*/ 508105 h 508123"/>
                  <a:gd name="connsiteX3" fmla="*/ 130866 w 1107004"/>
                  <a:gd name="connsiteY3" fmla="*/ 411287 h 508123"/>
                  <a:gd name="connsiteX4" fmla="*/ 14 w 1107004"/>
                  <a:gd name="connsiteY4" fmla="*/ 188299 h 508123"/>
                  <a:gd name="connsiteX5" fmla="*/ 179333 w 1107004"/>
                  <a:gd name="connsiteY5" fmla="*/ 0 h 508123"/>
                  <a:gd name="connsiteX0" fmla="*/ 1023506 w 1051079"/>
                  <a:gd name="connsiteY0" fmla="*/ 56501 h 508123"/>
                  <a:gd name="connsiteX1" fmla="*/ 976548 w 1051079"/>
                  <a:gd name="connsiteY1" fmla="*/ 404947 h 508123"/>
                  <a:gd name="connsiteX2" fmla="*/ 592371 w 1051079"/>
                  <a:gd name="connsiteY2" fmla="*/ 508105 h 508123"/>
                  <a:gd name="connsiteX3" fmla="*/ 130866 w 1051079"/>
                  <a:gd name="connsiteY3" fmla="*/ 411287 h 508123"/>
                  <a:gd name="connsiteX4" fmla="*/ 14 w 1051079"/>
                  <a:gd name="connsiteY4" fmla="*/ 188299 h 508123"/>
                  <a:gd name="connsiteX5" fmla="*/ 179333 w 1051079"/>
                  <a:gd name="connsiteY5" fmla="*/ 0 h 508123"/>
                  <a:gd name="connsiteX0" fmla="*/ 956704 w 1011137"/>
                  <a:gd name="connsiteY0" fmla="*/ 61637 h 508123"/>
                  <a:gd name="connsiteX1" fmla="*/ 976548 w 1011137"/>
                  <a:gd name="connsiteY1" fmla="*/ 404947 h 508123"/>
                  <a:gd name="connsiteX2" fmla="*/ 592371 w 1011137"/>
                  <a:gd name="connsiteY2" fmla="*/ 508105 h 508123"/>
                  <a:gd name="connsiteX3" fmla="*/ 130866 w 1011137"/>
                  <a:gd name="connsiteY3" fmla="*/ 411287 h 508123"/>
                  <a:gd name="connsiteX4" fmla="*/ 14 w 1011137"/>
                  <a:gd name="connsiteY4" fmla="*/ 188299 h 508123"/>
                  <a:gd name="connsiteX5" fmla="*/ 179333 w 1011137"/>
                  <a:gd name="connsiteY5" fmla="*/ 0 h 508123"/>
                  <a:gd name="connsiteX0" fmla="*/ 945570 w 1006691"/>
                  <a:gd name="connsiteY0" fmla="*/ 41091 h 508123"/>
                  <a:gd name="connsiteX1" fmla="*/ 976548 w 1006691"/>
                  <a:gd name="connsiteY1" fmla="*/ 404947 h 508123"/>
                  <a:gd name="connsiteX2" fmla="*/ 592371 w 1006691"/>
                  <a:gd name="connsiteY2" fmla="*/ 508105 h 508123"/>
                  <a:gd name="connsiteX3" fmla="*/ 130866 w 1006691"/>
                  <a:gd name="connsiteY3" fmla="*/ 411287 h 508123"/>
                  <a:gd name="connsiteX4" fmla="*/ 14 w 1006691"/>
                  <a:gd name="connsiteY4" fmla="*/ 188299 h 508123"/>
                  <a:gd name="connsiteX5" fmla="*/ 179333 w 1006691"/>
                  <a:gd name="connsiteY5" fmla="*/ 0 h 508123"/>
                  <a:gd name="connsiteX0" fmla="*/ 945570 w 1020131"/>
                  <a:gd name="connsiteY0" fmla="*/ 41091 h 508123"/>
                  <a:gd name="connsiteX1" fmla="*/ 976548 w 1020131"/>
                  <a:gd name="connsiteY1" fmla="*/ 404947 h 508123"/>
                  <a:gd name="connsiteX2" fmla="*/ 592371 w 1020131"/>
                  <a:gd name="connsiteY2" fmla="*/ 508105 h 508123"/>
                  <a:gd name="connsiteX3" fmla="*/ 130866 w 1020131"/>
                  <a:gd name="connsiteY3" fmla="*/ 411287 h 508123"/>
                  <a:gd name="connsiteX4" fmla="*/ 14 w 1020131"/>
                  <a:gd name="connsiteY4" fmla="*/ 188299 h 508123"/>
                  <a:gd name="connsiteX5" fmla="*/ 179333 w 1020131"/>
                  <a:gd name="connsiteY5" fmla="*/ 0 h 508123"/>
                  <a:gd name="connsiteX0" fmla="*/ 945570 w 1041146"/>
                  <a:gd name="connsiteY0" fmla="*/ 41091 h 508123"/>
                  <a:gd name="connsiteX1" fmla="*/ 976548 w 1041146"/>
                  <a:gd name="connsiteY1" fmla="*/ 404947 h 508123"/>
                  <a:gd name="connsiteX2" fmla="*/ 592371 w 1041146"/>
                  <a:gd name="connsiteY2" fmla="*/ 508105 h 508123"/>
                  <a:gd name="connsiteX3" fmla="*/ 130866 w 1041146"/>
                  <a:gd name="connsiteY3" fmla="*/ 411287 h 508123"/>
                  <a:gd name="connsiteX4" fmla="*/ 14 w 1041146"/>
                  <a:gd name="connsiteY4" fmla="*/ 188299 h 508123"/>
                  <a:gd name="connsiteX5" fmla="*/ 179333 w 1041146"/>
                  <a:gd name="connsiteY5" fmla="*/ 0 h 508123"/>
                  <a:gd name="connsiteX0" fmla="*/ 945570 w 1050190"/>
                  <a:gd name="connsiteY0" fmla="*/ 41091 h 508123"/>
                  <a:gd name="connsiteX1" fmla="*/ 976548 w 1050190"/>
                  <a:gd name="connsiteY1" fmla="*/ 404947 h 508123"/>
                  <a:gd name="connsiteX2" fmla="*/ 592371 w 1050190"/>
                  <a:gd name="connsiteY2" fmla="*/ 508105 h 508123"/>
                  <a:gd name="connsiteX3" fmla="*/ 130866 w 1050190"/>
                  <a:gd name="connsiteY3" fmla="*/ 411287 h 508123"/>
                  <a:gd name="connsiteX4" fmla="*/ 14 w 1050190"/>
                  <a:gd name="connsiteY4" fmla="*/ 188299 h 508123"/>
                  <a:gd name="connsiteX5" fmla="*/ 179333 w 1050190"/>
                  <a:gd name="connsiteY5" fmla="*/ 0 h 508123"/>
                  <a:gd name="connsiteX0" fmla="*/ 945570 w 1040867"/>
                  <a:gd name="connsiteY0" fmla="*/ 41091 h 508123"/>
                  <a:gd name="connsiteX1" fmla="*/ 1037758 w 1040867"/>
                  <a:gd name="connsiteY1" fmla="*/ 267177 h 508123"/>
                  <a:gd name="connsiteX2" fmla="*/ 976548 w 1040867"/>
                  <a:gd name="connsiteY2" fmla="*/ 404947 h 508123"/>
                  <a:gd name="connsiteX3" fmla="*/ 592371 w 1040867"/>
                  <a:gd name="connsiteY3" fmla="*/ 508105 h 508123"/>
                  <a:gd name="connsiteX4" fmla="*/ 130866 w 1040867"/>
                  <a:gd name="connsiteY4" fmla="*/ 411287 h 508123"/>
                  <a:gd name="connsiteX5" fmla="*/ 14 w 1040867"/>
                  <a:gd name="connsiteY5" fmla="*/ 188299 h 508123"/>
                  <a:gd name="connsiteX6" fmla="*/ 179333 w 1040867"/>
                  <a:gd name="connsiteY6" fmla="*/ 0 h 508123"/>
                  <a:gd name="connsiteX0" fmla="*/ 945570 w 1099407"/>
                  <a:gd name="connsiteY0" fmla="*/ 41091 h 508123"/>
                  <a:gd name="connsiteX1" fmla="*/ 1098993 w 1099407"/>
                  <a:gd name="connsiteY1" fmla="*/ 205539 h 508123"/>
                  <a:gd name="connsiteX2" fmla="*/ 976548 w 1099407"/>
                  <a:gd name="connsiteY2" fmla="*/ 404947 h 508123"/>
                  <a:gd name="connsiteX3" fmla="*/ 592371 w 1099407"/>
                  <a:gd name="connsiteY3" fmla="*/ 508105 h 508123"/>
                  <a:gd name="connsiteX4" fmla="*/ 130866 w 1099407"/>
                  <a:gd name="connsiteY4" fmla="*/ 411287 h 508123"/>
                  <a:gd name="connsiteX5" fmla="*/ 14 w 1099407"/>
                  <a:gd name="connsiteY5" fmla="*/ 188299 h 508123"/>
                  <a:gd name="connsiteX6" fmla="*/ 179333 w 1099407"/>
                  <a:gd name="connsiteY6" fmla="*/ 0 h 508123"/>
                  <a:gd name="connsiteX0" fmla="*/ 945570 w 1099407"/>
                  <a:gd name="connsiteY0" fmla="*/ 41091 h 508123"/>
                  <a:gd name="connsiteX1" fmla="*/ 1098993 w 1099407"/>
                  <a:gd name="connsiteY1" fmla="*/ 205539 h 508123"/>
                  <a:gd name="connsiteX2" fmla="*/ 976548 w 1099407"/>
                  <a:gd name="connsiteY2" fmla="*/ 404947 h 508123"/>
                  <a:gd name="connsiteX3" fmla="*/ 592371 w 1099407"/>
                  <a:gd name="connsiteY3" fmla="*/ 508105 h 508123"/>
                  <a:gd name="connsiteX4" fmla="*/ 130866 w 1099407"/>
                  <a:gd name="connsiteY4" fmla="*/ 411287 h 508123"/>
                  <a:gd name="connsiteX5" fmla="*/ 14 w 1099407"/>
                  <a:gd name="connsiteY5" fmla="*/ 188299 h 508123"/>
                  <a:gd name="connsiteX6" fmla="*/ 179333 w 1099407"/>
                  <a:gd name="connsiteY6" fmla="*/ 0 h 508123"/>
                  <a:gd name="connsiteX0" fmla="*/ 945570 w 1099407"/>
                  <a:gd name="connsiteY0" fmla="*/ 41091 h 508123"/>
                  <a:gd name="connsiteX1" fmla="*/ 1098993 w 1099407"/>
                  <a:gd name="connsiteY1" fmla="*/ 205539 h 508123"/>
                  <a:gd name="connsiteX2" fmla="*/ 976548 w 1099407"/>
                  <a:gd name="connsiteY2" fmla="*/ 404947 h 508123"/>
                  <a:gd name="connsiteX3" fmla="*/ 592371 w 1099407"/>
                  <a:gd name="connsiteY3" fmla="*/ 508105 h 508123"/>
                  <a:gd name="connsiteX4" fmla="*/ 130866 w 1099407"/>
                  <a:gd name="connsiteY4" fmla="*/ 411287 h 508123"/>
                  <a:gd name="connsiteX5" fmla="*/ 14 w 1099407"/>
                  <a:gd name="connsiteY5" fmla="*/ 188299 h 508123"/>
                  <a:gd name="connsiteX6" fmla="*/ 179333 w 1099407"/>
                  <a:gd name="connsiteY6" fmla="*/ 0 h 508123"/>
                  <a:gd name="connsiteX0" fmla="*/ 945570 w 1099407"/>
                  <a:gd name="connsiteY0" fmla="*/ 41091 h 508123"/>
                  <a:gd name="connsiteX1" fmla="*/ 1098993 w 1099407"/>
                  <a:gd name="connsiteY1" fmla="*/ 205539 h 508123"/>
                  <a:gd name="connsiteX2" fmla="*/ 976548 w 1099407"/>
                  <a:gd name="connsiteY2" fmla="*/ 404947 h 508123"/>
                  <a:gd name="connsiteX3" fmla="*/ 592371 w 1099407"/>
                  <a:gd name="connsiteY3" fmla="*/ 508105 h 508123"/>
                  <a:gd name="connsiteX4" fmla="*/ 130866 w 1099407"/>
                  <a:gd name="connsiteY4" fmla="*/ 411287 h 508123"/>
                  <a:gd name="connsiteX5" fmla="*/ 14 w 1099407"/>
                  <a:gd name="connsiteY5" fmla="*/ 188299 h 508123"/>
                  <a:gd name="connsiteX6" fmla="*/ 179333 w 1099407"/>
                  <a:gd name="connsiteY6" fmla="*/ 0 h 508123"/>
                  <a:gd name="connsiteX0" fmla="*/ 945570 w 1099407"/>
                  <a:gd name="connsiteY0" fmla="*/ 41091 h 508123"/>
                  <a:gd name="connsiteX1" fmla="*/ 1098993 w 1099407"/>
                  <a:gd name="connsiteY1" fmla="*/ 205539 h 508123"/>
                  <a:gd name="connsiteX2" fmla="*/ 976548 w 1099407"/>
                  <a:gd name="connsiteY2" fmla="*/ 404947 h 508123"/>
                  <a:gd name="connsiteX3" fmla="*/ 592371 w 1099407"/>
                  <a:gd name="connsiteY3" fmla="*/ 508105 h 508123"/>
                  <a:gd name="connsiteX4" fmla="*/ 130866 w 1099407"/>
                  <a:gd name="connsiteY4" fmla="*/ 411287 h 508123"/>
                  <a:gd name="connsiteX5" fmla="*/ 14 w 1099407"/>
                  <a:gd name="connsiteY5" fmla="*/ 188299 h 508123"/>
                  <a:gd name="connsiteX6" fmla="*/ 179333 w 1099407"/>
                  <a:gd name="connsiteY6" fmla="*/ 0 h 508123"/>
                  <a:gd name="connsiteX0" fmla="*/ 945570 w 1099407"/>
                  <a:gd name="connsiteY0" fmla="*/ 41091 h 508123"/>
                  <a:gd name="connsiteX1" fmla="*/ 1098993 w 1099407"/>
                  <a:gd name="connsiteY1" fmla="*/ 205539 h 508123"/>
                  <a:gd name="connsiteX2" fmla="*/ 976548 w 1099407"/>
                  <a:gd name="connsiteY2" fmla="*/ 404947 h 508123"/>
                  <a:gd name="connsiteX3" fmla="*/ 592371 w 1099407"/>
                  <a:gd name="connsiteY3" fmla="*/ 508105 h 508123"/>
                  <a:gd name="connsiteX4" fmla="*/ 130866 w 1099407"/>
                  <a:gd name="connsiteY4" fmla="*/ 411287 h 508123"/>
                  <a:gd name="connsiteX5" fmla="*/ 14 w 1099407"/>
                  <a:gd name="connsiteY5" fmla="*/ 188299 h 508123"/>
                  <a:gd name="connsiteX6" fmla="*/ 179333 w 1099407"/>
                  <a:gd name="connsiteY6" fmla="*/ 0 h 508123"/>
                  <a:gd name="connsiteX0" fmla="*/ 945570 w 1099407"/>
                  <a:gd name="connsiteY0" fmla="*/ 41091 h 508123"/>
                  <a:gd name="connsiteX1" fmla="*/ 1098993 w 1099407"/>
                  <a:gd name="connsiteY1" fmla="*/ 205539 h 508123"/>
                  <a:gd name="connsiteX2" fmla="*/ 976548 w 1099407"/>
                  <a:gd name="connsiteY2" fmla="*/ 404947 h 508123"/>
                  <a:gd name="connsiteX3" fmla="*/ 592371 w 1099407"/>
                  <a:gd name="connsiteY3" fmla="*/ 508105 h 508123"/>
                  <a:gd name="connsiteX4" fmla="*/ 130866 w 1099407"/>
                  <a:gd name="connsiteY4" fmla="*/ 411287 h 508123"/>
                  <a:gd name="connsiteX5" fmla="*/ 14 w 1099407"/>
                  <a:gd name="connsiteY5" fmla="*/ 188299 h 508123"/>
                  <a:gd name="connsiteX6" fmla="*/ 179333 w 1099407"/>
                  <a:gd name="connsiteY6" fmla="*/ 0 h 508123"/>
                  <a:gd name="connsiteX0" fmla="*/ 945570 w 1099407"/>
                  <a:gd name="connsiteY0" fmla="*/ 41091 h 508123"/>
                  <a:gd name="connsiteX1" fmla="*/ 1098993 w 1099407"/>
                  <a:gd name="connsiteY1" fmla="*/ 205539 h 508123"/>
                  <a:gd name="connsiteX2" fmla="*/ 976548 w 1099407"/>
                  <a:gd name="connsiteY2" fmla="*/ 404947 h 508123"/>
                  <a:gd name="connsiteX3" fmla="*/ 592371 w 1099407"/>
                  <a:gd name="connsiteY3" fmla="*/ 508105 h 508123"/>
                  <a:gd name="connsiteX4" fmla="*/ 130866 w 1099407"/>
                  <a:gd name="connsiteY4" fmla="*/ 411287 h 508123"/>
                  <a:gd name="connsiteX5" fmla="*/ 14 w 1099407"/>
                  <a:gd name="connsiteY5" fmla="*/ 188299 h 508123"/>
                  <a:gd name="connsiteX6" fmla="*/ 179333 w 1099407"/>
                  <a:gd name="connsiteY6" fmla="*/ 0 h 508123"/>
                  <a:gd name="connsiteX0" fmla="*/ 945570 w 1098993"/>
                  <a:gd name="connsiteY0" fmla="*/ 41091 h 508123"/>
                  <a:gd name="connsiteX1" fmla="*/ 1098993 w 1098993"/>
                  <a:gd name="connsiteY1" fmla="*/ 205539 h 508123"/>
                  <a:gd name="connsiteX2" fmla="*/ 976548 w 1098993"/>
                  <a:gd name="connsiteY2" fmla="*/ 404947 h 508123"/>
                  <a:gd name="connsiteX3" fmla="*/ 592371 w 1098993"/>
                  <a:gd name="connsiteY3" fmla="*/ 508105 h 508123"/>
                  <a:gd name="connsiteX4" fmla="*/ 130866 w 1098993"/>
                  <a:gd name="connsiteY4" fmla="*/ 411287 h 508123"/>
                  <a:gd name="connsiteX5" fmla="*/ 14 w 1098993"/>
                  <a:gd name="connsiteY5" fmla="*/ 188299 h 508123"/>
                  <a:gd name="connsiteX6" fmla="*/ 179333 w 1098993"/>
                  <a:gd name="connsiteY6" fmla="*/ 0 h 508123"/>
                  <a:gd name="connsiteX0" fmla="*/ 945570 w 1093427"/>
                  <a:gd name="connsiteY0" fmla="*/ 41091 h 508123"/>
                  <a:gd name="connsiteX1" fmla="*/ 1093427 w 1093427"/>
                  <a:gd name="connsiteY1" fmla="*/ 215812 h 508123"/>
                  <a:gd name="connsiteX2" fmla="*/ 976548 w 1093427"/>
                  <a:gd name="connsiteY2" fmla="*/ 404947 h 508123"/>
                  <a:gd name="connsiteX3" fmla="*/ 592371 w 1093427"/>
                  <a:gd name="connsiteY3" fmla="*/ 508105 h 508123"/>
                  <a:gd name="connsiteX4" fmla="*/ 130866 w 1093427"/>
                  <a:gd name="connsiteY4" fmla="*/ 411287 h 508123"/>
                  <a:gd name="connsiteX5" fmla="*/ 14 w 1093427"/>
                  <a:gd name="connsiteY5" fmla="*/ 188299 h 508123"/>
                  <a:gd name="connsiteX6" fmla="*/ 179333 w 1093427"/>
                  <a:gd name="connsiteY6" fmla="*/ 0 h 508123"/>
                  <a:gd name="connsiteX0" fmla="*/ 945570 w 1093427"/>
                  <a:gd name="connsiteY0" fmla="*/ 41091 h 508123"/>
                  <a:gd name="connsiteX1" fmla="*/ 1093427 w 1093427"/>
                  <a:gd name="connsiteY1" fmla="*/ 215812 h 508123"/>
                  <a:gd name="connsiteX2" fmla="*/ 976548 w 1093427"/>
                  <a:gd name="connsiteY2" fmla="*/ 404947 h 508123"/>
                  <a:gd name="connsiteX3" fmla="*/ 592371 w 1093427"/>
                  <a:gd name="connsiteY3" fmla="*/ 508105 h 508123"/>
                  <a:gd name="connsiteX4" fmla="*/ 130866 w 1093427"/>
                  <a:gd name="connsiteY4" fmla="*/ 411287 h 508123"/>
                  <a:gd name="connsiteX5" fmla="*/ 14 w 1093427"/>
                  <a:gd name="connsiteY5" fmla="*/ 188299 h 508123"/>
                  <a:gd name="connsiteX6" fmla="*/ 179333 w 1093427"/>
                  <a:gd name="connsiteY6" fmla="*/ 0 h 508123"/>
                  <a:gd name="connsiteX0" fmla="*/ 945570 w 1093427"/>
                  <a:gd name="connsiteY0" fmla="*/ 41091 h 508123"/>
                  <a:gd name="connsiteX1" fmla="*/ 1093427 w 1093427"/>
                  <a:gd name="connsiteY1" fmla="*/ 215812 h 508123"/>
                  <a:gd name="connsiteX2" fmla="*/ 976548 w 1093427"/>
                  <a:gd name="connsiteY2" fmla="*/ 404947 h 508123"/>
                  <a:gd name="connsiteX3" fmla="*/ 592371 w 1093427"/>
                  <a:gd name="connsiteY3" fmla="*/ 508105 h 508123"/>
                  <a:gd name="connsiteX4" fmla="*/ 130866 w 1093427"/>
                  <a:gd name="connsiteY4" fmla="*/ 411287 h 508123"/>
                  <a:gd name="connsiteX5" fmla="*/ 14 w 1093427"/>
                  <a:gd name="connsiteY5" fmla="*/ 188299 h 508123"/>
                  <a:gd name="connsiteX6" fmla="*/ 179333 w 1093427"/>
                  <a:gd name="connsiteY6" fmla="*/ 0 h 508123"/>
                  <a:gd name="connsiteX0" fmla="*/ 945570 w 1093427"/>
                  <a:gd name="connsiteY0" fmla="*/ 41091 h 508123"/>
                  <a:gd name="connsiteX1" fmla="*/ 1093427 w 1093427"/>
                  <a:gd name="connsiteY1" fmla="*/ 215812 h 508123"/>
                  <a:gd name="connsiteX2" fmla="*/ 976548 w 1093427"/>
                  <a:gd name="connsiteY2" fmla="*/ 404947 h 508123"/>
                  <a:gd name="connsiteX3" fmla="*/ 592371 w 1093427"/>
                  <a:gd name="connsiteY3" fmla="*/ 508105 h 508123"/>
                  <a:gd name="connsiteX4" fmla="*/ 130866 w 1093427"/>
                  <a:gd name="connsiteY4" fmla="*/ 411287 h 508123"/>
                  <a:gd name="connsiteX5" fmla="*/ 14 w 1093427"/>
                  <a:gd name="connsiteY5" fmla="*/ 188299 h 508123"/>
                  <a:gd name="connsiteX6" fmla="*/ 179333 w 1093427"/>
                  <a:gd name="connsiteY6" fmla="*/ 0 h 508123"/>
                  <a:gd name="connsiteX0" fmla="*/ 945570 w 1093427"/>
                  <a:gd name="connsiteY0" fmla="*/ 41091 h 508328"/>
                  <a:gd name="connsiteX1" fmla="*/ 1093427 w 1093427"/>
                  <a:gd name="connsiteY1" fmla="*/ 215812 h 508328"/>
                  <a:gd name="connsiteX2" fmla="*/ 943147 w 1093427"/>
                  <a:gd name="connsiteY2" fmla="*/ 425493 h 508328"/>
                  <a:gd name="connsiteX3" fmla="*/ 592371 w 1093427"/>
                  <a:gd name="connsiteY3" fmla="*/ 508105 h 508328"/>
                  <a:gd name="connsiteX4" fmla="*/ 130866 w 1093427"/>
                  <a:gd name="connsiteY4" fmla="*/ 411287 h 508328"/>
                  <a:gd name="connsiteX5" fmla="*/ 14 w 1093427"/>
                  <a:gd name="connsiteY5" fmla="*/ 188299 h 508328"/>
                  <a:gd name="connsiteX6" fmla="*/ 179333 w 1093427"/>
                  <a:gd name="connsiteY6" fmla="*/ 0 h 508328"/>
                  <a:gd name="connsiteX0" fmla="*/ 945570 w 1093427"/>
                  <a:gd name="connsiteY0" fmla="*/ 41091 h 508328"/>
                  <a:gd name="connsiteX1" fmla="*/ 1093427 w 1093427"/>
                  <a:gd name="connsiteY1" fmla="*/ 215812 h 508328"/>
                  <a:gd name="connsiteX2" fmla="*/ 943147 w 1093427"/>
                  <a:gd name="connsiteY2" fmla="*/ 425493 h 508328"/>
                  <a:gd name="connsiteX3" fmla="*/ 592371 w 1093427"/>
                  <a:gd name="connsiteY3" fmla="*/ 508105 h 508328"/>
                  <a:gd name="connsiteX4" fmla="*/ 130866 w 1093427"/>
                  <a:gd name="connsiteY4" fmla="*/ 411287 h 508328"/>
                  <a:gd name="connsiteX5" fmla="*/ 14 w 1093427"/>
                  <a:gd name="connsiteY5" fmla="*/ 188299 h 508328"/>
                  <a:gd name="connsiteX6" fmla="*/ 179333 w 1093427"/>
                  <a:gd name="connsiteY6" fmla="*/ 0 h 508328"/>
                  <a:gd name="connsiteX0" fmla="*/ 934436 w 1093427"/>
                  <a:gd name="connsiteY0" fmla="*/ 15409 h 508328"/>
                  <a:gd name="connsiteX1" fmla="*/ 1093427 w 1093427"/>
                  <a:gd name="connsiteY1" fmla="*/ 215812 h 508328"/>
                  <a:gd name="connsiteX2" fmla="*/ 943147 w 1093427"/>
                  <a:gd name="connsiteY2" fmla="*/ 425493 h 508328"/>
                  <a:gd name="connsiteX3" fmla="*/ 592371 w 1093427"/>
                  <a:gd name="connsiteY3" fmla="*/ 508105 h 508328"/>
                  <a:gd name="connsiteX4" fmla="*/ 130866 w 1093427"/>
                  <a:gd name="connsiteY4" fmla="*/ 411287 h 508328"/>
                  <a:gd name="connsiteX5" fmla="*/ 14 w 1093427"/>
                  <a:gd name="connsiteY5" fmla="*/ 188299 h 508328"/>
                  <a:gd name="connsiteX6" fmla="*/ 179333 w 1093427"/>
                  <a:gd name="connsiteY6" fmla="*/ 0 h 508328"/>
                  <a:gd name="connsiteX0" fmla="*/ 934436 w 1093427"/>
                  <a:gd name="connsiteY0" fmla="*/ 15409 h 508328"/>
                  <a:gd name="connsiteX1" fmla="*/ 1093427 w 1093427"/>
                  <a:gd name="connsiteY1" fmla="*/ 215812 h 508328"/>
                  <a:gd name="connsiteX2" fmla="*/ 943147 w 1093427"/>
                  <a:gd name="connsiteY2" fmla="*/ 425493 h 508328"/>
                  <a:gd name="connsiteX3" fmla="*/ 592371 w 1093427"/>
                  <a:gd name="connsiteY3" fmla="*/ 508105 h 508328"/>
                  <a:gd name="connsiteX4" fmla="*/ 130866 w 1093427"/>
                  <a:gd name="connsiteY4" fmla="*/ 411287 h 508328"/>
                  <a:gd name="connsiteX5" fmla="*/ 14 w 1093427"/>
                  <a:gd name="connsiteY5" fmla="*/ 188299 h 508328"/>
                  <a:gd name="connsiteX6" fmla="*/ 179333 w 1093427"/>
                  <a:gd name="connsiteY6" fmla="*/ 0 h 508328"/>
                  <a:gd name="connsiteX0" fmla="*/ 934436 w 1093427"/>
                  <a:gd name="connsiteY0" fmla="*/ 15409 h 508283"/>
                  <a:gd name="connsiteX1" fmla="*/ 1093427 w 1093427"/>
                  <a:gd name="connsiteY1" fmla="*/ 215812 h 508283"/>
                  <a:gd name="connsiteX2" fmla="*/ 943147 w 1093427"/>
                  <a:gd name="connsiteY2" fmla="*/ 425493 h 508283"/>
                  <a:gd name="connsiteX3" fmla="*/ 592371 w 1093427"/>
                  <a:gd name="connsiteY3" fmla="*/ 508105 h 508283"/>
                  <a:gd name="connsiteX4" fmla="*/ 130866 w 1093427"/>
                  <a:gd name="connsiteY4" fmla="*/ 411287 h 508283"/>
                  <a:gd name="connsiteX5" fmla="*/ 14 w 1093427"/>
                  <a:gd name="connsiteY5" fmla="*/ 188299 h 508283"/>
                  <a:gd name="connsiteX6" fmla="*/ 179333 w 1093427"/>
                  <a:gd name="connsiteY6" fmla="*/ 0 h 508283"/>
                  <a:gd name="connsiteX0" fmla="*/ 934436 w 1093427"/>
                  <a:gd name="connsiteY0" fmla="*/ 15409 h 508214"/>
                  <a:gd name="connsiteX1" fmla="*/ 1093427 w 1093427"/>
                  <a:gd name="connsiteY1" fmla="*/ 215812 h 508214"/>
                  <a:gd name="connsiteX2" fmla="*/ 943147 w 1093427"/>
                  <a:gd name="connsiteY2" fmla="*/ 425493 h 508214"/>
                  <a:gd name="connsiteX3" fmla="*/ 558970 w 1093427"/>
                  <a:gd name="connsiteY3" fmla="*/ 508105 h 508214"/>
                  <a:gd name="connsiteX4" fmla="*/ 130866 w 1093427"/>
                  <a:gd name="connsiteY4" fmla="*/ 411287 h 508214"/>
                  <a:gd name="connsiteX5" fmla="*/ 14 w 1093427"/>
                  <a:gd name="connsiteY5" fmla="*/ 188299 h 508214"/>
                  <a:gd name="connsiteX6" fmla="*/ 179333 w 1093427"/>
                  <a:gd name="connsiteY6" fmla="*/ 0 h 508214"/>
                  <a:gd name="connsiteX0" fmla="*/ 934436 w 1087860"/>
                  <a:gd name="connsiteY0" fmla="*/ 15409 h 508225"/>
                  <a:gd name="connsiteX1" fmla="*/ 1087860 w 1087860"/>
                  <a:gd name="connsiteY1" fmla="*/ 195266 h 508225"/>
                  <a:gd name="connsiteX2" fmla="*/ 943147 w 1087860"/>
                  <a:gd name="connsiteY2" fmla="*/ 425493 h 508225"/>
                  <a:gd name="connsiteX3" fmla="*/ 558970 w 1087860"/>
                  <a:gd name="connsiteY3" fmla="*/ 508105 h 508225"/>
                  <a:gd name="connsiteX4" fmla="*/ 130866 w 1087860"/>
                  <a:gd name="connsiteY4" fmla="*/ 411287 h 508225"/>
                  <a:gd name="connsiteX5" fmla="*/ 14 w 1087860"/>
                  <a:gd name="connsiteY5" fmla="*/ 188299 h 508225"/>
                  <a:gd name="connsiteX6" fmla="*/ 179333 w 1087860"/>
                  <a:gd name="connsiteY6" fmla="*/ 0 h 508225"/>
                  <a:gd name="connsiteX0" fmla="*/ 934436 w 1076727"/>
                  <a:gd name="connsiteY0" fmla="*/ 15409 h 508225"/>
                  <a:gd name="connsiteX1" fmla="*/ 1076727 w 1076727"/>
                  <a:gd name="connsiteY1" fmla="*/ 195266 h 508225"/>
                  <a:gd name="connsiteX2" fmla="*/ 943147 w 1076727"/>
                  <a:gd name="connsiteY2" fmla="*/ 425493 h 508225"/>
                  <a:gd name="connsiteX3" fmla="*/ 558970 w 1076727"/>
                  <a:gd name="connsiteY3" fmla="*/ 508105 h 508225"/>
                  <a:gd name="connsiteX4" fmla="*/ 130866 w 1076727"/>
                  <a:gd name="connsiteY4" fmla="*/ 411287 h 508225"/>
                  <a:gd name="connsiteX5" fmla="*/ 14 w 1076727"/>
                  <a:gd name="connsiteY5" fmla="*/ 188299 h 508225"/>
                  <a:gd name="connsiteX6" fmla="*/ 179333 w 1076727"/>
                  <a:gd name="connsiteY6" fmla="*/ 0 h 508225"/>
                  <a:gd name="connsiteX0" fmla="*/ 934436 w 1076727"/>
                  <a:gd name="connsiteY0" fmla="*/ 15409 h 508225"/>
                  <a:gd name="connsiteX1" fmla="*/ 1076727 w 1076727"/>
                  <a:gd name="connsiteY1" fmla="*/ 195266 h 508225"/>
                  <a:gd name="connsiteX2" fmla="*/ 943147 w 1076727"/>
                  <a:gd name="connsiteY2" fmla="*/ 425493 h 508225"/>
                  <a:gd name="connsiteX3" fmla="*/ 558970 w 1076727"/>
                  <a:gd name="connsiteY3" fmla="*/ 508105 h 508225"/>
                  <a:gd name="connsiteX4" fmla="*/ 130866 w 1076727"/>
                  <a:gd name="connsiteY4" fmla="*/ 411287 h 508225"/>
                  <a:gd name="connsiteX5" fmla="*/ 14 w 1076727"/>
                  <a:gd name="connsiteY5" fmla="*/ 188299 h 508225"/>
                  <a:gd name="connsiteX6" fmla="*/ 179333 w 1076727"/>
                  <a:gd name="connsiteY6" fmla="*/ 0 h 508225"/>
                  <a:gd name="connsiteX0" fmla="*/ 934436 w 1076727"/>
                  <a:gd name="connsiteY0" fmla="*/ 15409 h 508225"/>
                  <a:gd name="connsiteX1" fmla="*/ 1076727 w 1076727"/>
                  <a:gd name="connsiteY1" fmla="*/ 195266 h 508225"/>
                  <a:gd name="connsiteX2" fmla="*/ 943147 w 1076727"/>
                  <a:gd name="connsiteY2" fmla="*/ 425493 h 508225"/>
                  <a:gd name="connsiteX3" fmla="*/ 558970 w 1076727"/>
                  <a:gd name="connsiteY3" fmla="*/ 508105 h 508225"/>
                  <a:gd name="connsiteX4" fmla="*/ 130866 w 1076727"/>
                  <a:gd name="connsiteY4" fmla="*/ 411287 h 508225"/>
                  <a:gd name="connsiteX5" fmla="*/ 14 w 1076727"/>
                  <a:gd name="connsiteY5" fmla="*/ 188299 h 508225"/>
                  <a:gd name="connsiteX6" fmla="*/ 179333 w 1076727"/>
                  <a:gd name="connsiteY6" fmla="*/ 0 h 508225"/>
                  <a:gd name="connsiteX0" fmla="*/ 934436 w 1076727"/>
                  <a:gd name="connsiteY0" fmla="*/ 15409 h 508225"/>
                  <a:gd name="connsiteX1" fmla="*/ 1076727 w 1076727"/>
                  <a:gd name="connsiteY1" fmla="*/ 195266 h 508225"/>
                  <a:gd name="connsiteX2" fmla="*/ 943147 w 1076727"/>
                  <a:gd name="connsiteY2" fmla="*/ 425493 h 508225"/>
                  <a:gd name="connsiteX3" fmla="*/ 558970 w 1076727"/>
                  <a:gd name="connsiteY3" fmla="*/ 508105 h 508225"/>
                  <a:gd name="connsiteX4" fmla="*/ 130866 w 1076727"/>
                  <a:gd name="connsiteY4" fmla="*/ 411287 h 508225"/>
                  <a:gd name="connsiteX5" fmla="*/ 14 w 1076727"/>
                  <a:gd name="connsiteY5" fmla="*/ 188299 h 508225"/>
                  <a:gd name="connsiteX6" fmla="*/ 179333 w 1076727"/>
                  <a:gd name="connsiteY6" fmla="*/ 0 h 508225"/>
                  <a:gd name="connsiteX0" fmla="*/ 934436 w 1076727"/>
                  <a:gd name="connsiteY0" fmla="*/ 15409 h 508225"/>
                  <a:gd name="connsiteX1" fmla="*/ 1076727 w 1076727"/>
                  <a:gd name="connsiteY1" fmla="*/ 195266 h 508225"/>
                  <a:gd name="connsiteX2" fmla="*/ 943147 w 1076727"/>
                  <a:gd name="connsiteY2" fmla="*/ 425493 h 508225"/>
                  <a:gd name="connsiteX3" fmla="*/ 558970 w 1076727"/>
                  <a:gd name="connsiteY3" fmla="*/ 508105 h 508225"/>
                  <a:gd name="connsiteX4" fmla="*/ 130866 w 1076727"/>
                  <a:gd name="connsiteY4" fmla="*/ 411287 h 508225"/>
                  <a:gd name="connsiteX5" fmla="*/ 14 w 1076727"/>
                  <a:gd name="connsiteY5" fmla="*/ 188299 h 508225"/>
                  <a:gd name="connsiteX6" fmla="*/ 179333 w 1076727"/>
                  <a:gd name="connsiteY6" fmla="*/ 0 h 508225"/>
                  <a:gd name="connsiteX0" fmla="*/ 934436 w 1065593"/>
                  <a:gd name="connsiteY0" fmla="*/ 15409 h 508219"/>
                  <a:gd name="connsiteX1" fmla="*/ 1065593 w 1065593"/>
                  <a:gd name="connsiteY1" fmla="*/ 205539 h 508219"/>
                  <a:gd name="connsiteX2" fmla="*/ 943147 w 1065593"/>
                  <a:gd name="connsiteY2" fmla="*/ 425493 h 508219"/>
                  <a:gd name="connsiteX3" fmla="*/ 558970 w 1065593"/>
                  <a:gd name="connsiteY3" fmla="*/ 508105 h 508219"/>
                  <a:gd name="connsiteX4" fmla="*/ 130866 w 1065593"/>
                  <a:gd name="connsiteY4" fmla="*/ 411287 h 508219"/>
                  <a:gd name="connsiteX5" fmla="*/ 14 w 1065593"/>
                  <a:gd name="connsiteY5" fmla="*/ 188299 h 508219"/>
                  <a:gd name="connsiteX6" fmla="*/ 179333 w 1065593"/>
                  <a:gd name="connsiteY6" fmla="*/ 0 h 508219"/>
                  <a:gd name="connsiteX0" fmla="*/ 934436 w 1065593"/>
                  <a:gd name="connsiteY0" fmla="*/ 15409 h 508219"/>
                  <a:gd name="connsiteX1" fmla="*/ 1065593 w 1065593"/>
                  <a:gd name="connsiteY1" fmla="*/ 205539 h 508219"/>
                  <a:gd name="connsiteX2" fmla="*/ 943147 w 1065593"/>
                  <a:gd name="connsiteY2" fmla="*/ 425493 h 508219"/>
                  <a:gd name="connsiteX3" fmla="*/ 558970 w 1065593"/>
                  <a:gd name="connsiteY3" fmla="*/ 508105 h 508219"/>
                  <a:gd name="connsiteX4" fmla="*/ 130866 w 1065593"/>
                  <a:gd name="connsiteY4" fmla="*/ 411287 h 508219"/>
                  <a:gd name="connsiteX5" fmla="*/ 14 w 1065593"/>
                  <a:gd name="connsiteY5" fmla="*/ 188299 h 508219"/>
                  <a:gd name="connsiteX6" fmla="*/ 179333 w 1065593"/>
                  <a:gd name="connsiteY6" fmla="*/ 0 h 508219"/>
                  <a:gd name="connsiteX0" fmla="*/ 934436 w 1065593"/>
                  <a:gd name="connsiteY0" fmla="*/ 15409 h 508219"/>
                  <a:gd name="connsiteX1" fmla="*/ 1065593 w 1065593"/>
                  <a:gd name="connsiteY1" fmla="*/ 205539 h 508219"/>
                  <a:gd name="connsiteX2" fmla="*/ 943147 w 1065593"/>
                  <a:gd name="connsiteY2" fmla="*/ 425493 h 508219"/>
                  <a:gd name="connsiteX3" fmla="*/ 558970 w 1065593"/>
                  <a:gd name="connsiteY3" fmla="*/ 508105 h 508219"/>
                  <a:gd name="connsiteX4" fmla="*/ 130866 w 1065593"/>
                  <a:gd name="connsiteY4" fmla="*/ 411287 h 508219"/>
                  <a:gd name="connsiteX5" fmla="*/ 14 w 1065593"/>
                  <a:gd name="connsiteY5" fmla="*/ 188299 h 508219"/>
                  <a:gd name="connsiteX6" fmla="*/ 179333 w 1065593"/>
                  <a:gd name="connsiteY6" fmla="*/ 0 h 508219"/>
                  <a:gd name="connsiteX0" fmla="*/ 934436 w 1065593"/>
                  <a:gd name="connsiteY0" fmla="*/ 15409 h 508219"/>
                  <a:gd name="connsiteX1" fmla="*/ 1065593 w 1065593"/>
                  <a:gd name="connsiteY1" fmla="*/ 205539 h 508219"/>
                  <a:gd name="connsiteX2" fmla="*/ 943147 w 1065593"/>
                  <a:gd name="connsiteY2" fmla="*/ 425493 h 508219"/>
                  <a:gd name="connsiteX3" fmla="*/ 558970 w 1065593"/>
                  <a:gd name="connsiteY3" fmla="*/ 508105 h 508219"/>
                  <a:gd name="connsiteX4" fmla="*/ 130866 w 1065593"/>
                  <a:gd name="connsiteY4" fmla="*/ 411287 h 508219"/>
                  <a:gd name="connsiteX5" fmla="*/ 14 w 1065593"/>
                  <a:gd name="connsiteY5" fmla="*/ 188299 h 508219"/>
                  <a:gd name="connsiteX6" fmla="*/ 179333 w 1065593"/>
                  <a:gd name="connsiteY6" fmla="*/ 0 h 508219"/>
                  <a:gd name="connsiteX0" fmla="*/ 934436 w 1065593"/>
                  <a:gd name="connsiteY0" fmla="*/ 15409 h 508219"/>
                  <a:gd name="connsiteX1" fmla="*/ 1065593 w 1065593"/>
                  <a:gd name="connsiteY1" fmla="*/ 205539 h 508219"/>
                  <a:gd name="connsiteX2" fmla="*/ 943147 w 1065593"/>
                  <a:gd name="connsiteY2" fmla="*/ 425493 h 508219"/>
                  <a:gd name="connsiteX3" fmla="*/ 558970 w 1065593"/>
                  <a:gd name="connsiteY3" fmla="*/ 508105 h 508219"/>
                  <a:gd name="connsiteX4" fmla="*/ 130866 w 1065593"/>
                  <a:gd name="connsiteY4" fmla="*/ 411287 h 508219"/>
                  <a:gd name="connsiteX5" fmla="*/ 14 w 1065593"/>
                  <a:gd name="connsiteY5" fmla="*/ 188299 h 508219"/>
                  <a:gd name="connsiteX6" fmla="*/ 179333 w 1065593"/>
                  <a:gd name="connsiteY6" fmla="*/ 0 h 508219"/>
                  <a:gd name="connsiteX0" fmla="*/ 934436 w 1065593"/>
                  <a:gd name="connsiteY0" fmla="*/ 15409 h 503615"/>
                  <a:gd name="connsiteX1" fmla="*/ 1065593 w 1065593"/>
                  <a:gd name="connsiteY1" fmla="*/ 205539 h 503615"/>
                  <a:gd name="connsiteX2" fmla="*/ 943147 w 1065593"/>
                  <a:gd name="connsiteY2" fmla="*/ 425493 h 503615"/>
                  <a:gd name="connsiteX3" fmla="*/ 546524 w 1065593"/>
                  <a:gd name="connsiteY3" fmla="*/ 503488 h 503615"/>
                  <a:gd name="connsiteX4" fmla="*/ 130866 w 1065593"/>
                  <a:gd name="connsiteY4" fmla="*/ 411287 h 503615"/>
                  <a:gd name="connsiteX5" fmla="*/ 14 w 1065593"/>
                  <a:gd name="connsiteY5" fmla="*/ 188299 h 503615"/>
                  <a:gd name="connsiteX6" fmla="*/ 179333 w 1065593"/>
                  <a:gd name="connsiteY6" fmla="*/ 0 h 503615"/>
                  <a:gd name="connsiteX0" fmla="*/ 934436 w 1065593"/>
                  <a:gd name="connsiteY0" fmla="*/ 15409 h 503488"/>
                  <a:gd name="connsiteX1" fmla="*/ 1065593 w 1065593"/>
                  <a:gd name="connsiteY1" fmla="*/ 205539 h 503488"/>
                  <a:gd name="connsiteX2" fmla="*/ 938999 w 1065593"/>
                  <a:gd name="connsiteY2" fmla="*/ 411641 h 503488"/>
                  <a:gd name="connsiteX3" fmla="*/ 546524 w 1065593"/>
                  <a:gd name="connsiteY3" fmla="*/ 503488 h 503488"/>
                  <a:gd name="connsiteX4" fmla="*/ 130866 w 1065593"/>
                  <a:gd name="connsiteY4" fmla="*/ 411287 h 503488"/>
                  <a:gd name="connsiteX5" fmla="*/ 14 w 1065593"/>
                  <a:gd name="connsiteY5" fmla="*/ 188299 h 503488"/>
                  <a:gd name="connsiteX6" fmla="*/ 179333 w 1065593"/>
                  <a:gd name="connsiteY6" fmla="*/ 0 h 503488"/>
                  <a:gd name="connsiteX0" fmla="*/ 934436 w 1065593"/>
                  <a:gd name="connsiteY0" fmla="*/ 15409 h 503735"/>
                  <a:gd name="connsiteX1" fmla="*/ 1065593 w 1065593"/>
                  <a:gd name="connsiteY1" fmla="*/ 205539 h 503735"/>
                  <a:gd name="connsiteX2" fmla="*/ 897514 w 1065593"/>
                  <a:gd name="connsiteY2" fmla="*/ 430110 h 503735"/>
                  <a:gd name="connsiteX3" fmla="*/ 546524 w 1065593"/>
                  <a:gd name="connsiteY3" fmla="*/ 503488 h 503735"/>
                  <a:gd name="connsiteX4" fmla="*/ 130866 w 1065593"/>
                  <a:gd name="connsiteY4" fmla="*/ 411287 h 503735"/>
                  <a:gd name="connsiteX5" fmla="*/ 14 w 1065593"/>
                  <a:gd name="connsiteY5" fmla="*/ 188299 h 503735"/>
                  <a:gd name="connsiteX6" fmla="*/ 179333 w 1065593"/>
                  <a:gd name="connsiteY6" fmla="*/ 0 h 503735"/>
                  <a:gd name="connsiteX0" fmla="*/ 934436 w 1065593"/>
                  <a:gd name="connsiteY0" fmla="*/ 15409 h 503735"/>
                  <a:gd name="connsiteX1" fmla="*/ 1065593 w 1065593"/>
                  <a:gd name="connsiteY1" fmla="*/ 205539 h 503735"/>
                  <a:gd name="connsiteX2" fmla="*/ 885068 w 1065593"/>
                  <a:gd name="connsiteY2" fmla="*/ 430110 h 503735"/>
                  <a:gd name="connsiteX3" fmla="*/ 546524 w 1065593"/>
                  <a:gd name="connsiteY3" fmla="*/ 503488 h 503735"/>
                  <a:gd name="connsiteX4" fmla="*/ 130866 w 1065593"/>
                  <a:gd name="connsiteY4" fmla="*/ 411287 h 503735"/>
                  <a:gd name="connsiteX5" fmla="*/ 14 w 1065593"/>
                  <a:gd name="connsiteY5" fmla="*/ 188299 h 503735"/>
                  <a:gd name="connsiteX6" fmla="*/ 179333 w 1065593"/>
                  <a:gd name="connsiteY6" fmla="*/ 0 h 503735"/>
                  <a:gd name="connsiteX0" fmla="*/ 934436 w 1065593"/>
                  <a:gd name="connsiteY0" fmla="*/ 15409 h 503678"/>
                  <a:gd name="connsiteX1" fmla="*/ 1065593 w 1065593"/>
                  <a:gd name="connsiteY1" fmla="*/ 205539 h 503678"/>
                  <a:gd name="connsiteX2" fmla="*/ 885068 w 1065593"/>
                  <a:gd name="connsiteY2" fmla="*/ 430110 h 503678"/>
                  <a:gd name="connsiteX3" fmla="*/ 546524 w 1065593"/>
                  <a:gd name="connsiteY3" fmla="*/ 503488 h 503678"/>
                  <a:gd name="connsiteX4" fmla="*/ 130866 w 1065593"/>
                  <a:gd name="connsiteY4" fmla="*/ 411287 h 503678"/>
                  <a:gd name="connsiteX5" fmla="*/ 14 w 1065593"/>
                  <a:gd name="connsiteY5" fmla="*/ 188299 h 503678"/>
                  <a:gd name="connsiteX6" fmla="*/ 179333 w 1065593"/>
                  <a:gd name="connsiteY6" fmla="*/ 0 h 503678"/>
                  <a:gd name="connsiteX0" fmla="*/ 934436 w 1065593"/>
                  <a:gd name="connsiteY0" fmla="*/ 15409 h 503735"/>
                  <a:gd name="connsiteX1" fmla="*/ 1065593 w 1065593"/>
                  <a:gd name="connsiteY1" fmla="*/ 205539 h 503735"/>
                  <a:gd name="connsiteX2" fmla="*/ 885068 w 1065593"/>
                  <a:gd name="connsiteY2" fmla="*/ 430110 h 503735"/>
                  <a:gd name="connsiteX3" fmla="*/ 505039 w 1065593"/>
                  <a:gd name="connsiteY3" fmla="*/ 503488 h 503735"/>
                  <a:gd name="connsiteX4" fmla="*/ 130866 w 1065593"/>
                  <a:gd name="connsiteY4" fmla="*/ 411287 h 503735"/>
                  <a:gd name="connsiteX5" fmla="*/ 14 w 1065593"/>
                  <a:gd name="connsiteY5" fmla="*/ 188299 h 503735"/>
                  <a:gd name="connsiteX6" fmla="*/ 179333 w 1065593"/>
                  <a:gd name="connsiteY6" fmla="*/ 0 h 503735"/>
                  <a:gd name="connsiteX0" fmla="*/ 927501 w 1058658"/>
                  <a:gd name="connsiteY0" fmla="*/ 15409 h 503735"/>
                  <a:gd name="connsiteX1" fmla="*/ 1058658 w 1058658"/>
                  <a:gd name="connsiteY1" fmla="*/ 205539 h 503735"/>
                  <a:gd name="connsiteX2" fmla="*/ 878133 w 1058658"/>
                  <a:gd name="connsiteY2" fmla="*/ 430110 h 503735"/>
                  <a:gd name="connsiteX3" fmla="*/ 498104 w 1058658"/>
                  <a:gd name="connsiteY3" fmla="*/ 503488 h 503735"/>
                  <a:gd name="connsiteX4" fmla="*/ 123931 w 1058658"/>
                  <a:gd name="connsiteY4" fmla="*/ 411287 h 503735"/>
                  <a:gd name="connsiteX5" fmla="*/ 15 w 1058658"/>
                  <a:gd name="connsiteY5" fmla="*/ 188299 h 503735"/>
                  <a:gd name="connsiteX6" fmla="*/ 172398 w 1058658"/>
                  <a:gd name="connsiteY6" fmla="*/ 0 h 503735"/>
                  <a:gd name="connsiteX0" fmla="*/ 906699 w 1037856"/>
                  <a:gd name="connsiteY0" fmla="*/ 15409 h 503735"/>
                  <a:gd name="connsiteX1" fmla="*/ 1037856 w 1037856"/>
                  <a:gd name="connsiteY1" fmla="*/ 205539 h 503735"/>
                  <a:gd name="connsiteX2" fmla="*/ 857331 w 1037856"/>
                  <a:gd name="connsiteY2" fmla="*/ 430110 h 503735"/>
                  <a:gd name="connsiteX3" fmla="*/ 477302 w 1037856"/>
                  <a:gd name="connsiteY3" fmla="*/ 503488 h 503735"/>
                  <a:gd name="connsiteX4" fmla="*/ 103129 w 1037856"/>
                  <a:gd name="connsiteY4" fmla="*/ 411287 h 503735"/>
                  <a:gd name="connsiteX5" fmla="*/ 21 w 1037856"/>
                  <a:gd name="connsiteY5" fmla="*/ 188299 h 503735"/>
                  <a:gd name="connsiteX6" fmla="*/ 151596 w 1037856"/>
                  <a:gd name="connsiteY6" fmla="*/ 0 h 503735"/>
                  <a:gd name="connsiteX0" fmla="*/ 920566 w 1051723"/>
                  <a:gd name="connsiteY0" fmla="*/ 15409 h 503735"/>
                  <a:gd name="connsiteX1" fmla="*/ 1051723 w 1051723"/>
                  <a:gd name="connsiteY1" fmla="*/ 205539 h 503735"/>
                  <a:gd name="connsiteX2" fmla="*/ 871198 w 1051723"/>
                  <a:gd name="connsiteY2" fmla="*/ 430110 h 503735"/>
                  <a:gd name="connsiteX3" fmla="*/ 491169 w 1051723"/>
                  <a:gd name="connsiteY3" fmla="*/ 503488 h 503735"/>
                  <a:gd name="connsiteX4" fmla="*/ 116996 w 1051723"/>
                  <a:gd name="connsiteY4" fmla="*/ 411287 h 503735"/>
                  <a:gd name="connsiteX5" fmla="*/ 16 w 1051723"/>
                  <a:gd name="connsiteY5" fmla="*/ 190872 h 503735"/>
                  <a:gd name="connsiteX6" fmla="*/ 165463 w 1051723"/>
                  <a:gd name="connsiteY6" fmla="*/ 0 h 503735"/>
                  <a:gd name="connsiteX0" fmla="*/ 922877 w 1054034"/>
                  <a:gd name="connsiteY0" fmla="*/ 15409 h 503735"/>
                  <a:gd name="connsiteX1" fmla="*/ 1054034 w 1054034"/>
                  <a:gd name="connsiteY1" fmla="*/ 205539 h 503735"/>
                  <a:gd name="connsiteX2" fmla="*/ 873509 w 1054034"/>
                  <a:gd name="connsiteY2" fmla="*/ 430110 h 503735"/>
                  <a:gd name="connsiteX3" fmla="*/ 493480 w 1054034"/>
                  <a:gd name="connsiteY3" fmla="*/ 503488 h 503735"/>
                  <a:gd name="connsiteX4" fmla="*/ 119307 w 1054034"/>
                  <a:gd name="connsiteY4" fmla="*/ 411287 h 503735"/>
                  <a:gd name="connsiteX5" fmla="*/ 15 w 1054034"/>
                  <a:gd name="connsiteY5" fmla="*/ 214030 h 503735"/>
                  <a:gd name="connsiteX6" fmla="*/ 167774 w 1054034"/>
                  <a:gd name="connsiteY6" fmla="*/ 0 h 503735"/>
                  <a:gd name="connsiteX0" fmla="*/ 922877 w 1054034"/>
                  <a:gd name="connsiteY0" fmla="*/ 15409 h 503735"/>
                  <a:gd name="connsiteX1" fmla="*/ 1054034 w 1054034"/>
                  <a:gd name="connsiteY1" fmla="*/ 205539 h 503735"/>
                  <a:gd name="connsiteX2" fmla="*/ 873509 w 1054034"/>
                  <a:gd name="connsiteY2" fmla="*/ 430110 h 503735"/>
                  <a:gd name="connsiteX3" fmla="*/ 493480 w 1054034"/>
                  <a:gd name="connsiteY3" fmla="*/ 503488 h 503735"/>
                  <a:gd name="connsiteX4" fmla="*/ 119307 w 1054034"/>
                  <a:gd name="connsiteY4" fmla="*/ 411287 h 503735"/>
                  <a:gd name="connsiteX5" fmla="*/ 15 w 1054034"/>
                  <a:gd name="connsiteY5" fmla="*/ 214030 h 503735"/>
                  <a:gd name="connsiteX6" fmla="*/ 167774 w 1054034"/>
                  <a:gd name="connsiteY6" fmla="*/ 0 h 503735"/>
                  <a:gd name="connsiteX0" fmla="*/ 922877 w 1054034"/>
                  <a:gd name="connsiteY0" fmla="*/ 15409 h 503735"/>
                  <a:gd name="connsiteX1" fmla="*/ 1054034 w 1054034"/>
                  <a:gd name="connsiteY1" fmla="*/ 205539 h 503735"/>
                  <a:gd name="connsiteX2" fmla="*/ 873509 w 1054034"/>
                  <a:gd name="connsiteY2" fmla="*/ 430110 h 503735"/>
                  <a:gd name="connsiteX3" fmla="*/ 493480 w 1054034"/>
                  <a:gd name="connsiteY3" fmla="*/ 503488 h 503735"/>
                  <a:gd name="connsiteX4" fmla="*/ 119307 w 1054034"/>
                  <a:gd name="connsiteY4" fmla="*/ 411287 h 503735"/>
                  <a:gd name="connsiteX5" fmla="*/ 15 w 1054034"/>
                  <a:gd name="connsiteY5" fmla="*/ 214030 h 503735"/>
                  <a:gd name="connsiteX6" fmla="*/ 167774 w 1054034"/>
                  <a:gd name="connsiteY6" fmla="*/ 0 h 503735"/>
                  <a:gd name="connsiteX0" fmla="*/ 922877 w 1054034"/>
                  <a:gd name="connsiteY0" fmla="*/ 15409 h 503735"/>
                  <a:gd name="connsiteX1" fmla="*/ 1054034 w 1054034"/>
                  <a:gd name="connsiteY1" fmla="*/ 205539 h 503735"/>
                  <a:gd name="connsiteX2" fmla="*/ 873509 w 1054034"/>
                  <a:gd name="connsiteY2" fmla="*/ 430110 h 503735"/>
                  <a:gd name="connsiteX3" fmla="*/ 493480 w 1054034"/>
                  <a:gd name="connsiteY3" fmla="*/ 503488 h 503735"/>
                  <a:gd name="connsiteX4" fmla="*/ 119307 w 1054034"/>
                  <a:gd name="connsiteY4" fmla="*/ 411287 h 503735"/>
                  <a:gd name="connsiteX5" fmla="*/ 15 w 1054034"/>
                  <a:gd name="connsiteY5" fmla="*/ 214030 h 503735"/>
                  <a:gd name="connsiteX6" fmla="*/ 167774 w 1054034"/>
                  <a:gd name="connsiteY6" fmla="*/ 0 h 503735"/>
                  <a:gd name="connsiteX0" fmla="*/ 922877 w 1054034"/>
                  <a:gd name="connsiteY0" fmla="*/ 15409 h 503716"/>
                  <a:gd name="connsiteX1" fmla="*/ 1054034 w 1054034"/>
                  <a:gd name="connsiteY1" fmla="*/ 205539 h 503716"/>
                  <a:gd name="connsiteX2" fmla="*/ 873509 w 1054034"/>
                  <a:gd name="connsiteY2" fmla="*/ 430110 h 503716"/>
                  <a:gd name="connsiteX3" fmla="*/ 493480 w 1054034"/>
                  <a:gd name="connsiteY3" fmla="*/ 503488 h 503716"/>
                  <a:gd name="connsiteX4" fmla="*/ 119307 w 1054034"/>
                  <a:gd name="connsiteY4" fmla="*/ 411287 h 503716"/>
                  <a:gd name="connsiteX5" fmla="*/ 15 w 1054034"/>
                  <a:gd name="connsiteY5" fmla="*/ 214030 h 503716"/>
                  <a:gd name="connsiteX6" fmla="*/ 167774 w 1054034"/>
                  <a:gd name="connsiteY6" fmla="*/ 0 h 503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54034" h="503716">
                    <a:moveTo>
                      <a:pt x="922877" y="15409"/>
                    </a:moveTo>
                    <a:cubicBezTo>
                      <a:pt x="997685" y="71052"/>
                      <a:pt x="1048872" y="98668"/>
                      <a:pt x="1054034" y="205539"/>
                    </a:cubicBezTo>
                    <a:cubicBezTo>
                      <a:pt x="1053629" y="317546"/>
                      <a:pt x="971559" y="383025"/>
                      <a:pt x="873509" y="430110"/>
                    </a:cubicBezTo>
                    <a:cubicBezTo>
                      <a:pt x="775459" y="477195"/>
                      <a:pt x="619180" y="506625"/>
                      <a:pt x="493480" y="503488"/>
                    </a:cubicBezTo>
                    <a:cubicBezTo>
                      <a:pt x="367780" y="500351"/>
                      <a:pt x="201551" y="459530"/>
                      <a:pt x="119307" y="411287"/>
                    </a:cubicBezTo>
                    <a:cubicBezTo>
                      <a:pt x="37063" y="363044"/>
                      <a:pt x="1215" y="286858"/>
                      <a:pt x="15" y="214030"/>
                    </a:cubicBezTo>
                    <a:cubicBezTo>
                      <a:pt x="-1185" y="141202"/>
                      <a:pt x="65275" y="24950"/>
                      <a:pt x="167774" y="0"/>
                    </a:cubicBezTo>
                  </a:path>
                </a:pathLst>
              </a:cu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957204" y="4815371"/>
                <a:ext cx="942479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Arrow Connector 27"/>
            <p:cNvCxnSpPr/>
            <p:nvPr/>
          </p:nvCxnSpPr>
          <p:spPr bwMode="auto">
            <a:xfrm>
              <a:off x="700356" y="6451054"/>
              <a:ext cx="353060" cy="0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995954" y="6272644"/>
              <a:ext cx="1342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</a:rPr>
                <a:t>Data path</a:t>
              </a:r>
              <a:endParaRPr lang="en-US" dirty="0">
                <a:latin typeface="Arial" panose="020B0604020202020204" pitchFamily="34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2228268" y="6460651"/>
              <a:ext cx="309985" cy="0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2521220" y="6282169"/>
              <a:ext cx="1377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  <a:latin typeface="Arial" panose="020B0604020202020204" pitchFamily="34" charset="0"/>
                </a:rPr>
                <a:t>Clock tree</a:t>
              </a:r>
              <a:endParaRPr lang="en-US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347753" y="3945491"/>
              <a:ext cx="5746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</a:t>
              </a:r>
              <a:r>
                <a:rPr lang="en-US" baseline="-25000" dirty="0" smtClean="0"/>
                <a:t>31</a:t>
              </a:r>
              <a:endParaRPr lang="en-US" baseline="-25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095875" y="4751194"/>
                <a:ext cx="2585388" cy="667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𝑝𝑞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𝑆𝑙𝑎𝑐𝑘</m:t>
                          </m:r>
                          <m:r>
                            <a:rPr lang="en-US" b="0" i="1" baseline="-25000" smtClean="0">
                              <a:latin typeface="Cambria Math"/>
                            </a:rPr>
                            <m:t>𝑝</m:t>
                          </m:r>
                          <m:r>
                            <a:rPr lang="en-US" b="0" i="1" baseline="-25000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baseline="-25000" smtClean="0">
                              <a:latin typeface="Cambria Math"/>
                            </a:rPr>
                            <m:t>𝑞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/>
                            </a:rPr>
                            <m:t>β</m:t>
                          </m:r>
                          <m:r>
                            <a:rPr lang="el-GR" b="0" i="1" smtClean="0">
                              <a:latin typeface="Cambria Math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𝑇𝐺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𝑞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875" y="4751194"/>
                <a:ext cx="2585388" cy="66742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6188721" y="4152913"/>
            <a:ext cx="2671695" cy="940670"/>
            <a:chOff x="6188721" y="4152913"/>
            <a:chExt cx="2671695" cy="940670"/>
          </a:xfrm>
        </p:grpSpPr>
        <p:sp>
          <p:nvSpPr>
            <p:cNvPr id="36" name="Oval 35"/>
            <p:cNvSpPr/>
            <p:nvPr/>
          </p:nvSpPr>
          <p:spPr bwMode="auto">
            <a:xfrm>
              <a:off x="6188721" y="4746290"/>
              <a:ext cx="1117815" cy="347293"/>
            </a:xfrm>
            <a:prstGeom prst="ellipse">
              <a:avLst/>
            </a:prstGeom>
            <a:noFill/>
            <a:ln w="25400" cap="flat" cmpd="sng" algn="ctr">
              <a:solidFill>
                <a:schemeClr val="tx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316837" y="4152913"/>
              <a:ext cx="2543579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Setup slack of path p-q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 flipV="1">
              <a:off x="6922620" y="4453985"/>
              <a:ext cx="186958" cy="30796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5" name="Group 24"/>
          <p:cNvGrpSpPr/>
          <p:nvPr/>
        </p:nvGrpSpPr>
        <p:grpSpPr>
          <a:xfrm>
            <a:off x="5163463" y="5109802"/>
            <a:ext cx="1911029" cy="787675"/>
            <a:chOff x="5163463" y="5109802"/>
            <a:chExt cx="1911029" cy="787675"/>
          </a:xfrm>
        </p:grpSpPr>
        <p:sp>
          <p:nvSpPr>
            <p:cNvPr id="38" name="Oval 37"/>
            <p:cNvSpPr/>
            <p:nvPr/>
          </p:nvSpPr>
          <p:spPr bwMode="auto">
            <a:xfrm>
              <a:off x="6228976" y="5109802"/>
              <a:ext cx="294355" cy="287019"/>
            </a:xfrm>
            <a:prstGeom prst="ellipse">
              <a:avLst/>
            </a:prstGeom>
            <a:noFill/>
            <a:ln w="25400" cap="flat" cmpd="sng" algn="ctr">
              <a:solidFill>
                <a:schemeClr val="tx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 flipH="1">
              <a:off x="6228976" y="5393614"/>
              <a:ext cx="76200" cy="21405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5163463" y="5528145"/>
              <a:ext cx="1911029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Weighting factor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598294" y="5079665"/>
            <a:ext cx="2518396" cy="1241495"/>
            <a:chOff x="6598294" y="5079665"/>
            <a:chExt cx="2518396" cy="1241495"/>
          </a:xfrm>
        </p:grpSpPr>
        <p:sp>
          <p:nvSpPr>
            <p:cNvPr id="37" name="Oval 36"/>
            <p:cNvSpPr/>
            <p:nvPr/>
          </p:nvSpPr>
          <p:spPr bwMode="auto">
            <a:xfrm>
              <a:off x="6657196" y="5079665"/>
              <a:ext cx="923814" cy="347293"/>
            </a:xfrm>
            <a:prstGeom prst="ellipse">
              <a:avLst/>
            </a:prstGeom>
            <a:noFill/>
            <a:ln w="25400" cap="flat" cmpd="sng" algn="ctr">
              <a:solidFill>
                <a:schemeClr val="tx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7315464" y="5391698"/>
              <a:ext cx="365799" cy="56013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6598294" y="5951828"/>
              <a:ext cx="251839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Toggle rate of path p-q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5865" y="3863457"/>
            <a:ext cx="3746284" cy="1537218"/>
            <a:chOff x="25865" y="3863457"/>
            <a:chExt cx="3746284" cy="1537218"/>
          </a:xfrm>
        </p:grpSpPr>
        <p:cxnSp>
          <p:nvCxnSpPr>
            <p:cNvPr id="53" name="Straight Arrow Connector 52"/>
            <p:cNvCxnSpPr/>
            <p:nvPr/>
          </p:nvCxnSpPr>
          <p:spPr bwMode="auto">
            <a:xfrm>
              <a:off x="2832151" y="4126464"/>
              <a:ext cx="301574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sp>
          <p:nvSpPr>
            <p:cNvPr id="55" name="TextBox 54"/>
            <p:cNvSpPr txBox="1"/>
            <p:nvPr/>
          </p:nvSpPr>
          <p:spPr>
            <a:xfrm>
              <a:off x="3111994" y="3964541"/>
              <a:ext cx="4749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W’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 bwMode="auto">
            <a:xfrm>
              <a:off x="2457450" y="5105400"/>
              <a:ext cx="152649" cy="285750"/>
            </a:xfrm>
            <a:custGeom>
              <a:avLst/>
              <a:gdLst>
                <a:gd name="connsiteX0" fmla="*/ 28575 w 152649"/>
                <a:gd name="connsiteY0" fmla="*/ 285750 h 285750"/>
                <a:gd name="connsiteX1" fmla="*/ 152400 w 152649"/>
                <a:gd name="connsiteY1" fmla="*/ 161925 h 285750"/>
                <a:gd name="connsiteX2" fmla="*/ 0 w 152649"/>
                <a:gd name="connsiteY2" fmla="*/ 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649" h="285750">
                  <a:moveTo>
                    <a:pt x="28575" y="285750"/>
                  </a:moveTo>
                  <a:cubicBezTo>
                    <a:pt x="92868" y="247650"/>
                    <a:pt x="157162" y="209550"/>
                    <a:pt x="152400" y="161925"/>
                  </a:cubicBezTo>
                  <a:cubicBezTo>
                    <a:pt x="147638" y="114300"/>
                    <a:pt x="73819" y="57150"/>
                    <a:pt x="0" y="0"/>
                  </a:cubicBezTo>
                </a:path>
              </a:pathLst>
            </a:custGeom>
            <a:noFill/>
            <a:ln w="25400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arrow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030342" y="4901653"/>
              <a:ext cx="5746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W’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60" name="Freeform 59"/>
            <p:cNvSpPr/>
            <p:nvPr/>
          </p:nvSpPr>
          <p:spPr bwMode="auto">
            <a:xfrm>
              <a:off x="3619500" y="5114925"/>
              <a:ext cx="152649" cy="285750"/>
            </a:xfrm>
            <a:custGeom>
              <a:avLst/>
              <a:gdLst>
                <a:gd name="connsiteX0" fmla="*/ 28575 w 152649"/>
                <a:gd name="connsiteY0" fmla="*/ 285750 h 285750"/>
                <a:gd name="connsiteX1" fmla="*/ 152400 w 152649"/>
                <a:gd name="connsiteY1" fmla="*/ 161925 h 285750"/>
                <a:gd name="connsiteX2" fmla="*/ 0 w 152649"/>
                <a:gd name="connsiteY2" fmla="*/ 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649" h="285750">
                  <a:moveTo>
                    <a:pt x="28575" y="285750"/>
                  </a:moveTo>
                  <a:cubicBezTo>
                    <a:pt x="92868" y="247650"/>
                    <a:pt x="157162" y="209550"/>
                    <a:pt x="152400" y="161925"/>
                  </a:cubicBezTo>
                  <a:cubicBezTo>
                    <a:pt x="147638" y="114300"/>
                    <a:pt x="73819" y="57150"/>
                    <a:pt x="0" y="0"/>
                  </a:cubicBezTo>
                </a:path>
              </a:pathLst>
            </a:custGeom>
            <a:noFill/>
            <a:ln w="25400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arrow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192392" y="4911178"/>
              <a:ext cx="5746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W’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5865" y="3863457"/>
              <a:ext cx="18880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W’ = average weight on cycle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15336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Background and Motivation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Problem Statement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Related Work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Our Methodology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Experimental Setup and Results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Conclusion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903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830" y="781050"/>
            <a:ext cx="8880995" cy="5562601"/>
          </a:xfrm>
        </p:spPr>
        <p:txBody>
          <a:bodyPr/>
          <a:lstStyle/>
          <a:p>
            <a:r>
              <a:rPr lang="en-US" sz="2600" dirty="0" smtClean="0">
                <a:solidFill>
                  <a:schemeClr val="tx2"/>
                </a:solidFill>
              </a:rPr>
              <a:t>Design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/>
              <a:t>OpenSparc</a:t>
            </a:r>
            <a:r>
              <a:rPr lang="en-US" sz="2400" i="1" dirty="0" smtClean="0"/>
              <a:t> T1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>
              <a:spcBef>
                <a:spcPts val="500"/>
              </a:spcBef>
            </a:pPr>
            <a:r>
              <a:rPr lang="en-US" sz="2600" dirty="0" smtClean="0">
                <a:solidFill>
                  <a:schemeClr val="tx2"/>
                </a:solidFill>
              </a:rPr>
              <a:t>Technology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28nm FDSOI, dual-VT {RVT, LVT}</a:t>
            </a:r>
          </a:p>
          <a:p>
            <a:pPr>
              <a:spcBef>
                <a:spcPts val="500"/>
              </a:spcBef>
            </a:pPr>
            <a:r>
              <a:rPr lang="en-US" sz="2600" dirty="0" smtClean="0">
                <a:solidFill>
                  <a:schemeClr val="tx2"/>
                </a:solidFill>
              </a:rPr>
              <a:t>Tools</a:t>
            </a:r>
          </a:p>
          <a:p>
            <a:pPr lvl="1">
              <a:spcBef>
                <a:spcPts val="500"/>
              </a:spcBef>
            </a:pPr>
            <a:r>
              <a:rPr lang="en-US" sz="2200" dirty="0" smtClean="0"/>
              <a:t>Synthesis: </a:t>
            </a:r>
            <a:r>
              <a:rPr lang="en-US" sz="2200" i="1" dirty="0"/>
              <a:t>Synopsys Design Compiler </a:t>
            </a:r>
            <a:r>
              <a:rPr lang="en-US" sz="2200" i="1" dirty="0" smtClean="0"/>
              <a:t>vH-2013.03-SP3</a:t>
            </a:r>
          </a:p>
          <a:p>
            <a:pPr lvl="1">
              <a:spcBef>
                <a:spcPts val="500"/>
              </a:spcBef>
            </a:pPr>
            <a:r>
              <a:rPr lang="en-US" sz="2200" i="1" dirty="0" smtClean="0"/>
              <a:t>P&amp;R: Cadence EDI System 13.1</a:t>
            </a:r>
          </a:p>
          <a:p>
            <a:pPr lvl="1">
              <a:spcBef>
                <a:spcPts val="500"/>
              </a:spcBef>
            </a:pPr>
            <a:r>
              <a:rPr lang="en-US" sz="2200" i="1" dirty="0" smtClean="0"/>
              <a:t>Gate-level simulation: Cadence NC-Verilog v8.2</a:t>
            </a:r>
          </a:p>
          <a:p>
            <a:pPr lvl="1">
              <a:spcBef>
                <a:spcPts val="500"/>
              </a:spcBef>
            </a:pPr>
            <a:r>
              <a:rPr lang="en-US" sz="2200" i="1" dirty="0" smtClean="0"/>
              <a:t>Liberty characterization: Synopsys </a:t>
            </a:r>
            <a:r>
              <a:rPr lang="en-US" sz="2200" i="1" dirty="0" err="1" smtClean="0"/>
              <a:t>SiliconSmart</a:t>
            </a:r>
            <a:r>
              <a:rPr lang="en-US" sz="2200" i="1" dirty="0" smtClean="0"/>
              <a:t> v2013.06-SP1</a:t>
            </a:r>
          </a:p>
          <a:p>
            <a:pPr>
              <a:spcBef>
                <a:spcPts val="500"/>
              </a:spcBef>
            </a:pPr>
            <a:r>
              <a:rPr lang="en-US" sz="2600" dirty="0" smtClean="0">
                <a:solidFill>
                  <a:schemeClr val="tx2"/>
                </a:solidFill>
              </a:rPr>
              <a:t>Questions</a:t>
            </a:r>
          </a:p>
          <a:p>
            <a:pPr lvl="1">
              <a:spcBef>
                <a:spcPts val="500"/>
              </a:spcBef>
            </a:pPr>
            <a:r>
              <a:rPr lang="en-US" sz="2200" i="1" dirty="0" smtClean="0"/>
              <a:t>How do the benefits/costs of resilience vary with safety margin?</a:t>
            </a:r>
          </a:p>
          <a:p>
            <a:pPr lvl="1">
              <a:spcBef>
                <a:spcPts val="500"/>
              </a:spcBef>
            </a:pPr>
            <a:r>
              <a:rPr lang="en-US" sz="2200" i="1" dirty="0" smtClean="0"/>
              <a:t>How do the benefits/costs of resilience change in AVS context?</a:t>
            </a:r>
          </a:p>
          <a:p>
            <a:pPr>
              <a:spcBef>
                <a:spcPts val="500"/>
              </a:spcBef>
            </a:pPr>
            <a:endParaRPr lang="en-US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017091"/>
              </p:ext>
            </p:extLst>
          </p:nvPr>
        </p:nvGraphicFramePr>
        <p:xfrm>
          <a:off x="1480908" y="1367291"/>
          <a:ext cx="532796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279968"/>
                <a:gridCol w="1524000"/>
              </a:tblGrid>
              <a:tr h="25543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cells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5543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EXU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Integer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execution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18K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5543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Integer multiplier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13K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569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Background and Motivation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Problem Statement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Related Work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Our Methodology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Experimental Setup and Results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Conclusion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48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39" y="810532"/>
            <a:ext cx="9103765" cy="2152649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sz="2400" dirty="0"/>
              <a:t>Reference flows</a:t>
            </a:r>
          </a:p>
          <a:p>
            <a:pPr lvl="1">
              <a:spcBef>
                <a:spcPts val="500"/>
              </a:spcBef>
            </a:pPr>
            <a:r>
              <a:rPr lang="en-US" sz="2200" dirty="0"/>
              <a:t>Pure-margin (PM): </a:t>
            </a:r>
            <a:r>
              <a:rPr lang="en-US" sz="2200" dirty="0" smtClean="0"/>
              <a:t>conventional method </a:t>
            </a:r>
            <a:r>
              <a:rPr lang="en-US" sz="2200" dirty="0"/>
              <a:t>w/ only margin insertion</a:t>
            </a:r>
          </a:p>
          <a:p>
            <a:pPr lvl="1">
              <a:spcBef>
                <a:spcPts val="500"/>
              </a:spcBef>
            </a:pPr>
            <a:r>
              <a:rPr lang="en-US" sz="2200" dirty="0"/>
              <a:t>Brute-force (BF): </a:t>
            </a:r>
            <a:r>
              <a:rPr lang="en-US" sz="2200" dirty="0" smtClean="0"/>
              <a:t>use error-tolerant </a:t>
            </a:r>
            <a:r>
              <a:rPr lang="en-US" sz="2200" dirty="0"/>
              <a:t>FFs </a:t>
            </a:r>
            <a:r>
              <a:rPr lang="en-US" sz="2200" dirty="0" smtClean="0"/>
              <a:t>for timing-critical </a:t>
            </a:r>
            <a:r>
              <a:rPr lang="en-US" sz="2200" dirty="0"/>
              <a:t>endpoints </a:t>
            </a:r>
            <a:endParaRPr lang="en-US" sz="2400" dirty="0" smtClean="0"/>
          </a:p>
          <a:p>
            <a:pPr>
              <a:spcBef>
                <a:spcPts val="500"/>
              </a:spcBef>
            </a:pPr>
            <a:r>
              <a:rPr lang="en-US" sz="2400" dirty="0" smtClean="0"/>
              <a:t>Proposed method (CO) achieves up to 20% energy reduction compared to reference methods</a:t>
            </a:r>
          </a:p>
          <a:p>
            <a:pPr>
              <a:spcBef>
                <a:spcPts val="500"/>
              </a:spcBef>
            </a:pPr>
            <a:r>
              <a:rPr lang="en-US" sz="2400" dirty="0">
                <a:solidFill>
                  <a:srgbClr val="C00000"/>
                </a:solidFill>
              </a:rPr>
              <a:t>R</a:t>
            </a:r>
            <a:r>
              <a:rPr lang="en-US" sz="2400" dirty="0" smtClean="0">
                <a:solidFill>
                  <a:srgbClr val="C00000"/>
                </a:solidFill>
              </a:rPr>
              <a:t>esilience benefits increase with safety margin</a:t>
            </a:r>
            <a:endParaRPr lang="en-US" sz="2400" dirty="0">
              <a:solidFill>
                <a:srgbClr val="C00000"/>
              </a:solidFill>
            </a:endParaRPr>
          </a:p>
          <a:p>
            <a:pPr>
              <a:spcBef>
                <a:spcPts val="500"/>
              </a:spcBef>
            </a:pPr>
            <a:endParaRPr lang="en-US" sz="2400" dirty="0"/>
          </a:p>
          <a:p>
            <a:endParaRPr lang="en-US" sz="2400" dirty="0" smtClean="0"/>
          </a:p>
          <a:p>
            <a:pPr lvl="1"/>
            <a:endParaRPr lang="en-US" sz="24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8448" y="3218943"/>
            <a:ext cx="4661648" cy="3029579"/>
            <a:chOff x="8448" y="3426228"/>
            <a:chExt cx="4661648" cy="3029579"/>
          </a:xfrm>
        </p:grpSpPr>
        <p:graphicFrame>
          <p:nvGraphicFramePr>
            <p:cNvPr id="33" name="Chart 3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4433512"/>
                </p:ext>
              </p:extLst>
            </p:nvPr>
          </p:nvGraphicFramePr>
          <p:xfrm>
            <a:off x="8448" y="3426228"/>
            <a:ext cx="4661648" cy="269837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3181148" y="6121688"/>
              <a:ext cx="11305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Large margin</a:t>
              </a:r>
              <a:endParaRPr lang="en-US" sz="1400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1808877" y="5844719"/>
              <a:ext cx="0" cy="61108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3190673" y="5844719"/>
              <a:ext cx="0" cy="61108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790626" y="6117967"/>
              <a:ext cx="1352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Medium margin</a:t>
              </a:r>
              <a:endParaRPr lang="en-US" sz="1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0348" y="6099661"/>
              <a:ext cx="1129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Small margin</a:t>
              </a:r>
              <a:endParaRPr lang="en-US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22580" y="3914709"/>
              <a:ext cx="7359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latin typeface="Arial"/>
                  <a:cs typeface="Arial"/>
                </a:rPr>
                <a:t>MUL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558552" y="3155322"/>
            <a:ext cx="4585448" cy="3083675"/>
            <a:chOff x="4558552" y="3343557"/>
            <a:chExt cx="4585448" cy="3083675"/>
          </a:xfrm>
        </p:grpSpPr>
        <p:graphicFrame>
          <p:nvGraphicFramePr>
            <p:cNvPr id="32" name="Chart 3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96335630"/>
                </p:ext>
              </p:extLst>
            </p:nvPr>
          </p:nvGraphicFramePr>
          <p:xfrm>
            <a:off x="4558552" y="3343557"/>
            <a:ext cx="4585448" cy="29112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5228554" y="3574405"/>
              <a:ext cx="6769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latin typeface="Arial"/>
                  <a:cs typeface="Arial"/>
                </a:rPr>
                <a:t>EXU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591425" y="6093113"/>
              <a:ext cx="11305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Large margin</a:t>
              </a:r>
              <a:endParaRPr lang="en-US" sz="1400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6219154" y="5816144"/>
              <a:ext cx="0" cy="61108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7600950" y="5816144"/>
              <a:ext cx="0" cy="61108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200903" y="6089392"/>
              <a:ext cx="1352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Medium margin</a:t>
              </a:r>
              <a:endParaRPr lang="en-US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000625" y="6071086"/>
              <a:ext cx="1129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Small margin</a:t>
              </a:r>
              <a:endParaRPr lang="en-US" sz="1400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581025" y="6160532"/>
            <a:ext cx="814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Small/medium/large margin </a:t>
            </a:r>
            <a:r>
              <a:rPr lang="en-US" altLang="zh-TW" b="1" dirty="0" smtClean="0">
                <a:solidFill>
                  <a:schemeClr val="tx2"/>
                </a:solidFill>
                <a:latin typeface="Arial" pitchFamily="34" charset="0"/>
                <a:sym typeface="Symbol"/>
              </a:rPr>
              <a:t> </a:t>
            </a:r>
            <a:r>
              <a:rPr lang="en-US" altLang="zh-TW" dirty="0" smtClean="0">
                <a:solidFill>
                  <a:schemeClr val="tx2"/>
                </a:solidFill>
                <a:latin typeface="Arial" pitchFamily="34" charset="0"/>
                <a:sym typeface="Symbol"/>
              </a:rPr>
              <a:t>safety margin = 5%/10%/15% of clock period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544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Reduction from AVS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936" y="770784"/>
            <a:ext cx="8836025" cy="2438235"/>
          </a:xfrm>
        </p:spPr>
        <p:txBody>
          <a:bodyPr/>
          <a:lstStyle/>
          <a:p>
            <a:r>
              <a:rPr lang="en-US" sz="2400" dirty="0" smtClean="0"/>
              <a:t>Adaptive voltage scaling allows a lower supply voltage for resilient designs, thus reduced power</a:t>
            </a:r>
          </a:p>
          <a:p>
            <a:r>
              <a:rPr lang="en-US" sz="2400" dirty="0" smtClean="0"/>
              <a:t>Proposed method trades off between timing-error penalty vs. reduced power at a lower supply voltage</a:t>
            </a:r>
          </a:p>
          <a:p>
            <a:r>
              <a:rPr lang="en-US" sz="2400" dirty="0"/>
              <a:t>Proposed method achieves </a:t>
            </a:r>
            <a:r>
              <a:rPr lang="en-US" sz="2400" dirty="0" smtClean="0"/>
              <a:t>an average of 18% </a:t>
            </a:r>
            <a:r>
              <a:rPr lang="en-US" sz="2400" dirty="0"/>
              <a:t>energy reduction </a:t>
            </a:r>
            <a:r>
              <a:rPr lang="en-US" sz="2400" dirty="0" smtClean="0"/>
              <a:t>compared </a:t>
            </a:r>
            <a:r>
              <a:rPr lang="en-US" sz="2400" dirty="0"/>
              <a:t>to pure-margin </a:t>
            </a:r>
            <a:r>
              <a:rPr lang="en-US" sz="2400" dirty="0" smtClean="0"/>
              <a:t>designs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altLang="zh-TW" sz="2400" b="1" dirty="0">
                <a:sym typeface="Symbol"/>
              </a:rPr>
              <a:t> </a:t>
            </a:r>
            <a:r>
              <a:rPr lang="en-US" sz="2400" dirty="0" smtClean="0">
                <a:solidFill>
                  <a:srgbClr val="C00000"/>
                </a:solidFill>
              </a:rPr>
              <a:t>Resilience benefits increase in the context of AVS strategy</a:t>
            </a:r>
          </a:p>
          <a:p>
            <a:endParaRPr lang="en-US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171451" y="3412216"/>
            <a:ext cx="8842374" cy="2880360"/>
            <a:chOff x="171451" y="3267076"/>
            <a:chExt cx="8842374" cy="2880360"/>
          </a:xfrm>
        </p:grpSpPr>
        <p:grpSp>
          <p:nvGrpSpPr>
            <p:cNvPr id="6" name="Group 5"/>
            <p:cNvGrpSpPr/>
            <p:nvPr/>
          </p:nvGrpSpPr>
          <p:grpSpPr>
            <a:xfrm>
              <a:off x="171451" y="3267076"/>
              <a:ext cx="8842374" cy="2880360"/>
              <a:chOff x="171451" y="3267076"/>
              <a:chExt cx="8842374" cy="2880360"/>
            </a:xfrm>
          </p:grpSpPr>
          <p:graphicFrame>
            <p:nvGraphicFramePr>
              <p:cNvPr id="4" name="Chart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44791705"/>
                  </p:ext>
                </p:extLst>
              </p:nvPr>
            </p:nvGraphicFramePr>
            <p:xfrm>
              <a:off x="171451" y="3267076"/>
              <a:ext cx="4434840" cy="288036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aphicFrame>
            <p:nvGraphicFramePr>
              <p:cNvPr id="5" name="Chart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760434480"/>
                  </p:ext>
                </p:extLst>
              </p:nvPr>
            </p:nvGraphicFramePr>
            <p:xfrm>
              <a:off x="4578985" y="3267076"/>
              <a:ext cx="4434840" cy="288036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sp>
          <p:nvSpPr>
            <p:cNvPr id="7" name="TextBox 6"/>
            <p:cNvSpPr txBox="1"/>
            <p:nvPr/>
          </p:nvSpPr>
          <p:spPr>
            <a:xfrm>
              <a:off x="3555865" y="5188020"/>
              <a:ext cx="7359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latin typeface="Arial"/>
                  <a:cs typeface="Arial"/>
                </a:rPr>
                <a:t>MUL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26400" y="5188020"/>
              <a:ext cx="7359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latin typeface="Arial"/>
                  <a:cs typeface="Arial"/>
                </a:rPr>
                <a:t>EXU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367401" y="4446480"/>
              <a:ext cx="443825" cy="381668"/>
            </a:xfrm>
            <a:prstGeom prst="ellipse">
              <a:avLst/>
            </a:prstGeom>
            <a:noFill/>
            <a:ln w="38100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374661" y="5150412"/>
              <a:ext cx="443825" cy="381668"/>
            </a:xfrm>
            <a:prstGeom prst="ellipse">
              <a:avLst/>
            </a:prstGeom>
            <a:noFill/>
            <a:ln w="38100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67539" y="4664196"/>
              <a:ext cx="443825" cy="381668"/>
            </a:xfrm>
            <a:prstGeom prst="ellipse">
              <a:avLst/>
            </a:prstGeom>
            <a:noFill/>
            <a:ln w="38100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4887098" y="4884058"/>
              <a:ext cx="443825" cy="381668"/>
            </a:xfrm>
            <a:prstGeom prst="ellipse">
              <a:avLst/>
            </a:prstGeom>
            <a:noFill/>
            <a:ln w="38100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894358" y="5181598"/>
              <a:ext cx="443825" cy="381668"/>
            </a:xfrm>
            <a:prstGeom prst="ellipse">
              <a:avLst/>
            </a:prstGeom>
            <a:noFill/>
            <a:ln w="38100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091766" y="4535728"/>
              <a:ext cx="443825" cy="381668"/>
            </a:xfrm>
            <a:prstGeom prst="ellipse">
              <a:avLst/>
            </a:prstGeom>
            <a:noFill/>
            <a:ln w="38100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966069" y="3541485"/>
              <a:ext cx="20002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Minimum achievable energy</a:t>
              </a:r>
              <a:endParaRPr lang="en-US" sz="1600" dirty="0"/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6705652" y="3595607"/>
              <a:ext cx="275580" cy="215442"/>
            </a:xfrm>
            <a:prstGeom prst="ellipse">
              <a:avLst/>
            </a:prstGeom>
            <a:noFill/>
            <a:ln w="38100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00012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Background and Motivation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Problem Statement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Related Work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Our Methodology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Experimental Setup and Results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Conclusion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110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73" y="819150"/>
            <a:ext cx="9013629" cy="5562601"/>
          </a:xfrm>
        </p:spPr>
        <p:txBody>
          <a:bodyPr/>
          <a:lstStyle/>
          <a:p>
            <a:r>
              <a:rPr lang="en-US" dirty="0" smtClean="0"/>
              <a:t>New design flow for mixing of resilient and non-resilient circuits</a:t>
            </a:r>
          </a:p>
          <a:p>
            <a:r>
              <a:rPr lang="en-US" dirty="0" smtClean="0"/>
              <a:t>Combined selective-endpoint and clock skew optimizations reduce costs of resilience</a:t>
            </a:r>
          </a:p>
          <a:p>
            <a:r>
              <a:rPr lang="en-US" dirty="0" smtClean="0"/>
              <a:t>Up to 20% energy reduction compared to reference methods</a:t>
            </a:r>
          </a:p>
          <a:p>
            <a:r>
              <a:rPr lang="en-US" dirty="0" smtClean="0"/>
              <a:t>Future work </a:t>
            </a:r>
          </a:p>
          <a:p>
            <a:pPr lvl="1"/>
            <a:r>
              <a:rPr lang="en-US" dirty="0" smtClean="0"/>
              <a:t>Unified framework for data- and clock-path optimization</a:t>
            </a:r>
          </a:p>
          <a:p>
            <a:pPr lvl="1"/>
            <a:r>
              <a:rPr lang="en-US" dirty="0" smtClean="0"/>
              <a:t>Study impact of process variation on resilient design methodologies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9240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688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Background and Motivation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Problem Statement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Related Work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Our Methodology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Experimental Setup and Results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Conclusion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641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Resilient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80" y="836797"/>
            <a:ext cx="9103765" cy="2592204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sz="3000" dirty="0" smtClean="0">
                <a:latin typeface="Arial" panose="020B0604020202020204" pitchFamily="34" charset="0"/>
              </a:rPr>
              <a:t>Detect and recover from timing errors</a:t>
            </a:r>
            <a:br>
              <a:rPr lang="en-US" sz="3000" dirty="0" smtClean="0">
                <a:latin typeface="Arial" panose="020B0604020202020204" pitchFamily="34" charset="0"/>
              </a:rPr>
            </a:br>
            <a:r>
              <a:rPr lang="en-US" altLang="zh-TW" b="1" dirty="0" smtClean="0">
                <a:latin typeface="Arial" pitchFamily="34" charset="0"/>
                <a:sym typeface="Symbol"/>
              </a:rPr>
              <a:t></a:t>
            </a:r>
            <a:r>
              <a:rPr lang="en-US" altLang="zh-TW" dirty="0" smtClean="0">
                <a:latin typeface="Arial" pitchFamily="34" charset="0"/>
                <a:sym typeface="Symbol"/>
              </a:rPr>
              <a:t> Ensure correct operation with dynamic variations </a:t>
            </a:r>
            <a:br>
              <a:rPr lang="en-US" altLang="zh-TW" dirty="0" smtClean="0">
                <a:latin typeface="Arial" pitchFamily="34" charset="0"/>
                <a:sym typeface="Symbol"/>
              </a:rPr>
            </a:br>
            <a:r>
              <a:rPr lang="en-US" altLang="zh-TW" dirty="0" smtClean="0">
                <a:latin typeface="Arial" pitchFamily="34" charset="0"/>
                <a:sym typeface="Symbol"/>
              </a:rPr>
              <a:t> </a:t>
            </a:r>
            <a:r>
              <a:rPr lang="en-US" altLang="zh-TW" sz="2400" dirty="0" smtClean="0">
                <a:latin typeface="Arial" pitchFamily="34" charset="0"/>
                <a:sym typeface="Symbol"/>
              </a:rPr>
              <a:t>   </a:t>
            </a:r>
            <a:r>
              <a:rPr lang="en-US" altLang="zh-TW" dirty="0" smtClean="0">
                <a:latin typeface="Arial" pitchFamily="34" charset="0"/>
                <a:sym typeface="Symbol"/>
              </a:rPr>
              <a:t> </a:t>
            </a:r>
            <a:r>
              <a:rPr lang="en-US" altLang="zh-TW" sz="2400" dirty="0" smtClean="0">
                <a:latin typeface="Arial" pitchFamily="34" charset="0"/>
                <a:sym typeface="Symbol"/>
              </a:rPr>
              <a:t>(e.g., IR drop, temperature fluctuation, cross-coupling, etc.)</a:t>
            </a:r>
          </a:p>
          <a:p>
            <a:pPr>
              <a:spcBef>
                <a:spcPts val="500"/>
              </a:spcBef>
            </a:pPr>
            <a:r>
              <a:rPr lang="en-US" altLang="zh-TW" sz="3000" dirty="0" smtClean="0">
                <a:latin typeface="Arial" pitchFamily="34" charset="0"/>
                <a:sym typeface="Symbol"/>
              </a:rPr>
              <a:t>Trade off design robustness vs. design quality</a:t>
            </a:r>
            <a:br>
              <a:rPr lang="en-US" altLang="zh-TW" sz="3000" dirty="0" smtClean="0">
                <a:latin typeface="Arial" pitchFamily="34" charset="0"/>
                <a:sym typeface="Symbol"/>
              </a:rPr>
            </a:br>
            <a:r>
              <a:rPr lang="en-US" altLang="zh-TW" b="1" dirty="0" smtClean="0">
                <a:latin typeface="Arial" pitchFamily="34" charset="0"/>
                <a:sym typeface="Symbol"/>
              </a:rPr>
              <a:t> </a:t>
            </a:r>
            <a:r>
              <a:rPr lang="en-US" altLang="zh-TW" dirty="0" smtClean="0">
                <a:sym typeface="Symbol"/>
              </a:rPr>
              <a:t>E.g.,</a:t>
            </a:r>
            <a:r>
              <a:rPr lang="en-US" altLang="zh-TW" b="1" dirty="0" smtClean="0">
                <a:sym typeface="Symbol"/>
              </a:rPr>
              <a:t> </a:t>
            </a:r>
            <a:r>
              <a:rPr lang="en-US" altLang="zh-TW" dirty="0" smtClean="0">
                <a:sym typeface="Symbol"/>
              </a:rPr>
              <a:t>enable </a:t>
            </a:r>
            <a:r>
              <a:rPr lang="en-US" altLang="zh-TW" dirty="0" smtClean="0">
                <a:latin typeface="Arial" pitchFamily="34" charset="0"/>
                <a:sym typeface="Symbol"/>
              </a:rPr>
              <a:t>margin reduction</a:t>
            </a:r>
          </a:p>
          <a:p>
            <a:pPr>
              <a:spcBef>
                <a:spcPts val="500"/>
              </a:spcBef>
            </a:pPr>
            <a:r>
              <a:rPr lang="en-US" altLang="zh-TW" sz="3000" dirty="0" smtClean="0">
                <a:latin typeface="Arial" pitchFamily="34" charset="0"/>
                <a:sym typeface="Symbol"/>
              </a:rPr>
              <a:t>Improve performance (i.e., </a:t>
            </a:r>
            <a:r>
              <a:rPr lang="en-US" altLang="zh-TW" sz="3000" i="1" dirty="0" smtClean="0">
                <a:latin typeface="Arial" pitchFamily="34" charset="0"/>
                <a:sym typeface="Symbol"/>
              </a:rPr>
              <a:t>timing speculation</a:t>
            </a:r>
            <a:r>
              <a:rPr lang="en-US" altLang="zh-TW" sz="3000" dirty="0" smtClean="0">
                <a:latin typeface="Arial" pitchFamily="34" charset="0"/>
                <a:sym typeface="Symbol"/>
              </a:rPr>
              <a:t>)</a:t>
            </a:r>
          </a:p>
          <a:p>
            <a:pPr>
              <a:spcBef>
                <a:spcPts val="500"/>
              </a:spcBef>
            </a:pPr>
            <a:endParaRPr lang="en-US" altLang="zh-TW" dirty="0" smtClean="0">
              <a:latin typeface="Arial" pitchFamily="34" charset="0"/>
              <a:sym typeface="Symbol"/>
            </a:endParaRPr>
          </a:p>
          <a:p>
            <a:pPr>
              <a:spcBef>
                <a:spcPts val="500"/>
              </a:spcBef>
            </a:pPr>
            <a:endParaRPr lang="en-US" dirty="0">
              <a:latin typeface="Arial" panose="020B0604020202020204" pitchFamily="34" charset="0"/>
            </a:endParaRPr>
          </a:p>
          <a:p>
            <a:pPr lvl="1">
              <a:spcBef>
                <a:spcPts val="500"/>
              </a:spcBef>
            </a:pPr>
            <a:endParaRPr lang="en-US" dirty="0">
              <a:latin typeface="Arial" panose="020B0604020202020204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6394690"/>
              </p:ext>
            </p:extLst>
          </p:nvPr>
        </p:nvGraphicFramePr>
        <p:xfrm>
          <a:off x="342559" y="3501571"/>
          <a:ext cx="4632512" cy="291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75071" y="3759227"/>
            <a:ext cx="4143227" cy="2098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Conventional design</a:t>
            </a:r>
            <a:r>
              <a:rPr lang="en-US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Worst-case signoff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No Vdd downscaling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Resilient design</a:t>
            </a:r>
            <a:r>
              <a:rPr lang="en-US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Typical-case signoff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Vdd downscaling </a:t>
            </a:r>
            <a:r>
              <a:rPr lang="en-US" dirty="0" smtClean="0">
                <a:sym typeface="Wingdings" panose="05000000000000000000" pitchFamily="2" charset="2"/>
              </a:rPr>
              <a:t> reduced energy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872344" y="4943025"/>
            <a:ext cx="1903658" cy="580927"/>
            <a:chOff x="1872344" y="4943025"/>
            <a:chExt cx="1903658" cy="580927"/>
          </a:xfrm>
        </p:grpSpPr>
        <p:cxnSp>
          <p:nvCxnSpPr>
            <p:cNvPr id="7" name="Straight Arrow Connector 6"/>
            <p:cNvCxnSpPr/>
            <p:nvPr/>
          </p:nvCxnSpPr>
          <p:spPr bwMode="auto">
            <a:xfrm>
              <a:off x="1872344" y="5056960"/>
              <a:ext cx="0" cy="46699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1899091" y="4943025"/>
              <a:ext cx="1876911" cy="439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15% reduction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992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693966"/>
            <a:ext cx="8836025" cy="210431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 smtClean="0">
                <a:latin typeface="Arial" panose="020B0604020202020204" pitchFamily="34" charset="0"/>
              </a:rPr>
              <a:t>Cost of resilience is high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Additional circuits </a:t>
            </a:r>
            <a:r>
              <a:rPr lang="en-US" altLang="zh-TW" sz="2400" b="1" dirty="0">
                <a:latin typeface="Arial" pitchFamily="34" charset="0"/>
                <a:sym typeface="Symbol"/>
              </a:rPr>
              <a:t></a:t>
            </a:r>
            <a:r>
              <a:rPr lang="en-US" sz="2400" dirty="0" smtClean="0">
                <a:latin typeface="Arial" panose="020B0604020202020204" pitchFamily="34" charset="0"/>
              </a:rPr>
              <a:t> area / power penalty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>
                <a:latin typeface="Arial" panose="020B0604020202020204" pitchFamily="34" charset="0"/>
              </a:rPr>
              <a:t>Recovery from errors </a:t>
            </a:r>
            <a:r>
              <a:rPr lang="en-US" altLang="zh-TW" sz="2400" b="1" dirty="0" smtClean="0">
                <a:latin typeface="Arial" pitchFamily="34" charset="0"/>
                <a:sym typeface="Symbol"/>
              </a:rPr>
              <a:t></a:t>
            </a:r>
            <a:r>
              <a:rPr lang="en-US" sz="2400" dirty="0" smtClean="0">
                <a:latin typeface="Arial" panose="020B0604020202020204" pitchFamily="34" charset="0"/>
              </a:rPr>
              <a:t> throughput degradation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Large hold margin </a:t>
            </a:r>
            <a:r>
              <a:rPr lang="en-US" altLang="zh-TW" sz="2400" b="1" dirty="0" smtClean="0">
                <a:sym typeface="Symbol"/>
              </a:rPr>
              <a:t> </a:t>
            </a:r>
            <a:r>
              <a:rPr lang="en-US" altLang="zh-TW" sz="2400" dirty="0" smtClean="0">
                <a:sym typeface="Symbol"/>
              </a:rPr>
              <a:t>short-path padding cost</a:t>
            </a:r>
            <a:endParaRPr lang="en-US" sz="2400" dirty="0" smtClean="0"/>
          </a:p>
          <a:p>
            <a:pPr>
              <a:spcBef>
                <a:spcPts val="300"/>
              </a:spcBef>
            </a:pP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</a:rPr>
              <a:t>Goal: benefits overweigh costs  </a:t>
            </a:r>
            <a:endParaRPr lang="en-US" sz="28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10324" y="4587803"/>
            <a:ext cx="8828606" cy="2039543"/>
            <a:chOff x="110324" y="4587803"/>
            <a:chExt cx="8828606" cy="2039543"/>
          </a:xfrm>
        </p:grpSpPr>
        <p:grpSp>
          <p:nvGrpSpPr>
            <p:cNvPr id="16" name="Group 15"/>
            <p:cNvGrpSpPr/>
            <p:nvPr/>
          </p:nvGrpSpPr>
          <p:grpSpPr>
            <a:xfrm>
              <a:off x="110324" y="4587803"/>
              <a:ext cx="8828606" cy="1665406"/>
              <a:chOff x="110324" y="4587803"/>
              <a:chExt cx="8828606" cy="1665406"/>
            </a:xfrm>
          </p:grpSpPr>
          <p:pic>
            <p:nvPicPr>
              <p:cNvPr id="4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324" y="4587803"/>
                <a:ext cx="3539985" cy="1554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59834" y="4622574"/>
                <a:ext cx="2805545" cy="1630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41579" y="4622574"/>
                <a:ext cx="2397351" cy="15529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1395953" y="6326738"/>
              <a:ext cx="816323" cy="30060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Razor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39522" y="6326738"/>
              <a:ext cx="1446167" cy="30060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Razor-Lite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82905" y="6315159"/>
              <a:ext cx="1314697" cy="30060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TIMBER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8259" y="4682629"/>
            <a:ext cx="7390170" cy="1542005"/>
            <a:chOff x="618259" y="4549279"/>
            <a:chExt cx="7390170" cy="1542005"/>
          </a:xfrm>
        </p:grpSpPr>
        <p:sp>
          <p:nvSpPr>
            <p:cNvPr id="10" name="Rectangle 9"/>
            <p:cNvSpPr/>
            <p:nvPr/>
          </p:nvSpPr>
          <p:spPr bwMode="auto">
            <a:xfrm>
              <a:off x="618259" y="5313434"/>
              <a:ext cx="744682" cy="568908"/>
            </a:xfrm>
            <a:prstGeom prst="rect">
              <a:avLst/>
            </a:prstGeom>
            <a:noFill/>
            <a:ln w="25400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071861" y="4965452"/>
              <a:ext cx="752129" cy="388572"/>
            </a:xfrm>
            <a:prstGeom prst="rect">
              <a:avLst/>
            </a:prstGeom>
            <a:noFill/>
            <a:ln w="25400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862686" y="4549279"/>
              <a:ext cx="1621743" cy="388572"/>
            </a:xfrm>
            <a:prstGeom prst="rect">
              <a:avLst/>
            </a:prstGeom>
            <a:noFill/>
            <a:ln w="25400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672436" y="5297038"/>
              <a:ext cx="1335993" cy="794246"/>
            </a:xfrm>
            <a:prstGeom prst="rect">
              <a:avLst/>
            </a:prstGeom>
            <a:noFill/>
            <a:ln w="25400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492159"/>
              </p:ext>
            </p:extLst>
          </p:nvPr>
        </p:nvGraphicFramePr>
        <p:xfrm>
          <a:off x="676700" y="2951590"/>
          <a:ext cx="7769225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498"/>
                <a:gridCol w="1730692"/>
                <a:gridCol w="1646555"/>
                <a:gridCol w="2443480"/>
              </a:tblGrid>
              <a:tr h="2345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Razor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Razor-Lite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TIMBER</a:t>
                      </a:r>
                      <a:endParaRPr lang="en-US" dirty="0"/>
                    </a:p>
                  </a:txBody>
                  <a:tcPr/>
                </a:tc>
              </a:tr>
              <a:tr h="234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Power penalty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 [Das08]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~0% [Kim13]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 [Choudhury09]</a:t>
                      </a:r>
                      <a:endParaRPr lang="en-US" dirty="0"/>
                    </a:p>
                  </a:txBody>
                  <a:tcPr/>
                </a:tc>
              </a:tr>
              <a:tr h="234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Area penalty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182% [Kim13]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33% [Kim13]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255% [Chen13]</a:t>
                      </a:r>
                      <a:endParaRPr lang="en-US" dirty="0"/>
                    </a:p>
                  </a:txBody>
                  <a:tcPr/>
                </a:tc>
              </a:tr>
              <a:tr h="234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recovery cycles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[Wan09]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11 [Kim13]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[Choudhury09]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95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Background and Motivation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Problem Statement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Related Work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Our Methodology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Experimental Setup and Results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Conclusion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9220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Resilience Cost Reduction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828676"/>
            <a:ext cx="8836025" cy="203835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</a:rPr>
              <a:t>Given</a:t>
            </a:r>
            <a:r>
              <a:rPr lang="en-US" dirty="0" smtClean="0">
                <a:latin typeface="Arial" panose="020B0604020202020204" pitchFamily="34" charset="0"/>
              </a:rPr>
              <a:t>: RTL design, throughput requirement and error-tolerant registers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Objective</a:t>
            </a:r>
            <a:r>
              <a:rPr lang="en-US" dirty="0" smtClean="0"/>
              <a:t>: implement design to </a:t>
            </a:r>
            <a:r>
              <a:rPr lang="en-US" dirty="0" smtClean="0">
                <a:solidFill>
                  <a:srgbClr val="C00000"/>
                </a:solidFill>
              </a:rPr>
              <a:t>minimize energy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</a:p>
          <a:p>
            <a:r>
              <a:rPr lang="en-US" dirty="0" smtClean="0"/>
              <a:t>Estimation of design energy:</a:t>
            </a:r>
            <a:endParaRPr lang="en-US" dirty="0" smtClean="0">
              <a:latin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08998" y="2809875"/>
                <a:ext cx="3788986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𝐸𝑛𝑒𝑟𝑔𝑦</m:t>
                      </m:r>
                      <m:r>
                        <a:rPr lang="en-US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𝑃𝑜𝑤𝑒𝑟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𝑇h𝑟𝑜𝑢𝑔h𝑝𝑢𝑡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998" y="2809875"/>
                <a:ext cx="3788986" cy="84856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838473" y="3207823"/>
            <a:ext cx="4645311" cy="1528856"/>
            <a:chOff x="1838473" y="3207823"/>
            <a:chExt cx="4645311" cy="1528856"/>
          </a:xfrm>
        </p:grpSpPr>
        <p:sp>
          <p:nvSpPr>
            <p:cNvPr id="7" name="Oval 6"/>
            <p:cNvSpPr/>
            <p:nvPr/>
          </p:nvSpPr>
          <p:spPr bwMode="auto">
            <a:xfrm>
              <a:off x="3600915" y="3207823"/>
              <a:ext cx="1980270" cy="462244"/>
            </a:xfrm>
            <a:prstGeom prst="ellipse">
              <a:avLst/>
            </a:prstGeom>
            <a:noFill/>
            <a:ln w="25400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1838473" y="3952875"/>
                  <a:ext cx="4645311" cy="783804"/>
                </a:xfrm>
                <a:prstGeom prst="rect">
                  <a:avLst/>
                </a:prstGeom>
                <a:noFill/>
                <a:ln w="28575">
                  <a:solidFill>
                    <a:srgbClr val="C00000"/>
                  </a:solidFill>
                  <a:prstDash val="sysDash"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/>
                          </a:rPr>
                          <m:t>𝑇h𝑟𝑜𝑢𝑔h𝑝𝑢𝑡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𝐸𝑅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𝑇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1−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𝐸𝑅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𝑟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×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𝑇</m:t>
                            </m:r>
                          </m:den>
                        </m:f>
                      </m:oMath>
                    </m:oMathPara>
                  </a14:m>
                  <a:endParaRPr lang="en-US" sz="2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8473" y="3952875"/>
                  <a:ext cx="4645311" cy="78380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 w="28575">
                  <a:solidFill>
                    <a:srgbClr val="C00000"/>
                  </a:solidFill>
                  <a:prstDash val="sys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Straight Arrow Connector 10"/>
            <p:cNvCxnSpPr/>
            <p:nvPr/>
          </p:nvCxnSpPr>
          <p:spPr bwMode="auto">
            <a:xfrm flipH="1">
              <a:off x="4171950" y="3670067"/>
              <a:ext cx="123825" cy="28280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0" name="Group 9"/>
          <p:cNvGrpSpPr/>
          <p:nvPr/>
        </p:nvGrpSpPr>
        <p:grpSpPr>
          <a:xfrm>
            <a:off x="5314950" y="4415863"/>
            <a:ext cx="1952625" cy="944569"/>
            <a:chOff x="5314950" y="4415863"/>
            <a:chExt cx="1952625" cy="944569"/>
          </a:xfrm>
        </p:grpSpPr>
        <p:sp>
          <p:nvSpPr>
            <p:cNvPr id="21" name="Oval 20"/>
            <p:cNvSpPr/>
            <p:nvPr/>
          </p:nvSpPr>
          <p:spPr bwMode="auto">
            <a:xfrm>
              <a:off x="5419996" y="4415863"/>
              <a:ext cx="309021" cy="312274"/>
            </a:xfrm>
            <a:prstGeom prst="ellipse">
              <a:avLst/>
            </a:prstGeom>
            <a:noFill/>
            <a:ln w="28575" cap="flat" cmpd="sng" algn="ctr">
              <a:solidFill>
                <a:schemeClr val="tx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5555456" y="4694505"/>
              <a:ext cx="186958" cy="33744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5314950" y="4991100"/>
              <a:ext cx="1952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#recovery cycles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982890" y="4414880"/>
            <a:ext cx="2356340" cy="526452"/>
            <a:chOff x="5982890" y="4414880"/>
            <a:chExt cx="2356340" cy="526452"/>
          </a:xfrm>
        </p:grpSpPr>
        <p:sp>
          <p:nvSpPr>
            <p:cNvPr id="25" name="TextBox 24"/>
            <p:cNvSpPr txBox="1"/>
            <p:nvPr/>
          </p:nvSpPr>
          <p:spPr>
            <a:xfrm>
              <a:off x="6872194" y="4572000"/>
              <a:ext cx="14670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Clock period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5982890" y="4414880"/>
              <a:ext cx="280928" cy="312274"/>
            </a:xfrm>
            <a:prstGeom prst="ellipse">
              <a:avLst/>
            </a:prstGeom>
            <a:noFill/>
            <a:ln w="28575" cap="flat" cmpd="sng" algn="ctr">
              <a:solidFill>
                <a:schemeClr val="tx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7" name="Straight Arrow Connector 26"/>
            <p:cNvCxnSpPr>
              <a:endCxn id="25" idx="1"/>
            </p:cNvCxnSpPr>
            <p:nvPr/>
          </p:nvCxnSpPr>
          <p:spPr bwMode="auto">
            <a:xfrm>
              <a:off x="6291262" y="4668684"/>
              <a:ext cx="580932" cy="8798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3947033" y="3990675"/>
            <a:ext cx="1263595" cy="1599198"/>
            <a:chOff x="3947033" y="3990675"/>
            <a:chExt cx="1263595" cy="1599198"/>
          </a:xfrm>
        </p:grpSpPr>
        <p:grpSp>
          <p:nvGrpSpPr>
            <p:cNvPr id="5" name="Group 4"/>
            <p:cNvGrpSpPr/>
            <p:nvPr/>
          </p:nvGrpSpPr>
          <p:grpSpPr>
            <a:xfrm>
              <a:off x="4595812" y="3990675"/>
              <a:ext cx="452438" cy="1029000"/>
              <a:chOff x="4595812" y="3990675"/>
              <a:chExt cx="452438" cy="1029000"/>
            </a:xfrm>
          </p:grpSpPr>
          <p:sp>
            <p:nvSpPr>
              <p:cNvPr id="13" name="Oval 12"/>
              <p:cNvSpPr/>
              <p:nvPr/>
            </p:nvSpPr>
            <p:spPr bwMode="auto">
              <a:xfrm>
                <a:off x="4595812" y="3990675"/>
                <a:ext cx="452438" cy="343501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tx2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cxnSp>
            <p:nvCxnSpPr>
              <p:cNvPr id="16" name="Straight Arrow Connector 15"/>
              <p:cNvCxnSpPr/>
              <p:nvPr/>
            </p:nvCxnSpPr>
            <p:spPr bwMode="auto">
              <a:xfrm flipH="1">
                <a:off x="4724400" y="4344777"/>
                <a:ext cx="97632" cy="674898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2"/>
                </a:solidFill>
                <a:prstDash val="sysDash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5" name="TextBox 14"/>
            <p:cNvSpPr txBox="1"/>
            <p:nvPr/>
          </p:nvSpPr>
          <p:spPr>
            <a:xfrm>
              <a:off x="3947033" y="4943542"/>
              <a:ext cx="12635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Error rate [Kahng10]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20133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Background and Motivation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Problem Statement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Related Work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Our Methodology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Experimental Setup and Results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Conclusion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259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73" y="838200"/>
            <a:ext cx="9013629" cy="5562601"/>
          </a:xfrm>
        </p:spPr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</a:rPr>
              <a:t>[Choudhury09]</a:t>
            </a:r>
            <a:r>
              <a:rPr lang="en-US" sz="2800" dirty="0" smtClean="0"/>
              <a:t> masks timing errors only on timing-critical paths to reduce resilience cost </a:t>
            </a:r>
          </a:p>
          <a:p>
            <a:r>
              <a:rPr lang="en-US" sz="2800" dirty="0">
                <a:solidFill>
                  <a:schemeClr val="tx2"/>
                </a:solidFill>
              </a:rPr>
              <a:t>[Yuan13]</a:t>
            </a:r>
            <a:r>
              <a:rPr lang="en-US" sz="2800" dirty="0"/>
              <a:t> uses a fine-grained redundant approximate circuits insertion for error </a:t>
            </a:r>
            <a:r>
              <a:rPr lang="en-US" sz="2800" dirty="0" smtClean="0"/>
              <a:t>masking</a:t>
            </a:r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[Kahng10] </a:t>
            </a:r>
            <a:r>
              <a:rPr lang="en-US" sz="2800" dirty="0" smtClean="0"/>
              <a:t>optimizes designs for a target error rate and reduces design energy by lowering supply voltage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[Wan09]</a:t>
            </a:r>
            <a:r>
              <a:rPr lang="en-US" sz="2800" dirty="0" smtClean="0"/>
              <a:t> optimizes the most frequently-exercised gates for error-rate and energy reduction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C00000"/>
                </a:solidFill>
              </a:rPr>
              <a:t>Exploration of tradeoffs between cost of resilience vs. cost of datapath optimization has been ignored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74691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ABK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srcPresentation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gsrcPresentationTemplate 1">
        <a:dk1>
          <a:srgbClr val="0033CC"/>
        </a:dk1>
        <a:lt1>
          <a:srgbClr val="99FFFF"/>
        </a:lt1>
        <a:dk2>
          <a:srgbClr val="000000"/>
        </a:dk2>
        <a:lt2>
          <a:srgbClr val="000000"/>
        </a:lt2>
        <a:accent1>
          <a:srgbClr val="00B8A5"/>
        </a:accent1>
        <a:accent2>
          <a:srgbClr val="2C005E"/>
        </a:accent2>
        <a:accent3>
          <a:srgbClr val="CAFFFF"/>
        </a:accent3>
        <a:accent4>
          <a:srgbClr val="002AAE"/>
        </a:accent4>
        <a:accent5>
          <a:srgbClr val="AAD8CF"/>
        </a:accent5>
        <a:accent6>
          <a:srgbClr val="270054"/>
        </a:accent6>
        <a:hlink>
          <a:srgbClr val="4C82FF"/>
        </a:hlink>
        <a:folHlink>
          <a:srgbClr val="FFB8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rcPresentatio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rcPresentationTemplate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rcPresentationTemplate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rcPresentationTemplate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rcPresentationTemplate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rcPresentationTemplat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rcPresentationTemplate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12337</TotalTime>
  <Words>997</Words>
  <Application>Microsoft Office PowerPoint</Application>
  <PresentationFormat>On-screen Show (4:3)</PresentationFormat>
  <Paragraphs>265</Paragraphs>
  <Slides>24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1_ABKGROUP</vt:lpstr>
      <vt:lpstr>A New Methodology for Reduced Cost of Resilience</vt:lpstr>
      <vt:lpstr>Outline</vt:lpstr>
      <vt:lpstr>Outline</vt:lpstr>
      <vt:lpstr>Background: Resilient Designs</vt:lpstr>
      <vt:lpstr>Motivation</vt:lpstr>
      <vt:lpstr>Outline</vt:lpstr>
      <vt:lpstr>Resilience Cost Reduction Problem</vt:lpstr>
      <vt:lpstr>Outline</vt:lpstr>
      <vt:lpstr>Related Works</vt:lpstr>
      <vt:lpstr>Focus of This Work</vt:lpstr>
      <vt:lpstr>Outline</vt:lpstr>
      <vt:lpstr>Overview of Our Methodology</vt:lpstr>
      <vt:lpstr>Overall Optimization Flow</vt:lpstr>
      <vt:lpstr>Selective-Endpoint Optimization</vt:lpstr>
      <vt:lpstr>Sensitivity Function</vt:lpstr>
      <vt:lpstr>Iterative Optimization</vt:lpstr>
      <vt:lpstr>Clock Skew Optimization</vt:lpstr>
      <vt:lpstr>Outline</vt:lpstr>
      <vt:lpstr>Experimental Setup</vt:lpstr>
      <vt:lpstr>Methodology Comparison</vt:lpstr>
      <vt:lpstr>Energy Reduction from AVS</vt:lpstr>
      <vt:lpstr>Outline</vt:lpstr>
      <vt:lpstr>Conclusion</vt:lpstr>
      <vt:lpstr>Thank you!</vt:lpstr>
    </vt:vector>
  </TitlesOfParts>
  <Company>UCSD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MinRazor</dc:title>
  <dc:creator>Jiajia</dc:creator>
  <cp:lastModifiedBy>Jiajia</cp:lastModifiedBy>
  <cp:revision>275</cp:revision>
  <cp:lastPrinted>2014-03-22T18:48:34Z</cp:lastPrinted>
  <dcterms:created xsi:type="dcterms:W3CDTF">2013-05-15T05:21:47Z</dcterms:created>
  <dcterms:modified xsi:type="dcterms:W3CDTF">2014-05-20T00:44:02Z</dcterms:modified>
</cp:coreProperties>
</file>