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97" r:id="rId2"/>
    <p:sldId id="298" r:id="rId3"/>
    <p:sldId id="326" r:id="rId4"/>
    <p:sldId id="327" r:id="rId5"/>
    <p:sldId id="329" r:id="rId6"/>
    <p:sldId id="328" r:id="rId7"/>
    <p:sldId id="330" r:id="rId8"/>
    <p:sldId id="331" r:id="rId9"/>
    <p:sldId id="358" r:id="rId10"/>
    <p:sldId id="333" r:id="rId11"/>
    <p:sldId id="354" r:id="rId12"/>
    <p:sldId id="355" r:id="rId13"/>
    <p:sldId id="356" r:id="rId14"/>
    <p:sldId id="357" r:id="rId15"/>
    <p:sldId id="337" r:id="rId16"/>
    <p:sldId id="338" r:id="rId17"/>
    <p:sldId id="339" r:id="rId18"/>
    <p:sldId id="345" r:id="rId19"/>
    <p:sldId id="347" r:id="rId20"/>
    <p:sldId id="348" r:id="rId21"/>
    <p:sldId id="340" r:id="rId22"/>
    <p:sldId id="341" r:id="rId23"/>
    <p:sldId id="349" r:id="rId24"/>
    <p:sldId id="342" r:id="rId25"/>
    <p:sldId id="343" r:id="rId26"/>
    <p:sldId id="344" r:id="rId27"/>
    <p:sldId id="32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4" autoAdjust="0"/>
    <p:restoredTop sz="92629" autoAdjust="0"/>
  </p:normalViewPr>
  <p:slideViewPr>
    <p:cSldViewPr snapToGrid="0" snapToObjects="1">
      <p:cViewPr varScale="1">
        <p:scale>
          <a:sx n="82" d="100"/>
          <a:sy n="82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8D9C3-9B6E-7144-B150-FE309F32EFA5}" type="datetimeFigureOut">
              <a:rPr lang="en-US" smtClean="0"/>
              <a:pPr/>
              <a:t>5/20/14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86C2-9417-D242-957F-07D0C93E5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09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9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C86C2-9417-D242-957F-07D0C93E50A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0237"/>
            <a:ext cx="7772400" cy="1143000"/>
          </a:xfrm>
        </p:spPr>
        <p:txBody>
          <a:bodyPr/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6350" y="4191000"/>
            <a:ext cx="6400800" cy="1752600"/>
          </a:xfrm>
        </p:spPr>
        <p:txBody>
          <a:bodyPr/>
          <a:lstStyle>
            <a:lvl1pPr marL="0" indent="0" algn="ctr">
              <a:lnSpc>
                <a:spcPct val="95000"/>
              </a:lnSpc>
              <a:buFontTx/>
              <a:buNone/>
              <a:defRPr sz="2400" b="1"/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 flipV="1">
            <a:off x="163513" y="3962400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/>
            </a:endParaRPr>
          </a:p>
        </p:txBody>
      </p:sp>
      <p:pic>
        <p:nvPicPr>
          <p:cNvPr id="5" name="Picture 4" descr="UCSD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865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253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463"/>
            <a:ext cx="2212975" cy="6542087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44463"/>
            <a:ext cx="6486525" cy="6542087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298208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0"/>
            <a:ext cx="8836025" cy="5562601"/>
          </a:xfrm>
        </p:spPr>
        <p:txBody>
          <a:bodyPr/>
          <a:lstStyle>
            <a:lvl1pPr>
              <a:buClr>
                <a:srgbClr val="C00000"/>
              </a:buCl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3088" indent="-290513">
              <a:buClr>
                <a:srgbClr val="C00000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3275" indent="-230188">
              <a:buClr>
                <a:srgbClr val="C00000"/>
              </a:buClr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5525" indent="-222250">
              <a:buClr>
                <a:srgbClr val="C00000"/>
              </a:buClr>
              <a:buFont typeface="Arial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5713" indent="-230188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0578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5719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801688"/>
            <a:ext cx="4341813" cy="5884862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801688"/>
            <a:ext cx="4341812" cy="5884862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90838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32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83487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C00000"/>
              </a:buCl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00000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C00000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881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smtClean="0"/>
              <a:t>Drag picture to placeholder or click icon to add</a:t>
            </a:r>
            <a:endParaRPr lang="ko-KR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847074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822119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144463"/>
            <a:ext cx="88519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Slide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1450" y="801688"/>
            <a:ext cx="8836025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Body Text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1028" name="Line 18"/>
          <p:cNvSpPr>
            <a:spLocks noChangeShapeType="1"/>
          </p:cNvSpPr>
          <p:nvPr/>
        </p:nvSpPr>
        <p:spPr bwMode="auto">
          <a:xfrm flipV="1">
            <a:off x="163513" y="684213"/>
            <a:ext cx="884555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/>
            </a:endParaRPr>
          </a:p>
        </p:txBody>
      </p:sp>
      <p:pic>
        <p:nvPicPr>
          <p:cNvPr id="3077" name="Picture 4" descr="UCSDa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" y="648652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00672" y="6548438"/>
            <a:ext cx="256672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UCSD VLSI CAD Laboratory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41326" y="6548438"/>
            <a:ext cx="40267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/>
            <a:fld id="{16E0590D-16E1-486A-A147-2F126A5F0FEE}" type="slidenum">
              <a:rPr lang="ko-KR" altLang="en-US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ctr" eaLnBrk="0" hangingPunct="0"/>
              <a:t>‹#›</a:t>
            </a:fld>
            <a:endParaRPr lang="ko-KR" alt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2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baseline="0">
          <a:solidFill>
            <a:srgbClr val="25406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5406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Tahoma" pitchFamily="34" charset="0"/>
        </a:defRPr>
      </a:lvl9pPr>
    </p:titleStyle>
    <p:bodyStyle>
      <a:lvl1pPr marL="230188" indent="-230188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461963" indent="-231775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400">
          <a:solidFill>
            <a:schemeClr val="tx1"/>
          </a:solidFill>
          <a:latin typeface="Calibri" panose="020F0502020204030204" pitchFamily="34" charset="0"/>
          <a:cs typeface="Arial" pitchFamily="34" charset="0"/>
        </a:defRPr>
      </a:lvl2pPr>
      <a:lvl3pPr marL="684213" indent="-222250" algn="l" rtl="0" eaLnBrk="1" fontAlgn="base" hangingPunct="1">
        <a:lnSpc>
          <a:spcPct val="85000"/>
        </a:lnSpc>
        <a:spcBef>
          <a:spcPct val="3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SzPct val="50000"/>
        <a:buFont typeface="Monotype Sorts"/>
        <a:buChar char="u"/>
        <a:defRPr>
          <a:solidFill>
            <a:schemeClr val="tx1"/>
          </a:solidFill>
          <a:latin typeface="Arial Narrow" pitchFamily="34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lsicad.ucsd.edu/A2A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49" y="1560856"/>
            <a:ext cx="8978002" cy="1840813"/>
          </a:xfrm>
        </p:spPr>
        <p:txBody>
          <a:bodyPr/>
          <a:lstStyle/>
          <a:p>
            <a:r>
              <a:rPr lang="en-US" dirty="0" smtClean="0"/>
              <a:t>Horizontal Benchmark Extension for Improved Assessment of Physical CAD Research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1184" y="4191000"/>
            <a:ext cx="7431133" cy="1752600"/>
          </a:xfrm>
        </p:spPr>
        <p:txBody>
          <a:bodyPr/>
          <a:lstStyle/>
          <a:p>
            <a:r>
              <a:rPr lang="en-US" sz="2800" dirty="0"/>
              <a:t>Andrew B. </a:t>
            </a:r>
            <a:r>
              <a:rPr lang="en-US" sz="2800" dirty="0" err="1" smtClean="0"/>
              <a:t>Kahng</a:t>
            </a:r>
            <a:r>
              <a:rPr lang="en-US" sz="2800" dirty="0" smtClean="0"/>
              <a:t>, </a:t>
            </a:r>
            <a:r>
              <a:rPr lang="en-US" sz="2800" dirty="0" err="1" smtClean="0"/>
              <a:t>Hyein</a:t>
            </a:r>
            <a:r>
              <a:rPr lang="en-US" sz="2800" dirty="0" smtClean="0"/>
              <a:t> Lee and </a:t>
            </a:r>
            <a:r>
              <a:rPr lang="en-US" sz="2800" u="sng" dirty="0" smtClean="0"/>
              <a:t>Jiajia Li</a:t>
            </a:r>
            <a:endParaRPr lang="en-US" sz="2800" u="sng" dirty="0"/>
          </a:p>
          <a:p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UC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San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Diego VLSI CAD Laboratory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8453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4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Benchmark-related challenge</a:t>
            </a:r>
          </a:p>
          <a:p>
            <a:pPr lvl="1"/>
            <a:r>
              <a:rPr lang="en-US" sz="2400" dirty="0" smtClean="0"/>
              <a:t>Limited information of benchmarks due to IP protection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imited scope of target problems</a:t>
            </a:r>
          </a:p>
          <a:p>
            <a:endParaRPr lang="en-US" sz="2800" dirty="0" smtClean="0"/>
          </a:p>
          <a:p>
            <a:r>
              <a:rPr lang="en-US" sz="2800" dirty="0" smtClean="0"/>
              <a:t>Library-related challenge</a:t>
            </a:r>
          </a:p>
          <a:p>
            <a:pPr lvl="1"/>
            <a:r>
              <a:rPr lang="en-US" sz="2400" dirty="0" smtClean="0"/>
              <a:t>Unrealistic and complex constraints or design rules</a:t>
            </a:r>
          </a:p>
          <a:p>
            <a:pPr lvl="1"/>
            <a:r>
              <a:rPr lang="en-US" sz="2400" dirty="0" smtClean="0"/>
              <a:t>Hard to make fair comparisons across technologies due to different granularity (e.g., available sizes/</a:t>
            </a:r>
            <a:r>
              <a:rPr lang="en-US" sz="2400" dirty="0" err="1" smtClean="0"/>
              <a:t>Vt</a:t>
            </a:r>
            <a:r>
              <a:rPr lang="en-US" sz="2400" dirty="0" smtClean="0"/>
              <a:t> options)</a:t>
            </a:r>
          </a:p>
          <a:p>
            <a:endParaRPr lang="en-US" sz="2800" dirty="0" smtClean="0"/>
          </a:p>
          <a:p>
            <a:r>
              <a:rPr lang="en-US" sz="2800" dirty="0" smtClean="0"/>
              <a:t>Different tools require different formats</a:t>
            </a:r>
          </a:p>
          <a:p>
            <a:pPr lvl="1"/>
            <a:r>
              <a:rPr lang="en-US" sz="2400" dirty="0" smtClean="0"/>
              <a:t>E.g., bookshelf format vs. LEF/DEF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19416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Formats and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53" y="745665"/>
            <a:ext cx="8924385" cy="3765903"/>
          </a:xfrm>
        </p:spPr>
        <p:txBody>
          <a:bodyPr/>
          <a:lstStyle/>
          <a:p>
            <a:r>
              <a:rPr lang="en-US" sz="2400" dirty="0" smtClean="0"/>
              <a:t>CAD Tools require different </a:t>
            </a:r>
            <a:r>
              <a:rPr lang="en-US" sz="2400" dirty="0"/>
              <a:t>input formats</a:t>
            </a:r>
          </a:p>
          <a:p>
            <a:pPr lvl="1"/>
            <a:r>
              <a:rPr lang="en-US" sz="2000" dirty="0"/>
              <a:t>Bookshelf formats (academic) vs. DEF/LEF (commercial</a:t>
            </a:r>
            <a:r>
              <a:rPr lang="en-US" sz="2000" dirty="0" smtClean="0"/>
              <a:t>)</a:t>
            </a:r>
          </a:p>
          <a:p>
            <a:pPr marL="573087" lvl="2" indent="0">
              <a:buNone/>
            </a:pPr>
            <a:r>
              <a:rPr lang="en-US" sz="2000" dirty="0" smtClean="0"/>
              <a:t>⇒ </a:t>
            </a:r>
            <a:r>
              <a:rPr lang="en-US" sz="2000" dirty="0"/>
              <a:t>Our approach: </a:t>
            </a:r>
            <a:r>
              <a:rPr lang="en-US" sz="2000" dirty="0" smtClean="0"/>
              <a:t>Use </a:t>
            </a:r>
            <a:r>
              <a:rPr lang="en-US" sz="2000" dirty="0"/>
              <a:t>a converter and scripts</a:t>
            </a:r>
          </a:p>
          <a:p>
            <a:r>
              <a:rPr lang="en-US" sz="2400" dirty="0"/>
              <a:t>Different libraries across technologies</a:t>
            </a:r>
          </a:p>
          <a:p>
            <a:pPr lvl="1"/>
            <a:r>
              <a:rPr lang="en-US" sz="2000" dirty="0"/>
              <a:t>Missing technology files </a:t>
            </a:r>
            <a:r>
              <a:rPr lang="en-US" sz="2000" dirty="0" smtClean="0"/>
              <a:t>or libraries (e.g., missing LEF in ISPD12/13)</a:t>
            </a:r>
          </a:p>
          <a:p>
            <a:pPr marL="573087" lvl="2" indent="0">
              <a:buNone/>
            </a:pPr>
            <a:r>
              <a:rPr lang="en-US" sz="2000" dirty="0" smtClean="0"/>
              <a:t>⇒ </a:t>
            </a:r>
            <a:r>
              <a:rPr lang="en-US" sz="2000" dirty="0"/>
              <a:t>Our approach: </a:t>
            </a:r>
            <a:r>
              <a:rPr lang="en-US" sz="2000" dirty="0" smtClean="0"/>
              <a:t>artificial LEF </a:t>
            </a:r>
            <a:r>
              <a:rPr lang="en-US" sz="2000" dirty="0"/>
              <a:t>generation</a:t>
            </a:r>
          </a:p>
          <a:p>
            <a:pPr marL="855662" lvl="2" indent="-342900"/>
            <a:r>
              <a:rPr lang="en-US" sz="2000" dirty="0"/>
              <a:t>Extract </a:t>
            </a:r>
            <a:r>
              <a:rPr lang="en-US" sz="2000" dirty="0" smtClean="0"/>
              <a:t>cell/pin </a:t>
            </a:r>
            <a:r>
              <a:rPr lang="en-US" sz="2000" dirty="0"/>
              <a:t>area of X1 cell from </a:t>
            </a:r>
            <a:r>
              <a:rPr lang="en-US" sz="2000" dirty="0" smtClean="0"/>
              <a:t>reference technology</a:t>
            </a:r>
            <a:endParaRPr lang="en-US" sz="2000" dirty="0"/>
          </a:p>
          <a:p>
            <a:pPr marL="855662" lvl="2" indent="-342900"/>
            <a:r>
              <a:rPr lang="en-US" sz="2000" dirty="0"/>
              <a:t>Scale </a:t>
            </a:r>
            <a:r>
              <a:rPr lang="en-US" sz="2000" dirty="0" smtClean="0"/>
              <a:t>cell/pin </a:t>
            </a:r>
            <a:r>
              <a:rPr lang="en-US" sz="2000" dirty="0"/>
              <a:t>area for larger cells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Granularity of libraries differ across </a:t>
            </a:r>
            <a:r>
              <a:rPr lang="en-US" sz="2000" dirty="0" smtClean="0"/>
              <a:t>technologies</a:t>
            </a:r>
          </a:p>
          <a:p>
            <a:pPr marL="573087" lvl="2" indent="0">
              <a:spcBef>
                <a:spcPts val="500"/>
              </a:spcBef>
              <a:buNone/>
            </a:pPr>
            <a:r>
              <a:rPr lang="en-US" sz="2000" dirty="0" smtClean="0"/>
              <a:t>⇒ </a:t>
            </a:r>
            <a:r>
              <a:rPr lang="en-US" sz="2000" dirty="0"/>
              <a:t>Our approach: </a:t>
            </a:r>
            <a:r>
              <a:rPr lang="en-US" sz="2000" dirty="0" smtClean="0"/>
              <a:t>Match </a:t>
            </a:r>
            <a:r>
              <a:rPr lang="en-US" sz="2000" dirty="0"/>
              <a:t>granularity </a:t>
            </a:r>
            <a:r>
              <a:rPr lang="en-US" sz="2000" dirty="0" smtClean="0"/>
              <a:t>with </a:t>
            </a:r>
            <a:r>
              <a:rPr lang="en-US" sz="2000" dirty="0"/>
              <a:t>timing/power table interpolations</a:t>
            </a:r>
          </a:p>
          <a:p>
            <a:pPr marL="282575" lvl="1" indent="0">
              <a:buNone/>
            </a:pP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43490" y="4511568"/>
            <a:ext cx="5033303" cy="2073927"/>
            <a:chOff x="2043490" y="4511568"/>
            <a:chExt cx="5033303" cy="2073927"/>
          </a:xfrm>
        </p:grpSpPr>
        <p:grpSp>
          <p:nvGrpSpPr>
            <p:cNvPr id="9" name="Group 8"/>
            <p:cNvGrpSpPr/>
            <p:nvPr/>
          </p:nvGrpSpPr>
          <p:grpSpPr>
            <a:xfrm>
              <a:off x="2043490" y="4727823"/>
              <a:ext cx="5033303" cy="1857672"/>
              <a:chOff x="3638174" y="3639361"/>
              <a:chExt cx="5033303" cy="1857672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7145504" y="3639361"/>
                <a:ext cx="1525973" cy="1857672"/>
                <a:chOff x="2105025" y="1631949"/>
                <a:chExt cx="1143000" cy="1602947"/>
              </a:xfrm>
            </p:grpSpPr>
            <p:sp>
              <p:nvSpPr>
                <p:cNvPr id="6" name="Rectangle 11"/>
                <p:cNvSpPr/>
                <p:nvPr/>
              </p:nvSpPr>
              <p:spPr>
                <a:xfrm>
                  <a:off x="2152650" y="2445100"/>
                  <a:ext cx="1047750" cy="707231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latin typeface="Calibri" panose="020F0502020204030204" pitchFamily="34" charset="0"/>
                    </a:rPr>
                    <a:t>Technology</a:t>
                  </a:r>
                  <a:endParaRPr lang="en-US" sz="1600" dirty="0">
                    <a:latin typeface="Calibri" panose="020F0502020204030204" pitchFamily="34" charset="0"/>
                  </a:endParaRPr>
                </a:p>
                <a:p>
                  <a:pPr algn="ctr"/>
                  <a:r>
                    <a:rPr lang="en-US" sz="1600" dirty="0" smtClean="0">
                      <a:latin typeface="Calibri" panose="020F0502020204030204" pitchFamily="34" charset="0"/>
                    </a:rPr>
                    <a:t>file</a:t>
                  </a:r>
                  <a:endParaRPr lang="en-US" sz="1600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" name="Rectangle 12"/>
                <p:cNvSpPr/>
                <p:nvPr/>
              </p:nvSpPr>
              <p:spPr>
                <a:xfrm>
                  <a:off x="2152650" y="1679925"/>
                  <a:ext cx="1047750" cy="707231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>
                      <a:latin typeface="Calibri" panose="020F0502020204030204" pitchFamily="34" charset="0"/>
                    </a:rPr>
                    <a:t>Liberty </a:t>
                  </a:r>
                  <a:r>
                    <a:rPr lang="en-US" sz="1600" dirty="0" smtClean="0">
                      <a:latin typeface="Calibri" panose="020F0502020204030204" pitchFamily="34" charset="0"/>
                    </a:rPr>
                    <a:t>(timing</a:t>
                  </a:r>
                  <a:r>
                    <a:rPr lang="en-US" sz="1600" dirty="0">
                      <a:latin typeface="Calibri" panose="020F0502020204030204" pitchFamily="34" charset="0"/>
                    </a:rPr>
                    <a:t>/</a:t>
                  </a:r>
                </a:p>
                <a:p>
                  <a:pPr algn="ctr"/>
                  <a:r>
                    <a:rPr lang="en-US" sz="1600" dirty="0">
                      <a:latin typeface="Calibri" panose="020F0502020204030204" pitchFamily="34" charset="0"/>
                    </a:rPr>
                    <a:t>power)</a:t>
                  </a:r>
                </a:p>
              </p:txBody>
            </p:sp>
            <p:sp>
              <p:nvSpPr>
                <p:cNvPr id="8" name="Rectangle 13"/>
                <p:cNvSpPr/>
                <p:nvPr/>
              </p:nvSpPr>
              <p:spPr>
                <a:xfrm>
                  <a:off x="2105025" y="1631949"/>
                  <a:ext cx="1143000" cy="1602947"/>
                </a:xfrm>
                <a:prstGeom prst="roundRect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3638174" y="3639361"/>
                <a:ext cx="1525973" cy="1857671"/>
                <a:chOff x="1467670" y="1631949"/>
                <a:chExt cx="1143000" cy="1649116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515294" y="2492032"/>
                  <a:ext cx="1047750" cy="707231"/>
                </a:xfrm>
                <a:prstGeom prst="roundRect">
                  <a:avLst/>
                </a:prstGeom>
                <a:ln w="19050">
                  <a:solidFill>
                    <a:schemeClr val="tx1"/>
                  </a:solidFill>
                  <a:prstDash val="sys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>
                      <a:latin typeface="Calibri" panose="020F0502020204030204" pitchFamily="34" charset="0"/>
                    </a:rPr>
                    <a:t>Technology file</a:t>
                  </a:r>
                  <a:endParaRPr lang="en-US" sz="1600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515294" y="1726857"/>
                  <a:ext cx="1047750" cy="707231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>
                      <a:latin typeface="Calibri" panose="020F0502020204030204" pitchFamily="34" charset="0"/>
                    </a:rPr>
                    <a:t>Liberty (timing/</a:t>
                  </a:r>
                </a:p>
                <a:p>
                  <a:pPr algn="ctr"/>
                  <a:r>
                    <a:rPr lang="en-US" sz="1600" dirty="0">
                      <a:latin typeface="Calibri" panose="020F0502020204030204" pitchFamily="34" charset="0"/>
                    </a:rPr>
                    <a:t>power)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467670" y="1631949"/>
                  <a:ext cx="1143000" cy="1649116"/>
                </a:xfrm>
                <a:prstGeom prst="roundRect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17" name="Right Arrow 16"/>
              <p:cNvSpPr/>
              <p:nvPr/>
            </p:nvSpPr>
            <p:spPr bwMode="auto">
              <a:xfrm>
                <a:off x="5164147" y="4831312"/>
                <a:ext cx="1966722" cy="346862"/>
              </a:xfrm>
              <a:prstGeom prst="right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62835" y="4535309"/>
                <a:ext cx="17067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LEF generation</a:t>
                </a:r>
                <a:endParaRPr lang="en-US" dirty="0"/>
              </a:p>
            </p:txBody>
          </p:sp>
        </p:grpSp>
        <p:sp>
          <p:nvSpPr>
            <p:cNvPr id="21" name="Right Arrow 20"/>
            <p:cNvSpPr/>
            <p:nvPr/>
          </p:nvSpPr>
          <p:spPr bwMode="auto">
            <a:xfrm>
              <a:off x="3569463" y="5040773"/>
              <a:ext cx="1970260" cy="346862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36561" y="4511568"/>
              <a:ext cx="13699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Granularity </a:t>
              </a:r>
            </a:p>
            <a:p>
              <a:pPr algn="ctr"/>
              <a:r>
                <a:rPr lang="en-US" dirty="0" smtClean="0"/>
                <a:t>matching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049437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Enablement of P&amp;R Assessments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171450" y="806301"/>
            <a:ext cx="8836025" cy="5645299"/>
          </a:xfrm>
        </p:spPr>
        <p:txBody>
          <a:bodyPr/>
          <a:lstStyle/>
          <a:p>
            <a:r>
              <a:rPr lang="en-US" sz="2400" dirty="0" smtClean="0"/>
              <a:t>Benchmark transformation: Sizing to P&amp;R</a:t>
            </a:r>
            <a:endParaRPr lang="en-US" sz="2400" dirty="0"/>
          </a:p>
          <a:p>
            <a:pPr lvl="1"/>
            <a:r>
              <a:rPr lang="en-US" sz="2000" dirty="0"/>
              <a:t>No geometry </a:t>
            </a:r>
            <a:r>
              <a:rPr lang="en-US" sz="2000" dirty="0" smtClean="0"/>
              <a:t>information</a:t>
            </a:r>
          </a:p>
          <a:p>
            <a:pPr lvl="1"/>
            <a:r>
              <a:rPr lang="en-US" sz="2000" dirty="0" smtClean="0"/>
              <a:t>No physical library (LEF)</a:t>
            </a:r>
          </a:p>
          <a:p>
            <a:pPr marL="573087" lvl="2" indent="0">
              <a:buNone/>
            </a:pPr>
            <a:r>
              <a:rPr lang="en-US" sz="2000" dirty="0" smtClean="0"/>
              <a:t>⇒ Our approach: P&amp;R with generated libraries (LEF)</a:t>
            </a:r>
          </a:p>
          <a:p>
            <a:pPr lvl="2"/>
            <a:r>
              <a:rPr lang="en-US" sz="2000" dirty="0" smtClean="0"/>
              <a:t>Generate a fake LEF if needed</a:t>
            </a:r>
          </a:p>
          <a:p>
            <a:pPr lvl="2"/>
            <a:r>
              <a:rPr lang="en-US" sz="2000" dirty="0" smtClean="0"/>
              <a:t>Run P&amp;R with generated LEF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Assessment across </a:t>
            </a:r>
            <a:r>
              <a:rPr lang="en-US" sz="2400" dirty="0" smtClean="0"/>
              <a:t>academic and commercial tools</a:t>
            </a:r>
          </a:p>
          <a:p>
            <a:pPr lvl="1"/>
            <a:r>
              <a:rPr lang="en-US" sz="2000" dirty="0" smtClean="0"/>
              <a:t>Academic tools cannot understand complex constraints / design rules (e.g., reliability constraints)</a:t>
            </a:r>
          </a:p>
          <a:p>
            <a:pPr marL="573087" lvl="2" indent="0">
              <a:buNone/>
            </a:pPr>
            <a:r>
              <a:rPr lang="en-US" sz="2000" dirty="0" smtClean="0"/>
              <a:t>⇒ Our approach: Use simple version of </a:t>
            </a:r>
            <a:r>
              <a:rPr lang="en-US" sz="2000" dirty="0" smtClean="0"/>
              <a:t>technology files</a:t>
            </a:r>
            <a:endParaRPr lang="en-US" sz="2000" dirty="0"/>
          </a:p>
          <a:p>
            <a:pPr marL="396875" indent="-457200"/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695592" y="2652844"/>
            <a:ext cx="4305533" cy="2343462"/>
            <a:chOff x="2189470" y="4215950"/>
            <a:chExt cx="4305533" cy="2343462"/>
          </a:xfrm>
        </p:grpSpPr>
        <p:sp>
          <p:nvSpPr>
            <p:cNvPr id="26" name="TextBox 25"/>
            <p:cNvSpPr txBox="1"/>
            <p:nvPr/>
          </p:nvSpPr>
          <p:spPr>
            <a:xfrm>
              <a:off x="2189470" y="5951281"/>
              <a:ext cx="1710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Sizing-oriented </a:t>
              </a:r>
              <a:r>
                <a:rPr lang="en-US" sz="1600" dirty="0" smtClean="0"/>
                <a:t>benchmark</a:t>
              </a:r>
              <a:endParaRPr lang="en-US" sz="16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284961" y="4215950"/>
              <a:ext cx="1519740" cy="1676164"/>
              <a:chOff x="2105025" y="2344871"/>
              <a:chExt cx="1143000" cy="1638721"/>
            </a:xfrm>
          </p:grpSpPr>
          <p:sp>
            <p:nvSpPr>
              <p:cNvPr id="28" name="Rectangle 42"/>
              <p:cNvSpPr/>
              <p:nvPr/>
            </p:nvSpPr>
            <p:spPr>
              <a:xfrm>
                <a:off x="2152650" y="3219450"/>
                <a:ext cx="1047750" cy="70723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Geometry information</a:t>
                </a:r>
                <a:endParaRPr lang="en-US" sz="1600" dirty="0"/>
              </a:p>
            </p:txBody>
          </p:sp>
          <p:sp>
            <p:nvSpPr>
              <p:cNvPr id="29" name="Rectangle 44"/>
              <p:cNvSpPr/>
              <p:nvPr/>
            </p:nvSpPr>
            <p:spPr>
              <a:xfrm>
                <a:off x="2152650" y="2454154"/>
                <a:ext cx="1047750" cy="707231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Netlist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w/ </a:t>
                </a:r>
                <a:r>
                  <a:rPr lang="en-US" sz="1600" dirty="0" err="1" smtClean="0"/>
                  <a:t>parasitics</a:t>
                </a:r>
                <a:endParaRPr lang="en-US" sz="1600" dirty="0"/>
              </a:p>
            </p:txBody>
          </p:sp>
          <p:sp>
            <p:nvSpPr>
              <p:cNvPr id="30" name="Rectangle 45"/>
              <p:cNvSpPr/>
              <p:nvPr/>
            </p:nvSpPr>
            <p:spPr>
              <a:xfrm>
                <a:off x="2105025" y="2344871"/>
                <a:ext cx="1143000" cy="163872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784281" y="5974636"/>
              <a:ext cx="1710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P&amp;R-oriented benchmark</a:t>
              </a:r>
              <a:endParaRPr lang="en-US" sz="1600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879772" y="4239305"/>
              <a:ext cx="1519740" cy="1676164"/>
              <a:chOff x="2105025" y="2344871"/>
              <a:chExt cx="1143000" cy="1638721"/>
            </a:xfrm>
          </p:grpSpPr>
          <p:sp>
            <p:nvSpPr>
              <p:cNvPr id="33" name="Rectangle 42"/>
              <p:cNvSpPr/>
              <p:nvPr/>
            </p:nvSpPr>
            <p:spPr>
              <a:xfrm>
                <a:off x="2152650" y="3219450"/>
                <a:ext cx="1047750" cy="707231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Geometry information</a:t>
                </a:r>
                <a:endParaRPr lang="en-US" sz="1600" dirty="0"/>
              </a:p>
            </p:txBody>
          </p:sp>
          <p:sp>
            <p:nvSpPr>
              <p:cNvPr id="34" name="Rectangle 44"/>
              <p:cNvSpPr/>
              <p:nvPr/>
            </p:nvSpPr>
            <p:spPr>
              <a:xfrm>
                <a:off x="2152650" y="2454154"/>
                <a:ext cx="1047750" cy="70723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Netlist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w/ </a:t>
                </a:r>
                <a:r>
                  <a:rPr lang="en-US" sz="1600" dirty="0" err="1" smtClean="0"/>
                  <a:t>parasitics</a:t>
                </a:r>
                <a:endParaRPr lang="en-US" sz="1600" dirty="0"/>
              </a:p>
            </p:txBody>
          </p:sp>
          <p:sp>
            <p:nvSpPr>
              <p:cNvPr id="35" name="Rectangle 45"/>
              <p:cNvSpPr/>
              <p:nvPr/>
            </p:nvSpPr>
            <p:spPr>
              <a:xfrm>
                <a:off x="2105025" y="2344871"/>
                <a:ext cx="1143000" cy="163872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ight Arrow 35"/>
            <p:cNvSpPr/>
            <p:nvPr/>
          </p:nvSpPr>
          <p:spPr bwMode="auto">
            <a:xfrm rot="2169023">
              <a:off x="3747353" y="4975120"/>
              <a:ext cx="1236418" cy="34891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174819" y="4644022"/>
              <a:ext cx="609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P&amp;R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89091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Enablement of </a:t>
            </a:r>
            <a:r>
              <a:rPr lang="en-US" dirty="0" smtClean="0"/>
              <a:t>Sizing </a:t>
            </a:r>
            <a:r>
              <a:rPr lang="en-US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36" y="710604"/>
            <a:ext cx="8958036" cy="5835339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400" dirty="0"/>
              <a:t>Benchmark transformation: P&amp;R to sizing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Missing logic </a:t>
            </a:r>
            <a:r>
              <a:rPr lang="en-US" sz="2000" dirty="0" smtClean="0"/>
              <a:t>function / timing information (e.g., ISPD11)</a:t>
            </a:r>
            <a:endParaRPr lang="en-US" sz="2000" dirty="0"/>
          </a:p>
          <a:p>
            <a:pPr marL="342900" lvl="1" indent="0">
              <a:spcBef>
                <a:spcPts val="500"/>
              </a:spcBef>
              <a:buNone/>
            </a:pPr>
            <a:r>
              <a:rPr lang="en-US" sz="2000" dirty="0"/>
              <a:t>⇒ Our approach: Gate mapping  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Determine sequential cells </a:t>
            </a:r>
            <a:r>
              <a:rPr lang="en-US" sz="2000" dirty="0" smtClean="0"/>
              <a:t>from width / pin count / #blocks w/ same width</a:t>
            </a:r>
            <a:endParaRPr lang="en-US" sz="2000" dirty="0"/>
          </a:p>
          <a:p>
            <a:pPr lvl="2">
              <a:spcBef>
                <a:spcPts val="500"/>
              </a:spcBef>
            </a:pPr>
            <a:r>
              <a:rPr lang="en-US" sz="2000" dirty="0"/>
              <a:t>Randomly map standard cells based on widths and pin counts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Some academic </a:t>
            </a:r>
            <a:r>
              <a:rPr lang="en-US" sz="2000" dirty="0" err="1"/>
              <a:t>sizers</a:t>
            </a:r>
            <a:r>
              <a:rPr lang="en-US" sz="2000" dirty="0"/>
              <a:t> require complete timing graph</a:t>
            </a:r>
          </a:p>
          <a:p>
            <a:pPr marL="282575" lvl="1" indent="0">
              <a:spcBef>
                <a:spcPts val="500"/>
              </a:spcBef>
              <a:buNone/>
            </a:pPr>
            <a:r>
              <a:rPr lang="en-US" sz="2000" dirty="0"/>
              <a:t>⇒ Our approach: Attach floating nets to ports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Generate additional ports </a:t>
            </a:r>
            <a:br>
              <a:rPr lang="en-US" sz="2000" dirty="0"/>
            </a:br>
            <a:r>
              <a:rPr lang="en-US" sz="2000" dirty="0"/>
              <a:t>if necessary based on </a:t>
            </a:r>
            <a:r>
              <a:rPr lang="en-US" sz="2000" dirty="0" smtClean="0"/>
              <a:t>Rent’s </a:t>
            </a:r>
            <a:r>
              <a:rPr lang="en-US" sz="2000" dirty="0"/>
              <a:t>rule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Assessment across </a:t>
            </a:r>
            <a:r>
              <a:rPr lang="en-US" sz="2400" dirty="0"/>
              <a:t>technologies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Granularities </a:t>
            </a:r>
            <a:r>
              <a:rPr lang="en-US" sz="2000" dirty="0"/>
              <a:t>of libraries differ across technologies</a:t>
            </a:r>
          </a:p>
          <a:p>
            <a:pPr marL="342900" lvl="1" indent="0">
              <a:spcBef>
                <a:spcPts val="500"/>
              </a:spcBef>
              <a:buNone/>
            </a:pPr>
            <a:r>
              <a:rPr lang="en-US" sz="2000" dirty="0"/>
              <a:t>⇒ Our approach: </a:t>
            </a:r>
            <a:r>
              <a:rPr lang="en-US" sz="2000" dirty="0" smtClean="0"/>
              <a:t>Match </a:t>
            </a:r>
            <a:r>
              <a:rPr lang="en-US" sz="2000" dirty="0"/>
              <a:t>granularity </a:t>
            </a:r>
            <a:r>
              <a:rPr lang="en-US" sz="2000" dirty="0" smtClean="0"/>
              <a:t>with </a:t>
            </a:r>
            <a:r>
              <a:rPr lang="en-US" sz="2000" dirty="0"/>
              <a:t>timing/power table interpolations</a:t>
            </a:r>
          </a:p>
          <a:p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968253" y="3428257"/>
            <a:ext cx="4146719" cy="2257021"/>
            <a:chOff x="2285167" y="4237216"/>
            <a:chExt cx="4305533" cy="2343462"/>
          </a:xfrm>
        </p:grpSpPr>
        <p:sp>
          <p:nvSpPr>
            <p:cNvPr id="11" name="TextBox 10"/>
            <p:cNvSpPr txBox="1"/>
            <p:nvPr/>
          </p:nvSpPr>
          <p:spPr>
            <a:xfrm>
              <a:off x="2285167" y="5972547"/>
              <a:ext cx="1710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Sizing-oriented </a:t>
              </a:r>
              <a:r>
                <a:rPr lang="en-US" sz="1600" dirty="0" smtClean="0"/>
                <a:t>benchmark</a:t>
              </a:r>
              <a:endParaRPr lang="en-US" sz="1600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80658" y="4237216"/>
              <a:ext cx="1519740" cy="1676164"/>
              <a:chOff x="2105025" y="2344871"/>
              <a:chExt cx="1143000" cy="1638721"/>
            </a:xfrm>
          </p:grpSpPr>
          <p:sp>
            <p:nvSpPr>
              <p:cNvPr id="13" name="Rectangle 42"/>
              <p:cNvSpPr/>
              <p:nvPr/>
            </p:nvSpPr>
            <p:spPr>
              <a:xfrm>
                <a:off x="2152650" y="3219450"/>
                <a:ext cx="1047750" cy="70723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Geometry information</a:t>
                </a:r>
                <a:endParaRPr lang="en-US" sz="1600" dirty="0"/>
              </a:p>
            </p:txBody>
          </p:sp>
          <p:sp>
            <p:nvSpPr>
              <p:cNvPr id="14" name="Rectangle 44"/>
              <p:cNvSpPr/>
              <p:nvPr/>
            </p:nvSpPr>
            <p:spPr>
              <a:xfrm>
                <a:off x="2152650" y="2454154"/>
                <a:ext cx="1047750" cy="707231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Netlist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w/ </a:t>
                </a:r>
                <a:r>
                  <a:rPr lang="en-US" sz="1600" dirty="0" err="1" smtClean="0"/>
                  <a:t>parasitics</a:t>
                </a:r>
                <a:endParaRPr lang="en-US" sz="1600" dirty="0"/>
              </a:p>
            </p:txBody>
          </p:sp>
          <p:sp>
            <p:nvSpPr>
              <p:cNvPr id="15" name="Rectangle 45"/>
              <p:cNvSpPr/>
              <p:nvPr/>
            </p:nvSpPr>
            <p:spPr>
              <a:xfrm>
                <a:off x="2105025" y="2344871"/>
                <a:ext cx="1143000" cy="163872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879978" y="5995902"/>
              <a:ext cx="1710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P&amp;R-oriented benchmark</a:t>
              </a:r>
              <a:endParaRPr lang="en-US" sz="1600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975469" y="4260571"/>
              <a:ext cx="1519740" cy="1676164"/>
              <a:chOff x="2105025" y="2344871"/>
              <a:chExt cx="1143000" cy="1638721"/>
            </a:xfrm>
          </p:grpSpPr>
          <p:sp>
            <p:nvSpPr>
              <p:cNvPr id="19" name="Rectangle 42"/>
              <p:cNvSpPr/>
              <p:nvPr/>
            </p:nvSpPr>
            <p:spPr>
              <a:xfrm>
                <a:off x="2152650" y="3219450"/>
                <a:ext cx="1047750" cy="707231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Geometry information</a:t>
                </a:r>
                <a:endParaRPr lang="en-US" sz="1600" dirty="0"/>
              </a:p>
            </p:txBody>
          </p:sp>
          <p:sp>
            <p:nvSpPr>
              <p:cNvPr id="20" name="Rectangle 44"/>
              <p:cNvSpPr/>
              <p:nvPr/>
            </p:nvSpPr>
            <p:spPr>
              <a:xfrm>
                <a:off x="2152650" y="2454154"/>
                <a:ext cx="1047750" cy="70723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Netlist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w/ </a:t>
                </a:r>
                <a:r>
                  <a:rPr lang="en-US" sz="1600" dirty="0" err="1" smtClean="0"/>
                  <a:t>parasitics</a:t>
                </a:r>
                <a:endParaRPr lang="en-US" sz="1600" dirty="0"/>
              </a:p>
            </p:txBody>
          </p:sp>
          <p:sp>
            <p:nvSpPr>
              <p:cNvPr id="21" name="Rectangle 45"/>
              <p:cNvSpPr/>
              <p:nvPr/>
            </p:nvSpPr>
            <p:spPr>
              <a:xfrm>
                <a:off x="2105025" y="2344871"/>
                <a:ext cx="1143000" cy="1638721"/>
              </a:xfrm>
              <a:prstGeom prst="roundRect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ight Arrow 21"/>
            <p:cNvSpPr/>
            <p:nvPr/>
          </p:nvSpPr>
          <p:spPr bwMode="auto">
            <a:xfrm rot="12833286">
              <a:off x="3746794" y="4924194"/>
              <a:ext cx="1236418" cy="34891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37076" y="5117165"/>
              <a:ext cx="10663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Gate 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mapping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3605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999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763769"/>
            <a:ext cx="8836025" cy="5562601"/>
          </a:xfrm>
        </p:spPr>
        <p:txBody>
          <a:bodyPr/>
          <a:lstStyle/>
          <a:p>
            <a:r>
              <a:rPr lang="en-US" sz="2800" dirty="0" smtClean="0"/>
              <a:t>Benchmarks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Technologies</a:t>
            </a:r>
          </a:p>
          <a:p>
            <a:pPr lvl="1"/>
            <a:r>
              <a:rPr lang="en-US" sz="2000" dirty="0" smtClean="0"/>
              <a:t>ISPD, foundry (28/45/65/90nm) </a:t>
            </a:r>
            <a:endParaRPr lang="en-US" sz="2000" dirty="0"/>
          </a:p>
          <a:p>
            <a:r>
              <a:rPr lang="en-US" sz="2800" dirty="0" smtClean="0"/>
              <a:t>Tools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704434"/>
              </p:ext>
            </p:extLst>
          </p:nvPr>
        </p:nvGraphicFramePr>
        <p:xfrm>
          <a:off x="875418" y="1184340"/>
          <a:ext cx="773874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918"/>
                <a:gridCol w="1929130"/>
                <a:gridCol w="2021205"/>
                <a:gridCol w="2162493"/>
              </a:tblGrid>
              <a:tr h="30588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Name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Benchmark suite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Gate</a:t>
                      </a:r>
                      <a:r>
                        <a:rPr lang="en-US" sz="1600" b="0" baseline="0" dirty="0" smtClean="0"/>
                        <a:t> count (P&amp;R)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Gate count (sizing)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305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netcard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ISPD13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982258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982258</a:t>
                      </a:r>
                      <a:endParaRPr lang="en-US" sz="1600" dirty="0"/>
                    </a:p>
                  </a:txBody>
                  <a:tcPr anchor="ctr"/>
                </a:tc>
              </a:tr>
              <a:tr h="305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ISPD12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219268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219268</a:t>
                      </a:r>
                      <a:endParaRPr lang="en-US" sz="1600" dirty="0"/>
                    </a:p>
                  </a:txBody>
                  <a:tcPr anchor="ctr"/>
                </a:tc>
              </a:tr>
              <a:tr h="305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superblue12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ISPD11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1286948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895309</a:t>
                      </a:r>
                      <a:endParaRPr lang="en-US" sz="1600" dirty="0"/>
                    </a:p>
                  </a:txBody>
                  <a:tcPr anchor="ctr"/>
                </a:tc>
              </a:tr>
              <a:tr h="305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jpeg_encoder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</a:t>
                      </a:r>
                      <a:r>
                        <a:rPr lang="en-US" sz="1600" baseline="0" dirty="0" smtClean="0"/>
                        <a:t> design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83241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83241</a:t>
                      </a:r>
                      <a:endParaRPr lang="en-US" sz="1600" dirty="0"/>
                    </a:p>
                  </a:txBody>
                  <a:tcPr anchor="ctr"/>
                </a:tc>
              </a:tr>
              <a:tr h="305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leo3mp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 design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473986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473986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98193"/>
              </p:ext>
            </p:extLst>
          </p:nvPr>
        </p:nvGraphicFramePr>
        <p:xfrm>
          <a:off x="886051" y="4516471"/>
          <a:ext cx="773874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308"/>
                <a:gridCol w="3142110"/>
                <a:gridCol w="2516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Flow stage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Academic tools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Commercial tools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Placement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NTUPlace3,</a:t>
                      </a:r>
                      <a:r>
                        <a:rPr lang="en-US" sz="1600" baseline="0" dirty="0" smtClean="0"/>
                        <a:t> mPL6, FastPlace3.1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cPlacer1, cPlacer2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Global</a:t>
                      </a:r>
                      <a:r>
                        <a:rPr lang="en-US" sz="1600" baseline="0" dirty="0" smtClean="0"/>
                        <a:t> routing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BFG-R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cRouter1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Gate</a:t>
                      </a:r>
                      <a:r>
                        <a:rPr lang="en-US" sz="1600" baseline="0" dirty="0" smtClean="0"/>
                        <a:t> s</a:t>
                      </a:r>
                      <a:r>
                        <a:rPr lang="en-US" sz="1600" dirty="0" smtClean="0"/>
                        <a:t>izing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UFRGS, Trident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cSizer1,</a:t>
                      </a:r>
                      <a:r>
                        <a:rPr lang="en-US" sz="1600" baseline="0" dirty="0" smtClean="0"/>
                        <a:t> cSizer2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346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Placer Assessment (Across Benchmarks)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70" y="809625"/>
            <a:ext cx="8924385" cy="1704975"/>
          </a:xfrm>
        </p:spPr>
        <p:txBody>
          <a:bodyPr/>
          <a:lstStyle/>
          <a:p>
            <a:r>
              <a:rPr lang="en-US" sz="2400" dirty="0" smtClean="0"/>
              <a:t>Academic placer achieves smaller HPWL except on </a:t>
            </a:r>
            <a:r>
              <a:rPr lang="en-US" sz="2400" dirty="0" err="1" smtClean="0"/>
              <a:t>netcard</a:t>
            </a:r>
            <a:endParaRPr lang="en-US" sz="2400" dirty="0"/>
          </a:p>
          <a:p>
            <a:r>
              <a:rPr lang="en-US" sz="2400" dirty="0" smtClean="0"/>
              <a:t>At foundry 28nm, academic placer has larger runtime, especially on large testcases (e.g., superblue12)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6" y="2735629"/>
            <a:ext cx="4542974" cy="276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861" y="2731053"/>
            <a:ext cx="4542974" cy="276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73776" y="5562600"/>
            <a:ext cx="2933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Technology: foundry 28nm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05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Placer Assessment (Across </a:t>
            </a:r>
            <a:r>
              <a:rPr lang="en-US" dirty="0" smtClean="0"/>
              <a:t>Technologies)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19150"/>
            <a:ext cx="8836025" cy="2009775"/>
          </a:xfrm>
        </p:spPr>
        <p:txBody>
          <a:bodyPr/>
          <a:lstStyle/>
          <a:p>
            <a:r>
              <a:rPr lang="en-US" sz="2400" dirty="0" smtClean="0"/>
              <a:t>Academic placer achieves smaller HPWL except at 28nm </a:t>
            </a:r>
            <a:br>
              <a:rPr lang="en-US" sz="2400" dirty="0" smtClean="0"/>
            </a:br>
            <a:r>
              <a:rPr lang="en-US" altLang="zh-TW" sz="2400" b="1" dirty="0" smtClean="0">
                <a:sym typeface="Symbol"/>
              </a:rPr>
              <a:t> </a:t>
            </a:r>
            <a:r>
              <a:rPr lang="en-US" altLang="zh-TW" sz="2400" dirty="0" smtClean="0">
                <a:sym typeface="Symbol"/>
              </a:rPr>
              <a:t>Comparison results are consistent across technologies</a:t>
            </a:r>
          </a:p>
          <a:p>
            <a:r>
              <a:rPr lang="en-US" sz="2400" dirty="0" smtClean="0">
                <a:sym typeface="Symbol"/>
              </a:rPr>
              <a:t>Smaller runtime of commercial placer at advanced technologies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3" y="2997020"/>
            <a:ext cx="4456185" cy="267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33" y="2997020"/>
            <a:ext cx="4456185" cy="267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55784" y="5619750"/>
            <a:ext cx="228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Benchmark: </a:t>
            </a:r>
            <a:r>
              <a:rPr lang="en-US" dirty="0" err="1" smtClean="0"/>
              <a:t>netcard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80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Placer Assessment (Across </a:t>
            </a:r>
            <a:r>
              <a:rPr lang="en-US" dirty="0" smtClean="0"/>
              <a:t>Tools)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1"/>
            <a:ext cx="8836025" cy="1800224"/>
          </a:xfrm>
        </p:spPr>
        <p:txBody>
          <a:bodyPr/>
          <a:lstStyle/>
          <a:p>
            <a:r>
              <a:rPr lang="en-US" sz="2400" dirty="0" smtClean="0"/>
              <a:t>Results are fairly consistent among commercial tools, but vary widely across academic tools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Maximal horizontal assessment can easily reveal tools’ suboptimality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" y="2910459"/>
            <a:ext cx="4463796" cy="27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17" y="2892140"/>
            <a:ext cx="4556790" cy="282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99201" y="5716324"/>
            <a:ext cx="274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Technology: ISPD</a:t>
            </a:r>
          </a:p>
          <a:p>
            <a:r>
              <a:rPr lang="en-US" dirty="0" smtClean="0"/>
              <a:t>Benchmark: superblue12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22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Motivation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Conclusion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48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Placer/Router Assessment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3166943"/>
            <a:ext cx="4476749" cy="27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736" y="3147843"/>
            <a:ext cx="4540824" cy="290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1450" y="752476"/>
            <a:ext cx="8836025" cy="248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30188" indent="-230188" algn="l" rtl="0" eaLnBrk="1" fontAlgn="base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73088" indent="-290513" algn="l" rtl="0" eaLnBrk="1" fontAlgn="base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3275" indent="-230188" algn="l" rtl="0" eaLnBrk="1" fontAlgn="base" hangingPunct="1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rgbClr val="C00000"/>
              </a:buClr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552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Pct val="5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5713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defTabSz="914400"/>
            <a:r>
              <a:rPr lang="en-US" sz="2400" kern="0" dirty="0" smtClean="0"/>
              <a:t>Global routing solutions are roughly consistent with placement solutions</a:t>
            </a:r>
          </a:p>
          <a:p>
            <a:pPr defTabSz="914400"/>
            <a:r>
              <a:rPr lang="en-US" sz="2400" kern="0" dirty="0" smtClean="0"/>
              <a:t>Contest-induced focus on overflow reduction for BFG-R </a:t>
            </a:r>
            <a:br>
              <a:rPr lang="en-US" sz="2400" kern="0" dirty="0" smtClean="0"/>
            </a:br>
            <a:r>
              <a:rPr lang="en-US" altLang="zh-TW" sz="2400" b="1" dirty="0" smtClean="0">
                <a:sym typeface="Symbol"/>
              </a:rPr>
              <a:t> </a:t>
            </a:r>
            <a:r>
              <a:rPr lang="en-US" altLang="zh-TW" sz="2400" dirty="0" smtClean="0">
                <a:sym typeface="Symbol"/>
              </a:rPr>
              <a:t>De-emphasis of wirelength metric </a:t>
            </a:r>
            <a:r>
              <a:rPr lang="en-US" altLang="zh-TW" sz="2400" b="1" dirty="0" smtClean="0">
                <a:sym typeface="Symbol"/>
              </a:rPr>
              <a:t> </a:t>
            </a:r>
            <a:r>
              <a:rPr lang="en-US" altLang="zh-TW" sz="2400" dirty="0" smtClean="0">
                <a:sym typeface="Symbol"/>
              </a:rPr>
              <a:t>larger wirelength</a:t>
            </a:r>
            <a:r>
              <a:rPr lang="en-US" sz="2400" kern="0" dirty="0" smtClean="0"/>
              <a:t> </a:t>
            </a:r>
          </a:p>
          <a:p>
            <a:pPr defTabSz="914400"/>
            <a:r>
              <a:rPr lang="en-US" sz="2400" kern="0" dirty="0" smtClean="0">
                <a:solidFill>
                  <a:srgbClr val="C00000"/>
                </a:solidFill>
              </a:rPr>
              <a:t>Example of horizontal benchmark enablement: Gate sizing benchmark is mapped to foundry 28nm, placed and global routed with both academic &amp; commercial tools</a:t>
            </a:r>
            <a:endParaRPr lang="en-US" sz="2400" kern="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7847" y="5882372"/>
            <a:ext cx="3043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Technology: foundry 28nm</a:t>
            </a:r>
          </a:p>
          <a:p>
            <a:r>
              <a:rPr lang="en-US" dirty="0" smtClean="0"/>
              <a:t>Benchmark: </a:t>
            </a:r>
            <a:r>
              <a:rPr lang="en-US" dirty="0" err="1" smtClean="0"/>
              <a:t>netcard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482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Sizer</a:t>
            </a:r>
            <a:r>
              <a:rPr lang="en-US" dirty="0" smtClean="0"/>
              <a:t> </a:t>
            </a:r>
            <a:r>
              <a:rPr lang="en-US" dirty="0"/>
              <a:t>Assessment (Across </a:t>
            </a:r>
            <a:r>
              <a:rPr lang="en-US" dirty="0" smtClean="0"/>
              <a:t>Benchmarks)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793434"/>
            <a:ext cx="8836025" cy="1823085"/>
          </a:xfrm>
        </p:spPr>
        <p:txBody>
          <a:bodyPr/>
          <a:lstStyle/>
          <a:p>
            <a:r>
              <a:rPr lang="en-US" sz="2400" dirty="0" smtClean="0"/>
              <a:t>Academic </a:t>
            </a:r>
            <a:r>
              <a:rPr lang="en-US" sz="2400" dirty="0" err="1" smtClean="0"/>
              <a:t>sizer</a:t>
            </a:r>
            <a:r>
              <a:rPr lang="en-US" sz="2400" dirty="0" smtClean="0"/>
              <a:t> achieves similar solution quality but larger runtime (especially on large testcases) as compared to commercial </a:t>
            </a:r>
            <a:r>
              <a:rPr lang="en-US" sz="2400" dirty="0" err="1" smtClean="0"/>
              <a:t>sizer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assessed version of UFRGS only understands simple RC network </a:t>
            </a:r>
            <a:r>
              <a:rPr lang="en-US" sz="2400" dirty="0" smtClean="0">
                <a:sym typeface="Wingdings" panose="05000000000000000000" pitchFamily="2" charset="2"/>
              </a:rPr>
              <a:t> timing violation on large designs </a:t>
            </a:r>
            <a:endParaRPr lang="en-US" sz="2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4" y="3020431"/>
            <a:ext cx="2924175" cy="277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34147"/>
            <a:ext cx="30384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3047863"/>
            <a:ext cx="29146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0655" y="5929269"/>
            <a:ext cx="2997355" cy="40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Technology: foundry </a:t>
            </a:r>
            <a:r>
              <a:rPr lang="en-US" dirty="0" smtClean="0"/>
              <a:t>28nm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685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Sizer</a:t>
            </a:r>
            <a:r>
              <a:rPr lang="en-US" dirty="0"/>
              <a:t> Assessment (Across </a:t>
            </a:r>
            <a:r>
              <a:rPr lang="en-US" dirty="0" smtClean="0"/>
              <a:t>Technologies)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13645"/>
            <a:ext cx="8836025" cy="1687413"/>
          </a:xfrm>
        </p:spPr>
        <p:txBody>
          <a:bodyPr/>
          <a:lstStyle/>
          <a:p>
            <a:r>
              <a:rPr lang="en-US" sz="2400" dirty="0" smtClean="0"/>
              <a:t>Academic </a:t>
            </a:r>
            <a:r>
              <a:rPr lang="en-US" sz="2400" dirty="0" err="1" smtClean="0"/>
              <a:t>sizer</a:t>
            </a:r>
            <a:r>
              <a:rPr lang="en-US" sz="2400" dirty="0" smtClean="0"/>
              <a:t> achieves better solution quality and smaller runtime at ISPD technology, but worse solution and larger runtime at others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altLang="zh-TW" sz="2400" b="1" dirty="0" smtClean="0">
                <a:sym typeface="Symbol"/>
              </a:rPr>
              <a:t> </a:t>
            </a:r>
            <a:r>
              <a:rPr lang="en-US" altLang="zh-TW" sz="2400" dirty="0" smtClean="0">
                <a:sym typeface="Symbol"/>
              </a:rPr>
              <a:t>Possibility that academic </a:t>
            </a:r>
            <a:r>
              <a:rPr lang="en-US" altLang="zh-TW" sz="2400" dirty="0" err="1" smtClean="0">
                <a:sym typeface="Symbol"/>
              </a:rPr>
              <a:t>sizer</a:t>
            </a:r>
            <a:r>
              <a:rPr lang="en-US" altLang="zh-TW" sz="2400" dirty="0" smtClean="0">
                <a:sym typeface="Symbol"/>
              </a:rPr>
              <a:t> is specialized to the ISPD technology</a:t>
            </a:r>
            <a:endParaRPr lang="en-US" sz="2400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2800350"/>
            <a:ext cx="30861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00350"/>
            <a:ext cx="29622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2800350"/>
            <a:ext cx="30575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749646" y="5706799"/>
            <a:ext cx="222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Benchmark: </a:t>
            </a:r>
            <a:r>
              <a:rPr lang="en-US" dirty="0" err="1" smtClean="0"/>
              <a:t>netcard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540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Sizer</a:t>
            </a:r>
            <a:r>
              <a:rPr lang="en-US" dirty="0"/>
              <a:t> Assessment (Across </a:t>
            </a:r>
            <a:r>
              <a:rPr lang="en-US" dirty="0" smtClean="0"/>
              <a:t>Tools)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28675"/>
            <a:ext cx="8836025" cy="1552575"/>
          </a:xfrm>
        </p:spPr>
        <p:txBody>
          <a:bodyPr/>
          <a:lstStyle/>
          <a:p>
            <a:r>
              <a:rPr lang="en-US" sz="2400" dirty="0" smtClean="0"/>
              <a:t>Academic </a:t>
            </a:r>
            <a:r>
              <a:rPr lang="en-US" sz="2400" dirty="0" err="1" smtClean="0"/>
              <a:t>sizers</a:t>
            </a:r>
            <a:r>
              <a:rPr lang="en-US" sz="2400" dirty="0" smtClean="0"/>
              <a:t> achieve smaller leakage, but have larger timing violation (due to inability to handle RC) and larger runtime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altLang="zh-TW" sz="2400" dirty="0" smtClean="0">
                <a:sym typeface="Symbol"/>
              </a:rPr>
              <a:t> Indicate potential improvements for academic </a:t>
            </a:r>
            <a:r>
              <a:rPr lang="en-US" altLang="zh-TW" sz="2400" dirty="0" err="1" smtClean="0">
                <a:sym typeface="Symbol"/>
              </a:rPr>
              <a:t>sizers</a:t>
            </a:r>
            <a:endParaRPr lang="en-US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524125"/>
            <a:ext cx="29432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899" y="2524125"/>
            <a:ext cx="29432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4" y="2524125"/>
            <a:ext cx="31527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70833" y="5411524"/>
            <a:ext cx="257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Technology: ISPD</a:t>
            </a:r>
          </a:p>
          <a:p>
            <a:r>
              <a:rPr lang="en-US" dirty="0" smtClean="0"/>
              <a:t>Benchmark: </a:t>
            </a:r>
            <a:r>
              <a:rPr lang="en-US" dirty="0" err="1" smtClean="0"/>
              <a:t>netcard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092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Conclusion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811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0"/>
            <a:ext cx="8836025" cy="5520070"/>
          </a:xfrm>
        </p:spPr>
        <p:txBody>
          <a:bodyPr/>
          <a:lstStyle/>
          <a:p>
            <a:r>
              <a:rPr lang="en-US" sz="2400" dirty="0" smtClean="0"/>
              <a:t>Horizontal benchmark extension </a:t>
            </a:r>
            <a:r>
              <a:rPr lang="en-US" altLang="zh-TW" sz="2400" dirty="0" smtClean="0">
                <a:sym typeface="Symbol"/>
              </a:rPr>
              <a:t> maximally leverage available benchmark across multiple optimization domains</a:t>
            </a:r>
          </a:p>
          <a:p>
            <a:r>
              <a:rPr lang="en-US" sz="2400" dirty="0" smtClean="0">
                <a:sym typeface="Symbol"/>
              </a:rPr>
              <a:t>Enable assessments of academic research within industrial tool/flow contexts, across multiple technologies and types of benchmarks</a:t>
            </a:r>
          </a:p>
          <a:p>
            <a:r>
              <a:rPr lang="en-US" sz="2400" dirty="0" smtClean="0">
                <a:sym typeface="Symbol"/>
              </a:rPr>
              <a:t>Show potential improvements for academic tools</a:t>
            </a:r>
          </a:p>
          <a:p>
            <a:pPr marL="230188" lvl="1" indent="-230188"/>
            <a:r>
              <a:rPr lang="en-US" sz="2400" dirty="0" smtClean="0">
                <a:sym typeface="Symbol"/>
              </a:rPr>
              <a:t>Possible start of ‘culture change’, similar to Bookshelf impact?</a:t>
            </a:r>
          </a:p>
          <a:p>
            <a:r>
              <a:rPr lang="en-US" sz="2400" dirty="0" smtClean="0">
                <a:sym typeface="Symbol"/>
              </a:rPr>
              <a:t>Future works</a:t>
            </a:r>
          </a:p>
          <a:p>
            <a:pPr lvl="1"/>
            <a:r>
              <a:rPr lang="en-US" sz="2400" dirty="0" smtClean="0">
                <a:sym typeface="Symbol"/>
              </a:rPr>
              <a:t>Further horizontal benchmark constructions </a:t>
            </a:r>
          </a:p>
          <a:p>
            <a:pPr lvl="1"/>
            <a:r>
              <a:rPr lang="en-US" sz="2400" dirty="0" smtClean="0">
                <a:sym typeface="Symbol"/>
              </a:rPr>
              <a:t>Explore gaps between academic optimizers and real-world design contexts</a:t>
            </a:r>
          </a:p>
          <a:p>
            <a:r>
              <a:rPr lang="en-US" sz="2400" dirty="0" smtClean="0">
                <a:sym typeface="Symbol"/>
              </a:rPr>
              <a:t>Website: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vlsicad.ucsd.edu/A2A/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8165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grateful to authors of academic tools for providing binaries of their optimizers for our study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698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88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Motivation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1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Quandary in VLSI CAD </a:t>
            </a:r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58" y="735648"/>
            <a:ext cx="9194803" cy="227633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600" dirty="0" smtClean="0"/>
              <a:t>“Leading-edge”, “real” benchmarks cannot be easily realized due to their high-value IP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“Old”, “artificial” benchmarks potentially drive CAD research in stale or wrong directions</a:t>
            </a:r>
          </a:p>
          <a:p>
            <a:pPr>
              <a:spcBef>
                <a:spcPts val="600"/>
              </a:spcBef>
            </a:pPr>
            <a:r>
              <a:rPr lang="en-US" altLang="zh-TW" sz="2800" dirty="0">
                <a:solidFill>
                  <a:srgbClr val="C00000"/>
                </a:solidFill>
                <a:sym typeface="Symbol"/>
              </a:rPr>
              <a:t>How to </a:t>
            </a:r>
            <a:r>
              <a:rPr lang="en-US" altLang="zh-TW" sz="2800" i="1" dirty="0">
                <a:solidFill>
                  <a:srgbClr val="C00000"/>
                </a:solidFill>
                <a:sym typeface="Symbol"/>
              </a:rPr>
              <a:t>maximally</a:t>
            </a:r>
            <a:r>
              <a:rPr lang="en-US" altLang="zh-TW" sz="2800" dirty="0">
                <a:solidFill>
                  <a:srgbClr val="C00000"/>
                </a:solidFill>
                <a:sym typeface="Symbol"/>
              </a:rPr>
              <a:t> leverage available benchmarks as enablers of CAD research?</a:t>
            </a:r>
            <a:endParaRPr lang="en-US" sz="2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462672" y="2961684"/>
            <a:ext cx="6375235" cy="3697457"/>
            <a:chOff x="592476" y="2659642"/>
            <a:chExt cx="5937191" cy="400381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476" y="2659642"/>
              <a:ext cx="5937191" cy="3913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411846" y="6383663"/>
              <a:ext cx="553642" cy="2797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dirty="0" smtClean="0">
                  <a:latin typeface="Calibri" panose="020F0502020204030204" pitchFamily="34" charset="0"/>
                </a:rPr>
                <a:t>Year</a:t>
              </a:r>
              <a:endParaRPr lang="en-US" sz="1600" dirty="0">
                <a:latin typeface="Calibri" panose="020F0502020204030204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175929" y="3334708"/>
            <a:ext cx="2926495" cy="909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“1000x” gap of gate count between real designs and benchmarks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90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Horizontal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70" y="785035"/>
            <a:ext cx="8924385" cy="5562601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Horizontal assessment</a:t>
            </a:r>
            <a:r>
              <a:rPr lang="en-US" dirty="0" smtClean="0"/>
              <a:t> = evaluation at one flow stage, across technologies, tools, benchmarks </a:t>
            </a:r>
          </a:p>
          <a:p>
            <a:r>
              <a:rPr lang="en-US" dirty="0" smtClean="0"/>
              <a:t>Maximal horizontal assessment reveals tools’ suboptimality </a:t>
            </a:r>
            <a:r>
              <a:rPr lang="en-US" altLang="zh-TW" b="1" dirty="0" smtClean="0">
                <a:sym typeface="Symbol"/>
              </a:rPr>
              <a:t> </a:t>
            </a:r>
            <a:r>
              <a:rPr lang="en-US" altLang="zh-TW" dirty="0" smtClean="0">
                <a:sym typeface="Symbol"/>
              </a:rPr>
              <a:t>guide improvements</a:t>
            </a:r>
          </a:p>
          <a:p>
            <a:r>
              <a:rPr lang="en-US" altLang="zh-TW" dirty="0" smtClean="0">
                <a:sym typeface="Symbol"/>
              </a:rPr>
              <a:t>Motivation</a:t>
            </a:r>
          </a:p>
          <a:p>
            <a:pPr lvl="1"/>
            <a:r>
              <a:rPr lang="en-US" altLang="zh-TW" dirty="0" smtClean="0">
                <a:sym typeface="Symbol"/>
              </a:rPr>
              <a:t>No previous work pursues maximal horizontal assessment  </a:t>
            </a:r>
          </a:p>
          <a:p>
            <a:pPr lvl="1"/>
            <a:r>
              <a:rPr lang="en-US" altLang="zh-TW" dirty="0" smtClean="0">
                <a:solidFill>
                  <a:schemeClr val="tx2"/>
                </a:solidFill>
                <a:sym typeface="Symbol"/>
              </a:rPr>
              <a:t>Horizontal assessments are blocked by gaps between data models, benchmark formats, etc.</a:t>
            </a:r>
          </a:p>
          <a:p>
            <a:endParaRPr lang="en-US" altLang="zh-TW" dirty="0" smtClean="0">
              <a:solidFill>
                <a:schemeClr val="tx2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20162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38201"/>
            <a:ext cx="8836025" cy="1554126"/>
          </a:xfrm>
        </p:spPr>
        <p:txBody>
          <a:bodyPr/>
          <a:lstStyle/>
          <a:p>
            <a:r>
              <a:rPr lang="en-US" i="1" dirty="0" smtClean="0"/>
              <a:t>Horizontal benchmarks</a:t>
            </a:r>
            <a:r>
              <a:rPr lang="en-US" dirty="0" smtClean="0"/>
              <a:t> and </a:t>
            </a:r>
            <a:r>
              <a:rPr lang="en-US" i="1" dirty="0" smtClean="0"/>
              <a:t>benchmark extension </a:t>
            </a:r>
          </a:p>
          <a:p>
            <a:pPr marL="0" indent="0">
              <a:buNone/>
            </a:pPr>
            <a:r>
              <a:rPr lang="en-US" altLang="zh-TW" b="1" i="1" dirty="0" smtClean="0">
                <a:sym typeface="Symbol"/>
              </a:rPr>
              <a:t>   </a:t>
            </a:r>
            <a:r>
              <a:rPr lang="en-US" altLang="zh-TW" b="1" dirty="0" smtClean="0">
                <a:sym typeface="Symbol"/>
              </a:rPr>
              <a:t> </a:t>
            </a:r>
            <a:r>
              <a:rPr lang="en-US" altLang="zh-TW" dirty="0" smtClean="0">
                <a:sym typeface="Symbol"/>
              </a:rPr>
              <a:t>maximize “apples-to-apples” assessment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875" y="2242855"/>
            <a:ext cx="6238575" cy="40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478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Motivation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Related Work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Our Methodology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Experimental Setup and Results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Conclusion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016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06301"/>
            <a:ext cx="8836025" cy="55626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Benchmarks based on real designs</a:t>
            </a:r>
          </a:p>
          <a:p>
            <a:r>
              <a:rPr lang="en-US" sz="2400" b="1" dirty="0" smtClean="0"/>
              <a:t>MCNC</a:t>
            </a:r>
            <a:r>
              <a:rPr lang="en-US" sz="2400" dirty="0" smtClean="0"/>
              <a:t>: widely used in various CAD applications</a:t>
            </a:r>
          </a:p>
          <a:p>
            <a:r>
              <a:rPr lang="en-US" sz="2400" b="1" dirty="0" smtClean="0"/>
              <a:t>ISPD98</a:t>
            </a:r>
            <a:r>
              <a:rPr lang="en-US" sz="2400" dirty="0" smtClean="0"/>
              <a:t>:</a:t>
            </a:r>
            <a:r>
              <a:rPr lang="en-US" sz="2400" b="1" dirty="0" smtClean="0"/>
              <a:t> </a:t>
            </a:r>
            <a:r>
              <a:rPr lang="en-US" sz="2400" dirty="0" err="1" smtClean="0"/>
              <a:t>netlist</a:t>
            </a:r>
            <a:r>
              <a:rPr lang="en-US" sz="2400" dirty="0" smtClean="0"/>
              <a:t> partitioning; functionality, timing and technology information are removed</a:t>
            </a:r>
          </a:p>
          <a:p>
            <a:r>
              <a:rPr lang="en-US" sz="2400" b="1" dirty="0" smtClean="0"/>
              <a:t>ISPD05/06</a:t>
            </a:r>
            <a:r>
              <a:rPr lang="en-US" sz="2400" dirty="0" smtClean="0"/>
              <a:t>: mixed size </a:t>
            </a:r>
            <a:r>
              <a:rPr lang="en-US" sz="2400" dirty="0"/>
              <a:t>placement, </a:t>
            </a:r>
            <a:r>
              <a:rPr lang="en-US" sz="2400" dirty="0" smtClean="0"/>
              <a:t>&gt; 2M </a:t>
            </a:r>
            <a:r>
              <a:rPr lang="en-US" sz="2400" dirty="0" err="1"/>
              <a:t>placeable</a:t>
            </a:r>
            <a:r>
              <a:rPr lang="en-US" sz="2400" dirty="0"/>
              <a:t> </a:t>
            </a:r>
            <a:r>
              <a:rPr lang="en-US" sz="2400" dirty="0" smtClean="0"/>
              <a:t>modules</a:t>
            </a:r>
          </a:p>
          <a:p>
            <a:r>
              <a:rPr lang="en-US" sz="2400" b="1" dirty="0" smtClean="0"/>
              <a:t>ISPD11</a:t>
            </a:r>
            <a:r>
              <a:rPr lang="en-US" sz="2400" dirty="0" smtClean="0"/>
              <a:t>: routability-driven placement, derived from industrial ASIC designs   </a:t>
            </a:r>
            <a:r>
              <a:rPr lang="en-US" sz="2400" b="1" dirty="0" smtClean="0"/>
              <a:t>  </a:t>
            </a:r>
          </a:p>
          <a:p>
            <a:r>
              <a:rPr lang="en-US" sz="2400" b="1" dirty="0" smtClean="0"/>
              <a:t>ISPD12/13</a:t>
            </a:r>
            <a:r>
              <a:rPr lang="en-US" sz="2400" dirty="0" smtClean="0"/>
              <a:t>: gate sizing and </a:t>
            </a:r>
            <a:r>
              <a:rPr lang="en-US" sz="2400" dirty="0" err="1" smtClean="0"/>
              <a:t>Vt</a:t>
            </a:r>
            <a:r>
              <a:rPr lang="en-US" sz="2400" dirty="0" smtClean="0"/>
              <a:t>-swapping optimization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Artificial benchmarks</a:t>
            </a:r>
          </a:p>
          <a:p>
            <a:r>
              <a:rPr lang="en-US" sz="2400" dirty="0" smtClean="0"/>
              <a:t>Early works: </a:t>
            </a:r>
            <a:r>
              <a:rPr lang="en-US" sz="2400" i="1" dirty="0" err="1" smtClean="0"/>
              <a:t>circ</a:t>
            </a:r>
            <a:r>
              <a:rPr lang="en-US" sz="2400" i="1" dirty="0" smtClean="0"/>
              <a:t>/gen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gnl</a:t>
            </a:r>
            <a:endParaRPr lang="en-US" sz="2400" i="1" dirty="0" smtClean="0"/>
          </a:p>
          <a:p>
            <a:r>
              <a:rPr lang="en-US" sz="2400" b="1" dirty="0" smtClean="0"/>
              <a:t>PEKO/PEKU</a:t>
            </a:r>
            <a:r>
              <a:rPr lang="en-US" sz="2400" dirty="0" smtClean="0"/>
              <a:t>: placement, w/ know-optimal solution and known upper bounds on </a:t>
            </a:r>
            <a:r>
              <a:rPr lang="en-US" sz="2400" dirty="0" err="1" smtClean="0"/>
              <a:t>wirelegnth</a:t>
            </a:r>
            <a:endParaRPr lang="en-US" sz="2400" dirty="0" smtClean="0"/>
          </a:p>
          <a:p>
            <a:r>
              <a:rPr lang="en-US" sz="2400" b="1" dirty="0" err="1" smtClean="0"/>
              <a:t>Eyechart</a:t>
            </a:r>
            <a:r>
              <a:rPr lang="en-US" sz="2400" dirty="0" smtClean="0"/>
              <a:t>: gate sizing optimization, w/ known-optimal solution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5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Vertical vs. Horizontal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559" y="1189715"/>
            <a:ext cx="3447101" cy="349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510" y="1357483"/>
            <a:ext cx="4984696" cy="320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598" y="4978401"/>
            <a:ext cx="4542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Vertical benchmark [Inacio99]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Multiple levels of abstraction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Evaluation across a span of several flow stages</a:t>
            </a:r>
            <a:endParaRPr lang="zh-CN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59086" y="4978401"/>
            <a:ext cx="43547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Horizontal benchmark 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Focus on one flow stage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Ø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Maximize the assessment across technologies/benchmarks/tools</a:t>
            </a:r>
            <a:endParaRPr lang="zh-CN" alt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ABK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srcPresentation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srcPresentationTemplate 1">
        <a:dk1>
          <a:srgbClr val="0033CC"/>
        </a:dk1>
        <a:lt1>
          <a:srgbClr val="99FFFF"/>
        </a:lt1>
        <a:dk2>
          <a:srgbClr val="000000"/>
        </a:dk2>
        <a:lt2>
          <a:srgbClr val="000000"/>
        </a:lt2>
        <a:accent1>
          <a:srgbClr val="00B8A5"/>
        </a:accent1>
        <a:accent2>
          <a:srgbClr val="2C005E"/>
        </a:accent2>
        <a:accent3>
          <a:srgbClr val="CAFFFF"/>
        </a:accent3>
        <a:accent4>
          <a:srgbClr val="002AAE"/>
        </a:accent4>
        <a:accent5>
          <a:srgbClr val="AAD8CF"/>
        </a:accent5>
        <a:accent6>
          <a:srgbClr val="270054"/>
        </a:accent6>
        <a:hlink>
          <a:srgbClr val="4C82FF"/>
        </a:hlink>
        <a:folHlink>
          <a:srgbClr val="FFB8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3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rcPresentationTemplate 4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5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6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rcPresentationTemplat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12872</TotalTime>
  <Words>1179</Words>
  <Application>Microsoft Macintosh PowerPoint</Application>
  <PresentationFormat>On-screen Show (4:3)</PresentationFormat>
  <Paragraphs>251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1_ABKGROUP</vt:lpstr>
      <vt:lpstr>Horizontal Benchmark Extension for Improved Assessment of Physical CAD Research</vt:lpstr>
      <vt:lpstr>Outline</vt:lpstr>
      <vt:lpstr>Outline</vt:lpstr>
      <vt:lpstr>Quandary in VLSI CAD Benchmarks</vt:lpstr>
      <vt:lpstr>Lack of Horizontal Assessment</vt:lpstr>
      <vt:lpstr>Scope of This Work</vt:lpstr>
      <vt:lpstr>Outline</vt:lpstr>
      <vt:lpstr>Related Work</vt:lpstr>
      <vt:lpstr>Vertical vs. Horizontal</vt:lpstr>
      <vt:lpstr>Outline</vt:lpstr>
      <vt:lpstr>Challenges</vt:lpstr>
      <vt:lpstr>Formats and Libraries</vt:lpstr>
      <vt:lpstr>Enablement of P&amp;R Assessments</vt:lpstr>
      <vt:lpstr>Enablement of Sizing Assessments</vt:lpstr>
      <vt:lpstr>Outline</vt:lpstr>
      <vt:lpstr>Experimental Setup</vt:lpstr>
      <vt:lpstr>Placer Assessment (Across Benchmarks)</vt:lpstr>
      <vt:lpstr>Placer Assessment (Across Technologies)</vt:lpstr>
      <vt:lpstr>Placer Assessment (Across Tools)</vt:lpstr>
      <vt:lpstr>Combined Placer/Router Assessment</vt:lpstr>
      <vt:lpstr>Sizer Assessment (Across Benchmarks)</vt:lpstr>
      <vt:lpstr>Sizer Assessment (Across Technologies)</vt:lpstr>
      <vt:lpstr>Sizer Assessment (Across Tools)</vt:lpstr>
      <vt:lpstr>Outline</vt:lpstr>
      <vt:lpstr>Conclusion</vt:lpstr>
      <vt:lpstr>Acknowledgments</vt:lpstr>
      <vt:lpstr>Thank you!</vt:lpstr>
    </vt:vector>
  </TitlesOfParts>
  <Company>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Wk5: Setup Slack vs. clk-to-q Opt</dc:title>
  <dc:creator>Jiajia</dc:creator>
  <cp:lastModifiedBy>Jiajia Li</cp:lastModifiedBy>
  <cp:revision>317</cp:revision>
  <cp:lastPrinted>2014-03-22T18:48:34Z</cp:lastPrinted>
  <dcterms:created xsi:type="dcterms:W3CDTF">2013-05-15T05:21:47Z</dcterms:created>
  <dcterms:modified xsi:type="dcterms:W3CDTF">2014-05-21T05:21:32Z</dcterms:modified>
</cp:coreProperties>
</file>