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4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257" r:id="rId2"/>
    <p:sldId id="258" r:id="rId3"/>
    <p:sldId id="259" r:id="rId4"/>
    <p:sldId id="260" r:id="rId5"/>
    <p:sldId id="316" r:id="rId6"/>
    <p:sldId id="317" r:id="rId7"/>
    <p:sldId id="318" r:id="rId8"/>
    <p:sldId id="319" r:id="rId9"/>
    <p:sldId id="306" r:id="rId10"/>
    <p:sldId id="320" r:id="rId11"/>
    <p:sldId id="321" r:id="rId12"/>
    <p:sldId id="333" r:id="rId13"/>
    <p:sldId id="334" r:id="rId14"/>
    <p:sldId id="322" r:id="rId15"/>
    <p:sldId id="323" r:id="rId16"/>
    <p:sldId id="324" r:id="rId17"/>
    <p:sldId id="325" r:id="rId18"/>
    <p:sldId id="326" r:id="rId19"/>
    <p:sldId id="327" r:id="rId20"/>
    <p:sldId id="279" r:id="rId21"/>
    <p:sldId id="330" r:id="rId22"/>
    <p:sldId id="305" r:id="rId23"/>
    <p:sldId id="329" r:id="rId24"/>
    <p:sldId id="284" r:id="rId25"/>
    <p:sldId id="287" r:id="rId26"/>
    <p:sldId id="288" r:id="rId27"/>
    <p:sldId id="332" r:id="rId28"/>
    <p:sldId id="331" r:id="rId29"/>
  </p:sldIdLst>
  <p:sldSz cx="9144000" cy="6858000" type="screen4x3"/>
  <p:notesSz cx="7010400" cy="9296400"/>
  <p:custDataLst>
    <p:tags r:id="rId33"/>
  </p:custDataLst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66"/>
    <a:srgbClr val="FFFFFF"/>
    <a:srgbClr val="FF9933"/>
    <a:srgbClr val="FFCCFF"/>
    <a:srgbClr val="0E1B28"/>
    <a:srgbClr val="001726"/>
    <a:srgbClr val="9999FF"/>
    <a:srgbClr val="FF7C80"/>
    <a:srgbClr val="704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61" autoAdjust="0"/>
    <p:restoredTop sz="91675" autoAdjust="0"/>
  </p:normalViewPr>
  <p:slideViewPr>
    <p:cSldViewPr>
      <p:cViewPr varScale="1">
        <p:scale>
          <a:sx n="93" d="100"/>
          <a:sy n="93" d="100"/>
        </p:scale>
        <p:origin x="-23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1" d="100"/>
        <a:sy n="9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gs" Target="tags/tag1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uck\Desktop\Useful_skew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uck\Desktop\Useful_skew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uck\Desktop\Useful_skew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uck\Desktop\Useful_skew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2134285045328"/>
          <c:y val="0.0668971966486149"/>
          <c:w val="0.778558864166345"/>
          <c:h val="0.716161009771723"/>
        </c:manualLayout>
      </c:layout>
      <c:scatterChart>
        <c:scatterStyle val="lineMarker"/>
        <c:varyColors val="0"/>
        <c:ser>
          <c:idx val="1"/>
          <c:order val="0"/>
          <c:tx>
            <c:strRef>
              <c:f>Sheet1!$D$4</c:f>
              <c:strCache>
                <c:ptCount val="1"/>
                <c:pt idx="0">
                  <c:v>BA-I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Sheet1!$E$4</c:f>
              <c:numCache>
                <c:formatCode>General</c:formatCode>
                <c:ptCount val="1"/>
                <c:pt idx="0">
                  <c:v>-4.996</c:v>
                </c:pt>
              </c:numCache>
            </c:numRef>
          </c:xVal>
          <c:yVal>
            <c:numRef>
              <c:f>Sheet1!$F$4</c:f>
              <c:numCache>
                <c:formatCode>General</c:formatCode>
                <c:ptCount val="1"/>
                <c:pt idx="0">
                  <c:v>150.0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Sheet1!$D$5</c:f>
              <c:strCache>
                <c:ptCount val="1"/>
                <c:pt idx="0">
                  <c:v>BA-II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0"/>
          </c:marker>
          <c:xVal>
            <c:numRef>
              <c:f>Sheet1!$E$5</c:f>
              <c:numCache>
                <c:formatCode>General</c:formatCode>
                <c:ptCount val="1"/>
                <c:pt idx="0">
                  <c:v>-4.452</c:v>
                </c:pt>
              </c:numCache>
            </c:numRef>
          </c:xVal>
          <c:yVal>
            <c:numRef>
              <c:f>Sheet1!$F$5</c:f>
              <c:numCache>
                <c:formatCode>General</c:formatCode>
                <c:ptCount val="1"/>
                <c:pt idx="0">
                  <c:v>200.0</c:v>
                </c:pt>
              </c:numCache>
            </c:numRef>
          </c:yVal>
          <c:smooth val="0"/>
        </c:ser>
        <c:ser>
          <c:idx val="3"/>
          <c:order val="2"/>
          <c:tx>
            <c:strRef>
              <c:f>Sheet1!$D$6</c:f>
              <c:strCache>
                <c:ptCount val="1"/>
                <c:pt idx="0">
                  <c:v>BA-III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0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xVal>
            <c:numRef>
              <c:f>Sheet1!$E$6</c:f>
              <c:numCache>
                <c:formatCode>General</c:formatCode>
                <c:ptCount val="1"/>
                <c:pt idx="0">
                  <c:v>-5.019</c:v>
                </c:pt>
              </c:numCache>
            </c:numRef>
          </c:xVal>
          <c:yVal>
            <c:numRef>
              <c:f>Sheet1!$F$6</c:f>
              <c:numCache>
                <c:formatCode>General</c:formatCode>
                <c:ptCount val="1"/>
                <c:pt idx="0">
                  <c:v>170.0</c:v>
                </c:pt>
              </c:numCache>
            </c:numRef>
          </c:yVal>
          <c:smooth val="0"/>
        </c:ser>
        <c:ser>
          <c:idx val="4"/>
          <c:order val="3"/>
          <c:tx>
            <c:strRef>
              <c:f>Sheet1!$D$7</c:f>
              <c:strCache>
                <c:ptCount val="1"/>
                <c:pt idx="0">
                  <c:v>BA-IV</c:v>
                </c:pt>
              </c:strCache>
            </c:strRef>
          </c:tx>
          <c:spPr>
            <a:ln w="28575">
              <a:solidFill>
                <a:srgbClr val="00B0F0"/>
              </a:solidFill>
            </a:ln>
          </c:spPr>
          <c:marker>
            <c:symbol val="triangle"/>
            <c:size val="10"/>
            <c:spPr>
              <a:solidFill>
                <a:srgbClr val="00B0F0"/>
              </a:solidFill>
            </c:spPr>
          </c:marker>
          <c:xVal>
            <c:numRef>
              <c:f>Sheet1!$E$7</c:f>
              <c:numCache>
                <c:formatCode>General</c:formatCode>
                <c:ptCount val="1"/>
                <c:pt idx="0">
                  <c:v>-4.122999999999999</c:v>
                </c:pt>
              </c:numCache>
            </c:numRef>
          </c:xVal>
          <c:yVal>
            <c:numRef>
              <c:f>Sheet1!$F$7</c:f>
              <c:numCache>
                <c:formatCode>General</c:formatCode>
                <c:ptCount val="1"/>
                <c:pt idx="0">
                  <c:v>144.0</c:v>
                </c:pt>
              </c:numCache>
            </c:numRef>
          </c:yVal>
          <c:smooth val="0"/>
        </c:ser>
        <c:ser>
          <c:idx val="5"/>
          <c:order val="4"/>
          <c:tx>
            <c:strRef>
              <c:f>Sheet1!$D$8</c:f>
              <c:strCache>
                <c:ptCount val="1"/>
                <c:pt idx="0">
                  <c:v>BA-W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9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Sheet1!$E$8</c:f>
              <c:numCache>
                <c:formatCode>General</c:formatCode>
                <c:ptCount val="1"/>
                <c:pt idx="0">
                  <c:v>-4.897999999999999</c:v>
                </c:pt>
              </c:numCache>
            </c:numRef>
          </c:xVal>
          <c:yVal>
            <c:numRef>
              <c:f>Sheet1!$F$8</c:f>
              <c:numCache>
                <c:formatCode>General</c:formatCode>
                <c:ptCount val="1"/>
                <c:pt idx="0">
                  <c:v>145.0</c:v>
                </c:pt>
              </c:numCache>
            </c:numRef>
          </c:yVal>
          <c:smooth val="0"/>
        </c:ser>
        <c:ser>
          <c:idx val="6"/>
          <c:order val="5"/>
          <c:tx>
            <c:strRef>
              <c:f>Sheet1!$D$9</c:f>
              <c:strCache>
                <c:ptCount val="1"/>
                <c:pt idx="0">
                  <c:v>SImPred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1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xVal>
            <c:numRef>
              <c:f>Sheet1!$E$9</c:f>
              <c:numCache>
                <c:formatCode>General</c:formatCode>
                <c:ptCount val="1"/>
                <c:pt idx="0">
                  <c:v>-5.089</c:v>
                </c:pt>
              </c:numCache>
            </c:numRef>
          </c:xVal>
          <c:yVal>
            <c:numRef>
              <c:f>Sheet1!$F$9</c:f>
              <c:numCache>
                <c:formatCode>General</c:formatCode>
                <c:ptCount val="1"/>
                <c:pt idx="0">
                  <c:v>79.0</c:v>
                </c:pt>
              </c:numCache>
            </c:numRef>
          </c:yVal>
          <c:smooth val="0"/>
        </c:ser>
        <c:ser>
          <c:idx val="7"/>
          <c:order val="6"/>
          <c:tx>
            <c:strRef>
              <c:f>Sheet1!$D$10</c:f>
              <c:strCache>
                <c:ptCount val="1"/>
                <c:pt idx="0">
                  <c:v>ImpPred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1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xVal>
            <c:numRef>
              <c:f>Sheet1!$E$10</c:f>
              <c:numCache>
                <c:formatCode>General</c:formatCode>
                <c:ptCount val="1"/>
                <c:pt idx="0">
                  <c:v>-4.883</c:v>
                </c:pt>
              </c:numCache>
            </c:numRef>
          </c:xVal>
          <c:yVal>
            <c:numRef>
              <c:f>Sheet1!$F$10</c:f>
              <c:numCache>
                <c:formatCode>General</c:formatCode>
                <c:ptCount val="1"/>
                <c:pt idx="0">
                  <c:v>62.0</c:v>
                </c:pt>
              </c:numCache>
            </c:numRef>
          </c:yVal>
          <c:smooth val="0"/>
        </c:ser>
        <c:ser>
          <c:idx val="0"/>
          <c:order val="7"/>
          <c:tx>
            <c:strRef>
              <c:f>Sheet1!$D$11</c:f>
              <c:strCache>
                <c:ptCount val="1"/>
                <c:pt idx="0">
                  <c:v>BA avg</c:v>
                </c:pt>
              </c:strCache>
            </c:strRef>
          </c:tx>
          <c:spPr>
            <a:ln w="28575">
              <a:solidFill>
                <a:schemeClr val="accent6"/>
              </a:solidFill>
            </a:ln>
          </c:spPr>
          <c:marker>
            <c:symbol val="diamond"/>
            <c:size val="14"/>
            <c:spPr>
              <a:solidFill>
                <a:srgbClr val="FFC000"/>
              </a:solidFill>
              <a:ln>
                <a:solidFill>
                  <a:schemeClr val="accent6"/>
                </a:solidFill>
              </a:ln>
            </c:spPr>
          </c:marker>
          <c:xVal>
            <c:numRef>
              <c:f>Sheet1!$E$11</c:f>
              <c:numCache>
                <c:formatCode>General</c:formatCode>
                <c:ptCount val="1"/>
                <c:pt idx="0">
                  <c:v>-4.697599999999999</c:v>
                </c:pt>
              </c:numCache>
            </c:numRef>
          </c:xVal>
          <c:yVal>
            <c:numRef>
              <c:f>Sheet1!$F$11</c:f>
              <c:numCache>
                <c:formatCode>General</c:formatCode>
                <c:ptCount val="1"/>
                <c:pt idx="0">
                  <c:v>161.8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6761016"/>
        <c:axId val="2136768120"/>
      </c:scatterChart>
      <c:valAx>
        <c:axId val="2136761016"/>
        <c:scaling>
          <c:orientation val="minMax"/>
          <c:max val="-3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TNS (ns)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36768120"/>
        <c:crossesAt val="0.0"/>
        <c:crossBetween val="midCat"/>
      </c:valAx>
      <c:valAx>
        <c:axId val="21367681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Runtime (min)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out"/>
        <c:tickLblPos val="nextTo"/>
        <c:crossAx val="2136761016"/>
        <c:crossesAt val="-6.0"/>
        <c:crossBetween val="midCat"/>
      </c:valAx>
    </c:plotArea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9051126920608"/>
          <c:y val="0.0668971966486149"/>
          <c:w val="0.606843450599611"/>
          <c:h val="0.716161009771723"/>
        </c:manualLayout>
      </c:layout>
      <c:scatterChart>
        <c:scatterStyle val="lineMarker"/>
        <c:varyColors val="0"/>
        <c:ser>
          <c:idx val="1"/>
          <c:order val="0"/>
          <c:tx>
            <c:strRef>
              <c:f>Sheet1!$D$13</c:f>
              <c:strCache>
                <c:ptCount val="1"/>
                <c:pt idx="0">
                  <c:v>BA-I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Sheet1!$E$13</c:f>
              <c:numCache>
                <c:formatCode>General</c:formatCode>
                <c:ptCount val="1"/>
                <c:pt idx="0">
                  <c:v>-5.315999999999999</c:v>
                </c:pt>
              </c:numCache>
            </c:numRef>
          </c:xVal>
          <c:yVal>
            <c:numRef>
              <c:f>Sheet1!$F$13</c:f>
              <c:numCache>
                <c:formatCode>General</c:formatCode>
                <c:ptCount val="1"/>
                <c:pt idx="0">
                  <c:v>121.0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Sheet1!$D$14</c:f>
              <c:strCache>
                <c:ptCount val="1"/>
                <c:pt idx="0">
                  <c:v>BA-II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0"/>
          </c:marker>
          <c:xVal>
            <c:numRef>
              <c:f>Sheet1!$E$14</c:f>
              <c:numCache>
                <c:formatCode>General</c:formatCode>
                <c:ptCount val="1"/>
                <c:pt idx="0">
                  <c:v>-4.726999999999999</c:v>
                </c:pt>
              </c:numCache>
            </c:numRef>
          </c:xVal>
          <c:yVal>
            <c:numRef>
              <c:f>Sheet1!$F$14</c:f>
              <c:numCache>
                <c:formatCode>General</c:formatCode>
                <c:ptCount val="1"/>
                <c:pt idx="0">
                  <c:v>159.0</c:v>
                </c:pt>
              </c:numCache>
            </c:numRef>
          </c:yVal>
          <c:smooth val="0"/>
        </c:ser>
        <c:ser>
          <c:idx val="3"/>
          <c:order val="2"/>
          <c:tx>
            <c:strRef>
              <c:f>Sheet1!$D$15</c:f>
              <c:strCache>
                <c:ptCount val="1"/>
                <c:pt idx="0">
                  <c:v>BA-III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0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xVal>
            <c:numRef>
              <c:f>Sheet1!$E$15</c:f>
              <c:numCache>
                <c:formatCode>General</c:formatCode>
                <c:ptCount val="1"/>
                <c:pt idx="0">
                  <c:v>-3.455999999999999</c:v>
                </c:pt>
              </c:numCache>
            </c:numRef>
          </c:xVal>
          <c:yVal>
            <c:numRef>
              <c:f>Sheet1!$F$15</c:f>
              <c:numCache>
                <c:formatCode>General</c:formatCode>
                <c:ptCount val="1"/>
                <c:pt idx="0">
                  <c:v>138.0</c:v>
                </c:pt>
              </c:numCache>
            </c:numRef>
          </c:yVal>
          <c:smooth val="0"/>
        </c:ser>
        <c:ser>
          <c:idx val="4"/>
          <c:order val="3"/>
          <c:tx>
            <c:strRef>
              <c:f>Sheet1!$D$16</c:f>
              <c:strCache>
                <c:ptCount val="1"/>
                <c:pt idx="0">
                  <c:v>BA-IV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xVal>
            <c:numRef>
              <c:f>Sheet1!$E$16</c:f>
              <c:numCache>
                <c:formatCode>General</c:formatCode>
                <c:ptCount val="1"/>
                <c:pt idx="0">
                  <c:v>-4.324999999999999</c:v>
                </c:pt>
              </c:numCache>
            </c:numRef>
          </c:xVal>
          <c:yVal>
            <c:numRef>
              <c:f>Sheet1!$F$16</c:f>
              <c:numCache>
                <c:formatCode>General</c:formatCode>
                <c:ptCount val="1"/>
                <c:pt idx="0">
                  <c:v>131.0</c:v>
                </c:pt>
              </c:numCache>
            </c:numRef>
          </c:yVal>
          <c:smooth val="0"/>
        </c:ser>
        <c:ser>
          <c:idx val="5"/>
          <c:order val="4"/>
          <c:tx>
            <c:strRef>
              <c:f>Sheet1!$D$17</c:f>
              <c:strCache>
                <c:ptCount val="1"/>
                <c:pt idx="0">
                  <c:v>BA-W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9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Sheet1!$E$17</c:f>
              <c:numCache>
                <c:formatCode>General</c:formatCode>
                <c:ptCount val="1"/>
                <c:pt idx="0">
                  <c:v>-5.574</c:v>
                </c:pt>
              </c:numCache>
            </c:numRef>
          </c:xVal>
          <c:yVal>
            <c:numRef>
              <c:f>Sheet1!$F$17</c:f>
              <c:numCache>
                <c:formatCode>General</c:formatCode>
                <c:ptCount val="1"/>
                <c:pt idx="0">
                  <c:v>101.0</c:v>
                </c:pt>
              </c:numCache>
            </c:numRef>
          </c:yVal>
          <c:smooth val="0"/>
        </c:ser>
        <c:ser>
          <c:idx val="6"/>
          <c:order val="5"/>
          <c:tx>
            <c:strRef>
              <c:f>Sheet1!$D$18</c:f>
              <c:strCache>
                <c:ptCount val="1"/>
                <c:pt idx="0">
                  <c:v>SImPred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1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xVal>
            <c:numRef>
              <c:f>Sheet1!$E$18</c:f>
              <c:numCache>
                <c:formatCode>General</c:formatCode>
                <c:ptCount val="1"/>
                <c:pt idx="0">
                  <c:v>-5.884999999999999</c:v>
                </c:pt>
              </c:numCache>
            </c:numRef>
          </c:xVal>
          <c:yVal>
            <c:numRef>
              <c:f>Sheet1!$F$18</c:f>
              <c:numCache>
                <c:formatCode>General</c:formatCode>
                <c:ptCount val="1"/>
                <c:pt idx="0">
                  <c:v>61.0</c:v>
                </c:pt>
              </c:numCache>
            </c:numRef>
          </c:yVal>
          <c:smooth val="0"/>
        </c:ser>
        <c:ser>
          <c:idx val="7"/>
          <c:order val="6"/>
          <c:tx>
            <c:strRef>
              <c:f>Sheet1!$D$19</c:f>
              <c:strCache>
                <c:ptCount val="1"/>
                <c:pt idx="0">
                  <c:v>ImpPred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1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xVal>
            <c:numRef>
              <c:f>Sheet1!$E$19</c:f>
              <c:numCache>
                <c:formatCode>General</c:formatCode>
                <c:ptCount val="1"/>
                <c:pt idx="0">
                  <c:v>-4.726</c:v>
                </c:pt>
              </c:numCache>
            </c:numRef>
          </c:xVal>
          <c:yVal>
            <c:numRef>
              <c:f>Sheet1!$F$19</c:f>
              <c:numCache>
                <c:formatCode>General</c:formatCode>
                <c:ptCount val="1"/>
                <c:pt idx="0">
                  <c:v>53.0</c:v>
                </c:pt>
              </c:numCache>
            </c:numRef>
          </c:yVal>
          <c:smooth val="0"/>
        </c:ser>
        <c:ser>
          <c:idx val="0"/>
          <c:order val="7"/>
          <c:tx>
            <c:strRef>
              <c:f>Sheet1!$D$20</c:f>
              <c:strCache>
                <c:ptCount val="1"/>
                <c:pt idx="0">
                  <c:v>BA avg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4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xVal>
            <c:numRef>
              <c:f>Sheet1!$E$20</c:f>
              <c:numCache>
                <c:formatCode>General</c:formatCode>
                <c:ptCount val="1"/>
                <c:pt idx="0">
                  <c:v>-4.679599999999999</c:v>
                </c:pt>
              </c:numCache>
            </c:numRef>
          </c:xVal>
          <c:yVal>
            <c:numRef>
              <c:f>Sheet1!$F$20</c:f>
              <c:numCache>
                <c:formatCode>General</c:formatCode>
                <c:ptCount val="1"/>
                <c:pt idx="0">
                  <c:v>130.0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6819672"/>
        <c:axId val="2136826808"/>
      </c:scatterChart>
      <c:valAx>
        <c:axId val="2136819672"/>
        <c:scaling>
          <c:orientation val="minMax"/>
          <c:max val="-3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TNS (ns)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36826808"/>
        <c:crosses val="autoZero"/>
        <c:crossBetween val="midCat"/>
      </c:valAx>
      <c:valAx>
        <c:axId val="21368268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Runtime (min)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out"/>
        <c:tickLblPos val="nextTo"/>
        <c:crossAx val="2136819672"/>
        <c:crossesAt val="-8.0"/>
        <c:crossBetween val="midCat"/>
        <c:majorUnit val="40.0"/>
      </c:valAx>
    </c:plotArea>
    <c:legend>
      <c:legendPos val="r"/>
      <c:legendEntry>
        <c:idx val="5"/>
        <c:txPr>
          <a:bodyPr/>
          <a:lstStyle/>
          <a:p>
            <a:pPr>
              <a:defRPr sz="1400" b="1">
                <a:solidFill>
                  <a:srgbClr val="00B050"/>
                </a:solidFill>
              </a:defRPr>
            </a:pPr>
            <a:endParaRPr lang="en-US"/>
          </a:p>
        </c:txPr>
      </c:legendEntry>
      <c:legendEntry>
        <c:idx val="6"/>
        <c:txPr>
          <a:bodyPr/>
          <a:lstStyle/>
          <a:p>
            <a:pPr>
              <a:defRPr sz="1400" b="1">
                <a:solidFill>
                  <a:srgbClr val="FFFF00"/>
                </a:solidFill>
              </a:defRPr>
            </a:pPr>
            <a:endParaRPr lang="en-US"/>
          </a:p>
        </c:txPr>
      </c:legendEntry>
      <c:legendEntry>
        <c:idx val="7"/>
        <c:txPr>
          <a:bodyPr/>
          <a:lstStyle/>
          <a:p>
            <a:pPr>
              <a:defRPr sz="1400" b="1">
                <a:solidFill>
                  <a:srgbClr val="FFC000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765015078143057"/>
          <c:y val="0.0416790047009035"/>
          <c:w val="0.21747837757986"/>
          <c:h val="0.910926743127977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6462189284599"/>
          <c:y val="0.0668971966486149"/>
          <c:w val="0.764296349517025"/>
          <c:h val="0.739021999652585"/>
        </c:manualLayout>
      </c:layout>
      <c:scatterChart>
        <c:scatterStyle val="lineMarker"/>
        <c:varyColors val="0"/>
        <c:ser>
          <c:idx val="1"/>
          <c:order val="0"/>
          <c:tx>
            <c:strRef>
              <c:f>Sheet1!$D$31</c:f>
              <c:strCache>
                <c:ptCount val="1"/>
                <c:pt idx="0">
                  <c:v>BA-I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Pt>
            <c:idx val="0"/>
            <c:marker>
              <c:spPr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c:spPr>
            </c:marker>
            <c:bubble3D val="0"/>
          </c:dPt>
          <c:xVal>
            <c:numRef>
              <c:f>Sheet1!$E$31</c:f>
              <c:numCache>
                <c:formatCode>General</c:formatCode>
                <c:ptCount val="1"/>
                <c:pt idx="0">
                  <c:v>-7.59</c:v>
                </c:pt>
              </c:numCache>
            </c:numRef>
          </c:xVal>
          <c:yVal>
            <c:numRef>
              <c:f>Sheet1!$F$31</c:f>
              <c:numCache>
                <c:formatCode>General</c:formatCode>
                <c:ptCount val="1"/>
                <c:pt idx="0">
                  <c:v>162.0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Sheet1!$D$32</c:f>
              <c:strCache>
                <c:ptCount val="1"/>
                <c:pt idx="0">
                  <c:v>BA-II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0"/>
          </c:marker>
          <c:xVal>
            <c:numRef>
              <c:f>Sheet1!$E$32</c:f>
              <c:numCache>
                <c:formatCode>General</c:formatCode>
                <c:ptCount val="1"/>
                <c:pt idx="0">
                  <c:v>-6.556999999999999</c:v>
                </c:pt>
              </c:numCache>
            </c:numRef>
          </c:xVal>
          <c:yVal>
            <c:numRef>
              <c:f>Sheet1!$F$32</c:f>
              <c:numCache>
                <c:formatCode>General</c:formatCode>
                <c:ptCount val="1"/>
                <c:pt idx="0">
                  <c:v>228.0</c:v>
                </c:pt>
              </c:numCache>
            </c:numRef>
          </c:yVal>
          <c:smooth val="0"/>
        </c:ser>
        <c:ser>
          <c:idx val="3"/>
          <c:order val="2"/>
          <c:tx>
            <c:strRef>
              <c:f>Sheet1!$D$33</c:f>
              <c:strCache>
                <c:ptCount val="1"/>
                <c:pt idx="0">
                  <c:v>BA-III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0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xVal>
            <c:numRef>
              <c:f>Sheet1!$E$33</c:f>
              <c:numCache>
                <c:formatCode>General</c:formatCode>
                <c:ptCount val="1"/>
                <c:pt idx="0">
                  <c:v>-6.556999999999999</c:v>
                </c:pt>
              </c:numCache>
            </c:numRef>
          </c:xVal>
          <c:yVal>
            <c:numRef>
              <c:f>Sheet1!$F$33</c:f>
              <c:numCache>
                <c:formatCode>General</c:formatCode>
                <c:ptCount val="1"/>
                <c:pt idx="0">
                  <c:v>191.0</c:v>
                </c:pt>
              </c:numCache>
            </c:numRef>
          </c:yVal>
          <c:smooth val="0"/>
        </c:ser>
        <c:ser>
          <c:idx val="4"/>
          <c:order val="3"/>
          <c:tx>
            <c:strRef>
              <c:f>Sheet1!$D$34</c:f>
              <c:strCache>
                <c:ptCount val="1"/>
                <c:pt idx="0">
                  <c:v>BA-IV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xVal>
            <c:numRef>
              <c:f>Sheet1!$E$34</c:f>
              <c:numCache>
                <c:formatCode>General</c:formatCode>
                <c:ptCount val="1"/>
                <c:pt idx="0">
                  <c:v>-6.531</c:v>
                </c:pt>
              </c:numCache>
            </c:numRef>
          </c:xVal>
          <c:yVal>
            <c:numRef>
              <c:f>Sheet1!$F$34</c:f>
              <c:numCache>
                <c:formatCode>General</c:formatCode>
                <c:ptCount val="1"/>
                <c:pt idx="0">
                  <c:v>157.0</c:v>
                </c:pt>
              </c:numCache>
            </c:numRef>
          </c:yVal>
          <c:smooth val="0"/>
        </c:ser>
        <c:ser>
          <c:idx val="5"/>
          <c:order val="4"/>
          <c:tx>
            <c:strRef>
              <c:f>Sheet1!$D$35</c:f>
              <c:strCache>
                <c:ptCount val="1"/>
                <c:pt idx="0">
                  <c:v>BA-W</c:v>
                </c:pt>
              </c:strCache>
            </c:strRef>
          </c:tx>
          <c:spPr>
            <a:ln w="28575">
              <a:solidFill>
                <a:srgbClr val="FF0000"/>
              </a:solidFill>
            </a:ln>
          </c:spPr>
          <c:marker>
            <c:symbol val="triangle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Sheet1!$E$35</c:f>
              <c:numCache>
                <c:formatCode>General</c:formatCode>
                <c:ptCount val="1"/>
                <c:pt idx="0">
                  <c:v>-7.59</c:v>
                </c:pt>
              </c:numCache>
            </c:numRef>
          </c:xVal>
          <c:yVal>
            <c:numRef>
              <c:f>Sheet1!$F$35</c:f>
              <c:numCache>
                <c:formatCode>General</c:formatCode>
                <c:ptCount val="1"/>
                <c:pt idx="0">
                  <c:v>165.0</c:v>
                </c:pt>
              </c:numCache>
            </c:numRef>
          </c:yVal>
          <c:smooth val="0"/>
        </c:ser>
        <c:ser>
          <c:idx val="6"/>
          <c:order val="5"/>
          <c:tx>
            <c:strRef>
              <c:f>Sheet1!$D$36</c:f>
              <c:strCache>
                <c:ptCount val="1"/>
                <c:pt idx="0">
                  <c:v>SImPred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1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xVal>
            <c:numRef>
              <c:f>Sheet1!$E$36</c:f>
              <c:numCache>
                <c:formatCode>General</c:formatCode>
                <c:ptCount val="1"/>
                <c:pt idx="0">
                  <c:v>-8.251000000000001</c:v>
                </c:pt>
              </c:numCache>
            </c:numRef>
          </c:xVal>
          <c:yVal>
            <c:numRef>
              <c:f>Sheet1!$F$36</c:f>
              <c:numCache>
                <c:formatCode>General</c:formatCode>
                <c:ptCount val="1"/>
                <c:pt idx="0">
                  <c:v>97.0</c:v>
                </c:pt>
              </c:numCache>
            </c:numRef>
          </c:yVal>
          <c:smooth val="0"/>
        </c:ser>
        <c:ser>
          <c:idx val="7"/>
          <c:order val="6"/>
          <c:tx>
            <c:strRef>
              <c:f>Sheet1!$D$37</c:f>
              <c:strCache>
                <c:ptCount val="1"/>
                <c:pt idx="0">
                  <c:v>ImpPred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1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xVal>
            <c:numRef>
              <c:f>Sheet1!$E$37</c:f>
              <c:numCache>
                <c:formatCode>General</c:formatCode>
                <c:ptCount val="1"/>
                <c:pt idx="0">
                  <c:v>-6.408</c:v>
                </c:pt>
              </c:numCache>
            </c:numRef>
          </c:xVal>
          <c:yVal>
            <c:numRef>
              <c:f>Sheet1!$F$37</c:f>
              <c:numCache>
                <c:formatCode>General</c:formatCode>
                <c:ptCount val="1"/>
                <c:pt idx="0">
                  <c:v>79.0</c:v>
                </c:pt>
              </c:numCache>
            </c:numRef>
          </c:yVal>
          <c:smooth val="0"/>
        </c:ser>
        <c:ser>
          <c:idx val="0"/>
          <c:order val="7"/>
          <c:tx>
            <c:strRef>
              <c:f>Sheet1!$D$38</c:f>
              <c:strCache>
                <c:ptCount val="1"/>
                <c:pt idx="0">
                  <c:v>BA avg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4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xVal>
            <c:numRef>
              <c:f>Sheet1!$E$38</c:f>
              <c:numCache>
                <c:formatCode>General</c:formatCode>
                <c:ptCount val="1"/>
                <c:pt idx="0">
                  <c:v>-6.965000000000001</c:v>
                </c:pt>
              </c:numCache>
            </c:numRef>
          </c:xVal>
          <c:yVal>
            <c:numRef>
              <c:f>Sheet1!$F$38</c:f>
              <c:numCache>
                <c:formatCode>General</c:formatCode>
                <c:ptCount val="1"/>
                <c:pt idx="0">
                  <c:v>180.6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6878920"/>
        <c:axId val="2136886056"/>
      </c:scatterChart>
      <c:valAx>
        <c:axId val="2136878920"/>
        <c:scaling>
          <c:orientation val="minMax"/>
          <c:max val="-6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TNS (ns)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36886056"/>
        <c:crosses val="autoZero"/>
        <c:crossBetween val="midCat"/>
      </c:valAx>
      <c:valAx>
        <c:axId val="21368860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Runtime (min)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out"/>
        <c:tickLblPos val="nextTo"/>
        <c:crossAx val="2136878920"/>
        <c:crossesAt val="-10.0"/>
        <c:crossBetween val="midCat"/>
      </c:valAx>
    </c:plotArea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63666051942"/>
          <c:y val="0.0668971966486149"/>
          <c:w val="0.742490657763152"/>
          <c:h val="0.739021999652585"/>
        </c:manualLayout>
      </c:layout>
      <c:scatterChart>
        <c:scatterStyle val="lineMarker"/>
        <c:varyColors val="0"/>
        <c:ser>
          <c:idx val="1"/>
          <c:order val="0"/>
          <c:tx>
            <c:strRef>
              <c:f>Sheet1!$D$22</c:f>
              <c:strCache>
                <c:ptCount val="1"/>
                <c:pt idx="0">
                  <c:v>BA-I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Sheet1!$E$22</c:f>
              <c:numCache>
                <c:formatCode>General</c:formatCode>
                <c:ptCount val="1"/>
                <c:pt idx="0">
                  <c:v>-18.438</c:v>
                </c:pt>
              </c:numCache>
            </c:numRef>
          </c:xVal>
          <c:yVal>
            <c:numRef>
              <c:f>Sheet1!$F$22</c:f>
              <c:numCache>
                <c:formatCode>General</c:formatCode>
                <c:ptCount val="1"/>
                <c:pt idx="0">
                  <c:v>810.0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Sheet1!$D$23</c:f>
              <c:strCache>
                <c:ptCount val="1"/>
                <c:pt idx="0">
                  <c:v>BA-II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0"/>
          </c:marker>
          <c:xVal>
            <c:numRef>
              <c:f>Sheet1!$E$23</c:f>
              <c:numCache>
                <c:formatCode>General</c:formatCode>
                <c:ptCount val="1"/>
                <c:pt idx="0">
                  <c:v>-24.363</c:v>
                </c:pt>
              </c:numCache>
            </c:numRef>
          </c:xVal>
          <c:yVal>
            <c:numRef>
              <c:f>Sheet1!$F$23</c:f>
              <c:numCache>
                <c:formatCode>General</c:formatCode>
                <c:ptCount val="1"/>
                <c:pt idx="0">
                  <c:v>981.0</c:v>
                </c:pt>
              </c:numCache>
            </c:numRef>
          </c:yVal>
          <c:smooth val="0"/>
        </c:ser>
        <c:ser>
          <c:idx val="3"/>
          <c:order val="2"/>
          <c:tx>
            <c:strRef>
              <c:f>Sheet1!$D$24</c:f>
              <c:strCache>
                <c:ptCount val="1"/>
                <c:pt idx="0">
                  <c:v>BA-III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0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xVal>
            <c:numRef>
              <c:f>Sheet1!$E$24</c:f>
              <c:numCache>
                <c:formatCode>General</c:formatCode>
                <c:ptCount val="1"/>
                <c:pt idx="0">
                  <c:v>-26.068</c:v>
                </c:pt>
              </c:numCache>
            </c:numRef>
          </c:xVal>
          <c:yVal>
            <c:numRef>
              <c:f>Sheet1!$F$24</c:f>
              <c:numCache>
                <c:formatCode>General</c:formatCode>
                <c:ptCount val="1"/>
                <c:pt idx="0">
                  <c:v>858.0</c:v>
                </c:pt>
              </c:numCache>
            </c:numRef>
          </c:yVal>
          <c:smooth val="0"/>
        </c:ser>
        <c:ser>
          <c:idx val="4"/>
          <c:order val="3"/>
          <c:tx>
            <c:strRef>
              <c:f>Sheet1!$D$25</c:f>
              <c:strCache>
                <c:ptCount val="1"/>
                <c:pt idx="0">
                  <c:v>BA-IV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xVal>
            <c:numRef>
              <c:f>Sheet1!$E$25</c:f>
              <c:numCache>
                <c:formatCode>General</c:formatCode>
                <c:ptCount val="1"/>
                <c:pt idx="0">
                  <c:v>-27.475</c:v>
                </c:pt>
              </c:numCache>
            </c:numRef>
          </c:xVal>
          <c:yVal>
            <c:numRef>
              <c:f>Sheet1!$F$25</c:f>
              <c:numCache>
                <c:formatCode>General</c:formatCode>
                <c:ptCount val="1"/>
                <c:pt idx="0">
                  <c:v>789.0</c:v>
                </c:pt>
              </c:numCache>
            </c:numRef>
          </c:yVal>
          <c:smooth val="0"/>
        </c:ser>
        <c:ser>
          <c:idx val="5"/>
          <c:order val="4"/>
          <c:tx>
            <c:strRef>
              <c:f>Sheet1!$D$26</c:f>
              <c:strCache>
                <c:ptCount val="1"/>
                <c:pt idx="0">
                  <c:v>BA-W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9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Sheet1!$E$26</c:f>
              <c:numCache>
                <c:formatCode>General</c:formatCode>
                <c:ptCount val="1"/>
                <c:pt idx="0">
                  <c:v>-14.166</c:v>
                </c:pt>
              </c:numCache>
            </c:numRef>
          </c:xVal>
          <c:yVal>
            <c:numRef>
              <c:f>Sheet1!$F$26</c:f>
              <c:numCache>
                <c:formatCode>General</c:formatCode>
                <c:ptCount val="1"/>
                <c:pt idx="0">
                  <c:v>1171.0</c:v>
                </c:pt>
              </c:numCache>
            </c:numRef>
          </c:yVal>
          <c:smooth val="0"/>
        </c:ser>
        <c:ser>
          <c:idx val="6"/>
          <c:order val="5"/>
          <c:tx>
            <c:strRef>
              <c:f>Sheet1!$D$27</c:f>
              <c:strCache>
                <c:ptCount val="1"/>
                <c:pt idx="0">
                  <c:v>SImPred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1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xVal>
            <c:numRef>
              <c:f>Sheet1!$E$27</c:f>
              <c:numCache>
                <c:formatCode>General</c:formatCode>
                <c:ptCount val="1"/>
                <c:pt idx="0">
                  <c:v>-19.317</c:v>
                </c:pt>
              </c:numCache>
            </c:numRef>
          </c:xVal>
          <c:yVal>
            <c:numRef>
              <c:f>Sheet1!$F$27</c:f>
              <c:numCache>
                <c:formatCode>General</c:formatCode>
                <c:ptCount val="1"/>
                <c:pt idx="0">
                  <c:v>358.0</c:v>
                </c:pt>
              </c:numCache>
            </c:numRef>
          </c:yVal>
          <c:smooth val="0"/>
        </c:ser>
        <c:ser>
          <c:idx val="7"/>
          <c:order val="6"/>
          <c:tx>
            <c:strRef>
              <c:f>Sheet1!$D$28</c:f>
              <c:strCache>
                <c:ptCount val="1"/>
                <c:pt idx="0">
                  <c:v>ImpPred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1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xVal>
            <c:numRef>
              <c:f>Sheet1!$E$28</c:f>
              <c:numCache>
                <c:formatCode>General</c:formatCode>
                <c:ptCount val="1"/>
                <c:pt idx="0">
                  <c:v>-14.695</c:v>
                </c:pt>
              </c:numCache>
            </c:numRef>
          </c:xVal>
          <c:yVal>
            <c:numRef>
              <c:f>Sheet1!$F$28</c:f>
              <c:numCache>
                <c:formatCode>General</c:formatCode>
                <c:ptCount val="1"/>
                <c:pt idx="0">
                  <c:v>339.0</c:v>
                </c:pt>
              </c:numCache>
            </c:numRef>
          </c:yVal>
          <c:smooth val="0"/>
        </c:ser>
        <c:ser>
          <c:idx val="0"/>
          <c:order val="7"/>
          <c:tx>
            <c:strRef>
              <c:f>Sheet1!$D$29</c:f>
              <c:strCache>
                <c:ptCount val="1"/>
                <c:pt idx="0">
                  <c:v>BA avg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4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xVal>
            <c:numRef>
              <c:f>Sheet1!$E$29</c:f>
              <c:numCache>
                <c:formatCode>General</c:formatCode>
                <c:ptCount val="1"/>
                <c:pt idx="0">
                  <c:v>-22.102</c:v>
                </c:pt>
              </c:numCache>
            </c:numRef>
          </c:xVal>
          <c:yVal>
            <c:numRef>
              <c:f>Sheet1!$F$29</c:f>
              <c:numCache>
                <c:formatCode>General</c:formatCode>
                <c:ptCount val="1"/>
                <c:pt idx="0">
                  <c:v>921.8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6933464"/>
        <c:axId val="2136940600"/>
      </c:scatterChart>
      <c:valAx>
        <c:axId val="2136933464"/>
        <c:scaling>
          <c:orientation val="minMax"/>
          <c:max val="-10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TNS (ns)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36940600"/>
        <c:crosses val="autoZero"/>
        <c:crossBetween val="midCat"/>
      </c:valAx>
      <c:valAx>
        <c:axId val="21369406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Runtime (min)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out"/>
        <c:tickLblPos val="nextTo"/>
        <c:crossAx val="2136933464"/>
        <c:crossesAt val="-30.0"/>
        <c:crossBetween val="midCat"/>
        <c:majorUnit val="400.0"/>
      </c:valAx>
    </c:plotArea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23ADDFE-FAD9-4F25-AC89-986B43BC0E25}" type="datetimeFigureOut">
              <a:rPr lang="en-US" smtClean="0"/>
              <a:pPr/>
              <a:t>3/4/14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55C3B20-8495-4B16-B82A-988C97535B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3397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굴림" pitchFamily="50" charset="-127"/>
                <a:cs typeface="Arial" charset="0"/>
              </a:defRPr>
            </a:lvl1pPr>
          </a:lstStyle>
          <a:p>
            <a:pPr>
              <a:defRPr/>
            </a:pPr>
            <a:endParaRPr lang="nl-NL" altLang="ko-K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굴림" pitchFamily="50" charset="-127"/>
                <a:cs typeface="Arial" charset="0"/>
              </a:defRPr>
            </a:lvl1pPr>
          </a:lstStyle>
          <a:p>
            <a:pPr>
              <a:defRPr/>
            </a:pPr>
            <a:endParaRPr lang="nl-NL" altLang="ko-KR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Click to edit Master text styles</a:t>
            </a:r>
          </a:p>
          <a:p>
            <a:pPr lvl="1"/>
            <a:r>
              <a:rPr lang="nl-NL" noProof="0" smtClean="0"/>
              <a:t>Second level</a:t>
            </a:r>
          </a:p>
          <a:p>
            <a:pPr lvl="2"/>
            <a:r>
              <a:rPr lang="nl-NL" noProof="0" smtClean="0"/>
              <a:t>Third level</a:t>
            </a:r>
          </a:p>
          <a:p>
            <a:pPr lvl="3"/>
            <a:r>
              <a:rPr lang="nl-NL" noProof="0" smtClean="0"/>
              <a:t>Fourth level</a:t>
            </a:r>
          </a:p>
          <a:p>
            <a:pPr lvl="4"/>
            <a:r>
              <a:rPr lang="nl-NL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굴림" pitchFamily="50" charset="-127"/>
                <a:cs typeface="Arial" charset="0"/>
              </a:defRPr>
            </a:lvl1pPr>
          </a:lstStyle>
          <a:p>
            <a:pPr>
              <a:defRPr/>
            </a:pPr>
            <a:endParaRPr lang="nl-NL" altLang="ko-KR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굴림" pitchFamily="50" charset="-127"/>
                <a:cs typeface="Arial" charset="0"/>
              </a:defRPr>
            </a:lvl1pPr>
          </a:lstStyle>
          <a:p>
            <a:pPr>
              <a:defRPr/>
            </a:pPr>
            <a:fld id="{FCAD2B26-9BE0-4F72-8937-2C5B863C09DE}" type="slidenum">
              <a:rPr lang="nl-NL" altLang="ko-KR"/>
              <a:pPr>
                <a:defRPr/>
              </a:pPr>
              <a:t>‹#›</a:t>
            </a:fld>
            <a:endParaRPr lang="nl-NL" altLang="ko-KR"/>
          </a:p>
        </p:txBody>
      </p:sp>
    </p:spTree>
    <p:extLst>
      <p:ext uri="{BB962C8B-B14F-4D97-AF65-F5344CB8AC3E}">
        <p14:creationId xmlns:p14="http://schemas.microsoft.com/office/powerpoint/2010/main" val="21553440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3325" y="714375"/>
            <a:ext cx="4611688" cy="346075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344" y="4412564"/>
            <a:ext cx="5137714" cy="418499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511" tIns="39256" rIns="78511" bIns="39256"/>
          <a:lstStyle/>
          <a:p>
            <a:pPr eaLnBrk="1" hangingPunct="1"/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3325" y="714375"/>
            <a:ext cx="4611688" cy="346075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344" y="4412564"/>
            <a:ext cx="5137714" cy="418499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511" tIns="39256" rIns="78511" bIns="39256"/>
          <a:lstStyle/>
          <a:p>
            <a:pPr eaLnBrk="1" hangingPunct="1"/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3325" y="714375"/>
            <a:ext cx="4611688" cy="346075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344" y="4412564"/>
            <a:ext cx="5137714" cy="418499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511" tIns="39256" rIns="78511" bIns="39256"/>
          <a:lstStyle/>
          <a:p>
            <a:pPr eaLnBrk="1" hangingPunct="1"/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3325" y="714375"/>
            <a:ext cx="4611688" cy="346075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344" y="4412564"/>
            <a:ext cx="5137714" cy="418499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511" tIns="39256" rIns="78511" bIns="39256"/>
          <a:lstStyle/>
          <a:p>
            <a:pPr eaLnBrk="1" hangingPunct="1"/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3325" y="714375"/>
            <a:ext cx="4611688" cy="346075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344" y="4412564"/>
            <a:ext cx="5137714" cy="418499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511" tIns="39256" rIns="78511" bIns="39256"/>
          <a:lstStyle/>
          <a:p>
            <a:pPr eaLnBrk="1" hangingPunct="1"/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3325" y="714375"/>
            <a:ext cx="4611688" cy="346075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344" y="4412564"/>
            <a:ext cx="5137714" cy="418499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511" tIns="39256" rIns="78511" bIns="39256"/>
          <a:lstStyle/>
          <a:p>
            <a:pPr eaLnBrk="1" hangingPunct="1"/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3325" y="714375"/>
            <a:ext cx="4611688" cy="346075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344" y="4412564"/>
            <a:ext cx="5137714" cy="418499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511" tIns="39256" rIns="78511" bIns="39256"/>
          <a:lstStyle/>
          <a:p>
            <a:pPr eaLnBrk="1" hangingPunct="1"/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12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UCSDa1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053364"/>
              </a:clrFrom>
              <a:clrTo>
                <a:srgbClr val="053364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6215063"/>
            <a:ext cx="685800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2589684" y="6346826"/>
            <a:ext cx="39497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altLang="ko-KR" dirty="0" err="1">
                <a:effectLst>
                  <a:outerShdw blurRad="38100" dist="38100" dir="2700000" algn="tl">
                    <a:srgbClr val="000000"/>
                  </a:outerShdw>
                </a:effectLst>
                <a:ea typeface="굴림" pitchFamily="50" charset="-127"/>
                <a:cs typeface="Calibri" pitchFamily="34" charset="0"/>
              </a:rPr>
              <a:t>UC</a:t>
            </a:r>
            <a:r>
              <a:rPr lang="en-US" altLang="ko-KR" dirty="0">
                <a:effectLst>
                  <a:outerShdw blurRad="38100" dist="38100" dir="2700000" algn="tl">
                    <a:srgbClr val="000000"/>
                  </a:outerShdw>
                </a:effectLst>
                <a:ea typeface="굴림" pitchFamily="50" charset="-127"/>
                <a:cs typeface="Calibri" pitchFamily="34" charset="0"/>
              </a:rPr>
              <a:t> San Diego / VLSI CAD Laboratory</a:t>
            </a:r>
            <a:endParaRPr lang="ko-KR" altLang="en-US" dirty="0">
              <a:effectLst>
                <a:outerShdw blurRad="38100" dist="38100" dir="2700000" algn="tl">
                  <a:srgbClr val="000000"/>
                </a:outerShdw>
              </a:effectLst>
              <a:ea typeface="굴림" pitchFamily="50" charset="-127"/>
              <a:cs typeface="Calibri" pitchFamily="34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447800" y="855663"/>
            <a:ext cx="6646863" cy="1431925"/>
          </a:xfrm>
          <a:effectLst>
            <a:outerShdw dist="81320" dir="2319588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rgbClr val="FFCC66"/>
                </a:solidFill>
              </a:defRPr>
            </a:lvl1pPr>
          </a:lstStyle>
          <a:p>
            <a:r>
              <a:rPr lang="nl-NL" dirty="0"/>
              <a:t>Klik om het opmaakprofiel van de modeltitel te bewerken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  <p:custDataLst>
              <p:tags r:id="rId1"/>
            </p:custDataLst>
          </p:nvPr>
        </p:nvSpPr>
        <p:spPr>
          <a:xfrm>
            <a:off x="1557338" y="2979738"/>
            <a:ext cx="6400800" cy="298132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nl-NL" dirty="0"/>
              <a:t>Klik om het opmaakprofiel van de modelondertitel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250171237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87376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0388" y="200025"/>
            <a:ext cx="2052637" cy="65166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2475" y="200025"/>
            <a:ext cx="6005513" cy="65166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606545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7" y="200025"/>
            <a:ext cx="8489702" cy="708695"/>
          </a:xfrm>
        </p:spPr>
        <p:txBody>
          <a:bodyPr/>
          <a:lstStyle>
            <a:lvl1pPr>
              <a:defRPr>
                <a:solidFill>
                  <a:srgbClr val="FFCC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567489" cy="566397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8431213" y="6448425"/>
            <a:ext cx="6413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ko-KR" sz="1600" dirty="0">
                <a:ea typeface="굴림" pitchFamily="50" charset="-127"/>
              </a:rPr>
              <a:t>-</a:t>
            </a:r>
            <a:fld id="{C447BD9C-9C5D-480E-B30C-358E4593DA31}" type="slidenum">
              <a:rPr lang="ko-KR" altLang="en-US" sz="1600">
                <a:ea typeface="굴림" pitchFamily="50" charset="-127"/>
              </a:rPr>
              <a:pPr algn="ctr"/>
              <a:t>‹#›</a:t>
            </a:fld>
            <a:r>
              <a:rPr lang="en-US" altLang="ko-KR" sz="1600" dirty="0">
                <a:ea typeface="굴림" pitchFamily="50" charset="-127"/>
              </a:rPr>
              <a:t>-</a:t>
            </a:r>
            <a:endParaRPr lang="ko-KR" altLang="en-US" sz="1600" dirty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85314587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5023654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3" y="1360488"/>
            <a:ext cx="4008437" cy="5356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360488"/>
            <a:ext cx="4010025" cy="5356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36888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657748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017999"/>
      </p:ext>
    </p:extLst>
  </p:cSld>
  <p:clrMapOvr>
    <a:masterClrMapping/>
  </p:clrMapOvr>
  <p:transition xmlns:p14="http://schemas.microsoft.com/office/powerpoint/2010/main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9571247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7393883"/>
      </p:ext>
    </p:extLst>
  </p:cSld>
  <p:clrMapOvr>
    <a:masterClrMapping/>
  </p:clrMapOvr>
  <p:transition xmlns:p14="http://schemas.microsoft.com/office/powerpoint/2010/main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6131508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1726"/>
            </a:gs>
            <a:gs pos="50000">
              <a:schemeClr val="bg1">
                <a:lumMod val="75000"/>
              </a:schemeClr>
            </a:gs>
            <a:gs pos="100000">
              <a:srgbClr val="0E1B28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00025"/>
            <a:ext cx="8416925" cy="708025"/>
          </a:xfrm>
          <a:prstGeom prst="rect">
            <a:avLst/>
          </a:prstGeom>
          <a:noFill/>
          <a:ln>
            <a:noFill/>
          </a:ln>
          <a:effectLst>
            <a:outerShdw dist="63500" dir="221219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het opmaakp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13"/>
            </p:custDataLst>
          </p:nvPr>
        </p:nvSpPr>
        <p:spPr bwMode="auto">
          <a:xfrm>
            <a:off x="468313" y="1052513"/>
            <a:ext cx="8494712" cy="566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de opmaakprofielen van de modeltekst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8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FFCC6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Tahoma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Tahoma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Tahoma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Tahoma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Tahoma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Tahoma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Tahoma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Tahoma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FFCC66"/>
        </a:buClr>
        <a:buSzPct val="70000"/>
        <a:buFont typeface="Wingdings" pitchFamily="2" charset="2"/>
        <a:buChar char="n"/>
        <a:defRPr sz="2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  <a:cs typeface="Calibri" pitchFamily="34" charset="0"/>
        </a:defRPr>
      </a:lvl2pPr>
      <a:lvl3pPr marL="1143000" indent="-2286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FFCC66"/>
        </a:buClr>
        <a:buSzPct val="70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  <a:cs typeface="Calibri" pitchFamily="34" charset="0"/>
        </a:defRPr>
      </a:lvl3pPr>
      <a:lvl4pPr marL="1600200" indent="-2286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  <a:cs typeface="Calibri" pitchFamily="34" charset="0"/>
        </a:defRPr>
      </a:lvl4pPr>
      <a:lvl5pPr marL="2057400" indent="-2286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FFCC66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  <a:cs typeface="Calibri" pitchFamily="34" charset="0"/>
        </a:defRPr>
      </a:lvl5pPr>
      <a:lvl6pPr marL="2514600" indent="-228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.xml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5.xml"/><Relationship Id="rId1" Type="http://schemas.openxmlformats.org/officeDocument/2006/relationships/tags" Target="../tags/tag14.xml"/><Relationship Id="rId2" Type="http://schemas.openxmlformats.org/officeDocument/2006/relationships/tags" Target="../tags/tag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6.xml"/><Relationship Id="rId1" Type="http://schemas.openxmlformats.org/officeDocument/2006/relationships/tags" Target="../tags/tag16.xml"/><Relationship Id="rId2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.xml"/><Relationship Id="rId1" Type="http://schemas.openxmlformats.org/officeDocument/2006/relationships/tags" Target="../tags/tag6.xml"/><Relationship Id="rId2" Type="http://schemas.openxmlformats.org/officeDocument/2006/relationships/tags" Target="../tags/tag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5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7.xml"/><Relationship Id="rId1" Type="http://schemas.openxmlformats.org/officeDocument/2006/relationships/tags" Target="../tags/tag18.xml"/><Relationship Id="rId2" Type="http://schemas.openxmlformats.org/officeDocument/2006/relationships/tags" Target="../tags/tag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tags" Target="../tags/tag20.xml"/><Relationship Id="rId2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21.xml"/><Relationship Id="rId2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.xml"/><Relationship Id="rId1" Type="http://schemas.openxmlformats.org/officeDocument/2006/relationships/tags" Target="../tags/tag8.xml"/><Relationship Id="rId2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4.xml"/><Relationship Id="rId1" Type="http://schemas.openxmlformats.org/officeDocument/2006/relationships/tags" Target="../tags/tag12.xml"/><Relationship Id="rId2" Type="http://schemas.openxmlformats.org/officeDocument/2006/relationships/tags" Target="../tags/tag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125362" y="1249669"/>
            <a:ext cx="8955468" cy="1315235"/>
          </a:xfrm>
        </p:spPr>
        <p:txBody>
          <a:bodyPr/>
          <a:lstStyle/>
          <a:p>
            <a:pPr algn="ctr"/>
            <a:r>
              <a:rPr lang="en-US" sz="3200" dirty="0" smtClean="0"/>
              <a:t>NOLO: A No-Loop, Predictive Useful Skew Methodology for Improved Timing </a:t>
            </a:r>
            <a:br>
              <a:rPr lang="en-US" sz="3200" dirty="0" smtClean="0"/>
            </a:br>
            <a:r>
              <a:rPr lang="en-US" sz="3200" dirty="0" smtClean="0"/>
              <a:t>in </a:t>
            </a:r>
            <a:r>
              <a:rPr lang="en-US" sz="3200" smtClean="0"/>
              <a:t>IC Implementation</a:t>
            </a:r>
            <a:endParaRPr lang="en-US" sz="3200" dirty="0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18972" y="2996953"/>
            <a:ext cx="8817524" cy="151216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ko-KR" sz="3200" b="1" dirty="0" smtClean="0">
                <a:latin typeface="Calibri" pitchFamily="34" charset="0"/>
                <a:ea typeface="굴림" pitchFamily="50" charset="-127"/>
                <a:cs typeface="Calibri" pitchFamily="34" charset="0"/>
              </a:rPr>
              <a:t>Tuck-Boon Chan, Andrew B. Kahng, </a:t>
            </a:r>
            <a:r>
              <a:rPr lang="en-US" altLang="ko-KR" sz="3200" b="1" u="sng" dirty="0" smtClean="0">
                <a:latin typeface="Calibri" pitchFamily="34" charset="0"/>
                <a:ea typeface="굴림" pitchFamily="50" charset="-127"/>
                <a:cs typeface="Calibri" pitchFamily="34" charset="0"/>
              </a:rPr>
              <a:t>Jiajia Li</a:t>
            </a:r>
            <a:r>
              <a:rPr lang="en-US" altLang="ko-KR" sz="3200" b="1" dirty="0" smtClean="0">
                <a:latin typeface="Calibri" pitchFamily="34" charset="0"/>
                <a:ea typeface="굴림" pitchFamily="50" charset="-127"/>
                <a:cs typeface="Calibri" pitchFamily="34" charset="0"/>
              </a:rPr>
              <a:t> </a:t>
            </a:r>
            <a:br>
              <a:rPr lang="en-US" altLang="ko-KR" sz="3200" b="1" dirty="0" smtClean="0">
                <a:latin typeface="Calibri" pitchFamily="34" charset="0"/>
                <a:ea typeface="굴림" pitchFamily="50" charset="-127"/>
                <a:cs typeface="Calibri" pitchFamily="34" charset="0"/>
              </a:rPr>
            </a:br>
            <a:endParaRPr lang="en-US" altLang="ko-KR" sz="3200" b="1" dirty="0" smtClean="0">
              <a:latin typeface="Calibri" pitchFamily="34" charset="0"/>
              <a:ea typeface="굴림" pitchFamily="50" charset="-127"/>
              <a:cs typeface="Calibri" pitchFamily="34" charset="0"/>
            </a:endParaRPr>
          </a:p>
          <a:p>
            <a:pPr algn="ctr" eaLnBrk="1" hangingPunct="1">
              <a:defRPr/>
            </a:pPr>
            <a:r>
              <a:rPr lang="en-US" altLang="ko-KR" sz="3200" b="1" dirty="0" smtClean="0">
                <a:solidFill>
                  <a:srgbClr val="A3E0FF"/>
                </a:solidFill>
                <a:latin typeface="Calibri" pitchFamily="34" charset="0"/>
                <a:ea typeface="굴림" pitchFamily="50" charset="-127"/>
                <a:cs typeface="Calibri" pitchFamily="34" charset="0"/>
              </a:rPr>
              <a:t>VLSI CAD LABORATORY, </a:t>
            </a:r>
            <a:r>
              <a:rPr lang="en-US" altLang="ko-KR" sz="3200" b="1" dirty="0" err="1" smtClean="0">
                <a:solidFill>
                  <a:srgbClr val="A3E0FF"/>
                </a:solidFill>
                <a:latin typeface="Calibri" pitchFamily="34" charset="0"/>
                <a:ea typeface="굴림" pitchFamily="50" charset="-127"/>
                <a:cs typeface="Calibri" pitchFamily="34" charset="0"/>
              </a:rPr>
              <a:t>UC</a:t>
            </a:r>
            <a:r>
              <a:rPr lang="en-US" altLang="ko-KR" sz="3200" b="1" dirty="0" smtClean="0">
                <a:solidFill>
                  <a:srgbClr val="A3E0FF"/>
                </a:solidFill>
                <a:latin typeface="Calibri" pitchFamily="34" charset="0"/>
                <a:ea typeface="굴림" pitchFamily="50" charset="-127"/>
                <a:cs typeface="Calibri" pitchFamily="34" charset="0"/>
              </a:rPr>
              <a:t> San Diego</a:t>
            </a:r>
          </a:p>
          <a:p>
            <a:pPr algn="ctr" eaLnBrk="1" hangingPunct="1">
              <a:defRPr/>
            </a:pPr>
            <a:endParaRPr lang="en-US" altLang="ko-KR" sz="2800" dirty="0" smtClean="0">
              <a:solidFill>
                <a:srgbClr val="A3E0FF"/>
              </a:solidFill>
              <a:latin typeface="Calibri" pitchFamily="34" charset="0"/>
              <a:ea typeface="굴림" pitchFamily="50" charset="-127"/>
              <a:cs typeface="Calibri" pitchFamily="34" charset="0"/>
            </a:endParaRPr>
          </a:p>
          <a:p>
            <a:pPr algn="ctr" eaLnBrk="1" hangingPunct="1">
              <a:defRPr/>
            </a:pPr>
            <a:endParaRPr lang="en-US" altLang="ko-KR" sz="2800" dirty="0" smtClean="0">
              <a:solidFill>
                <a:srgbClr val="A3E0FF"/>
              </a:solidFill>
              <a:latin typeface="Calibri" pitchFamily="34" charset="0"/>
              <a:ea typeface="굴림" pitchFamily="50" charset="-127"/>
              <a:cs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advTm="18078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5288" y="200025"/>
            <a:ext cx="8489950" cy="708025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ea typeface="굴림" pitchFamily="50" charset="-127"/>
              </a:rPr>
              <a:t>Outline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57188" y="1125538"/>
            <a:ext cx="8391276" cy="4895749"/>
          </a:xfrm>
        </p:spPr>
        <p:txBody>
          <a:bodyPr/>
          <a:lstStyle/>
          <a:p>
            <a:pPr>
              <a:defRPr/>
            </a:pPr>
            <a:r>
              <a:rPr lang="en-US" altLang="ko-KR" sz="3600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Background and Motivation </a:t>
            </a:r>
          </a:p>
          <a:p>
            <a:pPr>
              <a:defRPr/>
            </a:pPr>
            <a:r>
              <a:rPr lang="en-US" altLang="ko-KR" sz="3600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Problem Statement</a:t>
            </a:r>
          </a:p>
          <a:p>
            <a:pPr>
              <a:defRPr/>
            </a:pPr>
            <a:r>
              <a:rPr lang="en-US" altLang="ko-KR" sz="3600" dirty="0">
                <a:latin typeface="Arial" pitchFamily="34" charset="0"/>
                <a:ea typeface="굴림" pitchFamily="50" charset="-127"/>
                <a:cs typeface="Arial" pitchFamily="34" charset="0"/>
              </a:rPr>
              <a:t>Our Methodologies</a:t>
            </a:r>
          </a:p>
          <a:p>
            <a:pPr>
              <a:defRPr/>
            </a:pPr>
            <a:r>
              <a:rPr lang="en-US" altLang="ko-KR" sz="3600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Experimental Setup and Results</a:t>
            </a:r>
          </a:p>
          <a:p>
            <a:pPr>
              <a:defRPr/>
            </a:pPr>
            <a:r>
              <a:rPr lang="en-US" altLang="ko-KR" sz="3600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832678360"/>
      </p:ext>
    </p:extLst>
  </p:cSld>
  <p:clrMapOvr>
    <a:masterClrMapping/>
  </p:clrMapOvr>
  <p:transition xmlns:p14="http://schemas.microsoft.com/office/powerpoint/2010/main" advTm="1026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Useful Skew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Maximize </a:t>
            </a:r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minimum slack </a:t>
            </a:r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 circuit</a:t>
            </a:r>
          </a:p>
          <a:p>
            <a:r>
              <a:rPr lang="en-US" sz="28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[Fishburn90]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formulates linear programming (LP) to optimize clock latencies</a:t>
            </a:r>
          </a:p>
          <a:p>
            <a:r>
              <a:rPr lang="en-US" sz="28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[Szymanski92]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improves the efficiency of LP by selectively generating constraints</a:t>
            </a:r>
          </a:p>
          <a:p>
            <a:r>
              <a:rPr lang="en-US" sz="28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[Wang04]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proposes LP-based approach to evaluate potential slacks and optimize clock skew</a:t>
            </a:r>
          </a:p>
          <a:p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Maximize </a:t>
            </a:r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slacks </a:t>
            </a:r>
            <a:r>
              <a:rPr 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 </a:t>
            </a:r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circuit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[Albrecht02]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formulates useful skew optimization as </a:t>
            </a:r>
            <a:r>
              <a:rPr lang="en-US" sz="2800" i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maximum mean weight cycle (MMWC)</a:t>
            </a:r>
            <a:r>
              <a:rPr lang="en-US" sz="28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problem </a:t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TW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sym typeface="Symbol"/>
              </a:rPr>
              <a:t> </a:t>
            </a:r>
            <a:r>
              <a:rPr lang="en-US" altLang="zh-T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sym typeface="Symbol"/>
              </a:rPr>
              <a:t>optimizes using graph-based method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627404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MMWC-Based Skew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46" y="908720"/>
            <a:ext cx="8960061" cy="2160240"/>
          </a:xfrm>
        </p:spPr>
        <p:txBody>
          <a:bodyPr/>
          <a:lstStyle/>
          <a:p>
            <a:pPr marL="339725" indent="-339725">
              <a:buSzPct val="100000"/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Construct sequential graph 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vertex =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flip-flop, edge = max-/min-delay path, edge weight = setup/hold slack)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555776" y="6309320"/>
            <a:ext cx="34293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Arial" panose="020B0604020202020204" pitchFamily="34" charset="0"/>
              </a:rPr>
              <a:t>Delay/</a:t>
            </a:r>
            <a:r>
              <a:rPr lang="en-US" sz="2200" dirty="0" smtClean="0">
                <a:solidFill>
                  <a:srgbClr val="F79646"/>
                </a:solidFill>
                <a:latin typeface="Arial" panose="020B0604020202020204" pitchFamily="34" charset="0"/>
              </a:rPr>
              <a:t>Slack</a:t>
            </a:r>
            <a:r>
              <a:rPr lang="en-US" sz="2200" dirty="0" smtClean="0">
                <a:latin typeface="Arial" panose="020B0604020202020204" pitchFamily="34" charset="0"/>
              </a:rPr>
              <a:t>/</a:t>
            </a:r>
            <a:r>
              <a:rPr lang="en-US" sz="2200" dirty="0" smtClean="0">
                <a:solidFill>
                  <a:srgbClr val="FFFF00"/>
                </a:solidFill>
                <a:latin typeface="Arial" panose="020B0604020202020204" pitchFamily="34" charset="0"/>
              </a:rPr>
              <a:t>Clock latency</a:t>
            </a:r>
            <a:endParaRPr lang="en-US" sz="2200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grpSp>
        <p:nvGrpSpPr>
          <p:cNvPr id="130" name="Group 129"/>
          <p:cNvGrpSpPr/>
          <p:nvPr/>
        </p:nvGrpSpPr>
        <p:grpSpPr>
          <a:xfrm>
            <a:off x="-65734" y="3542048"/>
            <a:ext cx="3132563" cy="2695264"/>
            <a:chOff x="-65734" y="3542048"/>
            <a:chExt cx="3132563" cy="2695264"/>
          </a:xfrm>
        </p:grpSpPr>
        <p:sp>
          <p:nvSpPr>
            <p:cNvPr id="5" name="Oval 4"/>
            <p:cNvSpPr/>
            <p:nvPr/>
          </p:nvSpPr>
          <p:spPr>
            <a:xfrm>
              <a:off x="1323548" y="3565504"/>
              <a:ext cx="417529" cy="414982"/>
            </a:xfrm>
            <a:prstGeom prst="ellipse">
              <a:avLst/>
            </a:prstGeom>
            <a:noFill/>
            <a:ln w="28575">
              <a:solidFill>
                <a:srgbClr val="FFCC6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en-US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549488" y="4609174"/>
              <a:ext cx="417529" cy="414982"/>
            </a:xfrm>
            <a:prstGeom prst="ellipse">
              <a:avLst/>
            </a:prstGeom>
            <a:noFill/>
            <a:ln w="28575">
              <a:solidFill>
                <a:srgbClr val="FFCC6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2035536" y="4609174"/>
              <a:ext cx="417529" cy="414982"/>
            </a:xfrm>
            <a:prstGeom prst="ellipse">
              <a:avLst/>
            </a:prstGeom>
            <a:noFill/>
            <a:ln w="28575">
              <a:solidFill>
                <a:srgbClr val="FFCC6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endParaRPr lang="en-US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549488" y="5814818"/>
              <a:ext cx="417529" cy="414982"/>
            </a:xfrm>
            <a:prstGeom prst="ellipse">
              <a:avLst/>
            </a:prstGeom>
            <a:noFill/>
            <a:ln w="28575">
              <a:solidFill>
                <a:srgbClr val="FFCC6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endParaRPr lang="en-US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037985" y="5814818"/>
              <a:ext cx="417529" cy="414982"/>
            </a:xfrm>
            <a:prstGeom prst="ellipse">
              <a:avLst/>
            </a:prstGeom>
            <a:noFill/>
            <a:ln w="28575">
              <a:solidFill>
                <a:srgbClr val="FFCC6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</a:p>
          </p:txBody>
        </p:sp>
        <p:cxnSp>
          <p:nvCxnSpPr>
            <p:cNvPr id="12" name="Straight Arrow Connector 11"/>
            <p:cNvCxnSpPr>
              <a:stCxn id="5" idx="3"/>
              <a:endCxn id="6" idx="7"/>
            </p:cNvCxnSpPr>
            <p:nvPr/>
          </p:nvCxnSpPr>
          <p:spPr>
            <a:xfrm flipH="1">
              <a:off x="905871" y="3919713"/>
              <a:ext cx="478823" cy="750234"/>
            </a:xfrm>
            <a:prstGeom prst="straightConnector1">
              <a:avLst/>
            </a:prstGeom>
            <a:ln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6" idx="6"/>
              <a:endCxn id="7" idx="2"/>
            </p:cNvCxnSpPr>
            <p:nvPr/>
          </p:nvCxnSpPr>
          <p:spPr>
            <a:xfrm>
              <a:off x="967017" y="4816665"/>
              <a:ext cx="1068519" cy="0"/>
            </a:xfrm>
            <a:prstGeom prst="straightConnector1">
              <a:avLst/>
            </a:prstGeom>
            <a:ln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7" idx="1"/>
              <a:endCxn id="5" idx="5"/>
            </p:cNvCxnSpPr>
            <p:nvPr/>
          </p:nvCxnSpPr>
          <p:spPr>
            <a:xfrm flipH="1" flipV="1">
              <a:off x="1679931" y="3919713"/>
              <a:ext cx="416751" cy="750234"/>
            </a:xfrm>
            <a:prstGeom prst="straightConnector1">
              <a:avLst/>
            </a:prstGeom>
            <a:ln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6" idx="4"/>
              <a:endCxn id="8" idx="0"/>
            </p:cNvCxnSpPr>
            <p:nvPr/>
          </p:nvCxnSpPr>
          <p:spPr>
            <a:xfrm>
              <a:off x="758253" y="5024156"/>
              <a:ext cx="0" cy="790662"/>
            </a:xfrm>
            <a:prstGeom prst="straightConnector1">
              <a:avLst/>
            </a:prstGeom>
            <a:ln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8" idx="6"/>
              <a:endCxn id="9" idx="2"/>
            </p:cNvCxnSpPr>
            <p:nvPr/>
          </p:nvCxnSpPr>
          <p:spPr>
            <a:xfrm>
              <a:off x="967017" y="6022309"/>
              <a:ext cx="1070968" cy="0"/>
            </a:xfrm>
            <a:prstGeom prst="straightConnector1">
              <a:avLst/>
            </a:prstGeom>
            <a:ln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9" idx="0"/>
              <a:endCxn id="7" idx="4"/>
            </p:cNvCxnSpPr>
            <p:nvPr/>
          </p:nvCxnSpPr>
          <p:spPr>
            <a:xfrm flipH="1" flipV="1">
              <a:off x="2244301" y="5024156"/>
              <a:ext cx="2449" cy="790662"/>
            </a:xfrm>
            <a:prstGeom prst="straightConnector1">
              <a:avLst/>
            </a:prstGeom>
            <a:ln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451360" y="4006225"/>
              <a:ext cx="774789" cy="43088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Arial" panose="020B0604020202020204" pitchFamily="34" charset="0"/>
                </a:rPr>
                <a:t>20/</a:t>
              </a:r>
              <a:r>
                <a:rPr lang="en-US" sz="2200" dirty="0" smtClean="0">
                  <a:solidFill>
                    <a:srgbClr val="F79646"/>
                  </a:solidFill>
                  <a:latin typeface="Arial" panose="020B0604020202020204" pitchFamily="34" charset="0"/>
                </a:rPr>
                <a:t>2</a:t>
              </a:r>
              <a:endParaRPr lang="en-US" sz="2200" dirty="0">
                <a:solidFill>
                  <a:srgbClr val="F79646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800445" y="4006225"/>
              <a:ext cx="883163" cy="43088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Arial" panose="020B0604020202020204" pitchFamily="34" charset="0"/>
                </a:rPr>
                <a:t>10/</a:t>
              </a:r>
              <a:r>
                <a:rPr lang="en-US" sz="2200" dirty="0" smtClean="0">
                  <a:solidFill>
                    <a:srgbClr val="F79646"/>
                  </a:solidFill>
                  <a:latin typeface="Arial" panose="020B0604020202020204" pitchFamily="34" charset="0"/>
                </a:rPr>
                <a:t>10</a:t>
              </a:r>
              <a:endParaRPr lang="en-US" sz="2200" dirty="0">
                <a:solidFill>
                  <a:srgbClr val="F79646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161634" y="4430761"/>
              <a:ext cx="729886" cy="43088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Arial" panose="020B0604020202020204" pitchFamily="34" charset="0"/>
                </a:rPr>
                <a:t>12/</a:t>
              </a:r>
              <a:r>
                <a:rPr lang="en-US" sz="2200" dirty="0">
                  <a:solidFill>
                    <a:srgbClr val="F79646"/>
                  </a:solidFill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183666" y="5222849"/>
              <a:ext cx="883163" cy="43088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Arial" panose="020B0604020202020204" pitchFamily="34" charset="0"/>
                </a:rPr>
                <a:t>10/</a:t>
              </a:r>
              <a:r>
                <a:rPr lang="en-US" sz="2200" dirty="0" smtClean="0">
                  <a:solidFill>
                    <a:srgbClr val="F79646"/>
                  </a:solidFill>
                  <a:latin typeface="Arial" panose="020B0604020202020204" pitchFamily="34" charset="0"/>
                </a:rPr>
                <a:t>10</a:t>
              </a:r>
              <a:endParaRPr lang="en-US" sz="2200" dirty="0">
                <a:solidFill>
                  <a:srgbClr val="F79646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171440" y="5621368"/>
              <a:ext cx="729886" cy="43088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Arial" panose="020B0604020202020204" pitchFamily="34" charset="0"/>
                </a:rPr>
                <a:t>2/</a:t>
              </a:r>
              <a:r>
                <a:rPr lang="en-US" sz="2200" dirty="0" smtClean="0">
                  <a:solidFill>
                    <a:srgbClr val="F79646"/>
                  </a:solidFill>
                  <a:latin typeface="Arial" panose="020B0604020202020204" pitchFamily="34" charset="0"/>
                </a:rPr>
                <a:t>18</a:t>
              </a:r>
              <a:endParaRPr lang="en-US" sz="2200" dirty="0">
                <a:solidFill>
                  <a:srgbClr val="F79646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-65734" y="5222849"/>
              <a:ext cx="883163" cy="43088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Arial" panose="020B0604020202020204" pitchFamily="34" charset="0"/>
                </a:rPr>
                <a:t>10/</a:t>
              </a:r>
              <a:r>
                <a:rPr lang="en-US" sz="2200" dirty="0" smtClean="0">
                  <a:solidFill>
                    <a:srgbClr val="F79646"/>
                  </a:solidFill>
                  <a:latin typeface="Arial" panose="020B0604020202020204" pitchFamily="34" charset="0"/>
                </a:rPr>
                <a:t>10</a:t>
              </a:r>
              <a:endParaRPr lang="en-US" sz="2200" dirty="0">
                <a:solidFill>
                  <a:srgbClr val="F79646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81165" y="5806425"/>
              <a:ext cx="505784" cy="43088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rgbClr val="FFFF00"/>
                  </a:solidFill>
                  <a:latin typeface="Arial" panose="020B0604020202020204" pitchFamily="34" charset="0"/>
                </a:rPr>
                <a:t>+0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1165" y="4577662"/>
              <a:ext cx="505784" cy="43088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rgbClr val="FFFF00"/>
                  </a:solidFill>
                  <a:latin typeface="Arial" panose="020B0604020202020204" pitchFamily="34" charset="0"/>
                </a:rPr>
                <a:t>+0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391598" y="4577662"/>
              <a:ext cx="505784" cy="43088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rgbClr val="FFFF00"/>
                  </a:solidFill>
                  <a:latin typeface="Arial" panose="020B0604020202020204" pitchFamily="34" charset="0"/>
                </a:rPr>
                <a:t>+0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391598" y="5806425"/>
              <a:ext cx="505784" cy="43088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rgbClr val="FFFF00"/>
                  </a:solidFill>
                  <a:latin typeface="Arial" panose="020B0604020202020204" pitchFamily="34" charset="0"/>
                </a:rPr>
                <a:t>+0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865161" y="3542048"/>
              <a:ext cx="505784" cy="43088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rgbClr val="FFFF00"/>
                  </a:solidFill>
                  <a:latin typeface="Arial" panose="020B0604020202020204" pitchFamily="34" charset="0"/>
                </a:rPr>
                <a:t>+0</a:t>
              </a:r>
            </a:p>
          </p:txBody>
        </p:sp>
      </p:grpSp>
      <p:sp>
        <p:nvSpPr>
          <p:cNvPr id="223" name="TextBox 222"/>
          <p:cNvSpPr txBox="1"/>
          <p:nvPr/>
        </p:nvSpPr>
        <p:spPr>
          <a:xfrm>
            <a:off x="107812" y="6317412"/>
            <a:ext cx="25765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Arial" panose="020B0604020202020204" pitchFamily="34" charset="0"/>
              </a:rPr>
              <a:t>Clock period = 20</a:t>
            </a:r>
            <a:endParaRPr lang="en-US" sz="2200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553023" y="2996952"/>
            <a:ext cx="1930745" cy="50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u="sng" dirty="0" smtClean="0">
                <a:solidFill>
                  <a:srgbClr val="FFC000"/>
                </a:solidFill>
                <a:latin typeface="Arial" panose="020B0604020202020204" pitchFamily="34" charset="0"/>
              </a:rPr>
              <a:t>Initial graph</a:t>
            </a:r>
            <a:endParaRPr lang="en-US" sz="2600" u="sng" dirty="0">
              <a:solidFill>
                <a:srgbClr val="FFC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245034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MMWC-Based Skew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46" y="908720"/>
            <a:ext cx="8960061" cy="1963855"/>
          </a:xfrm>
        </p:spPr>
        <p:txBody>
          <a:bodyPr/>
          <a:lstStyle/>
          <a:p>
            <a:pPr marL="339725" indent="-339725">
              <a:buSzPct val="100000"/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Construct sequential graph 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vertex =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flip-flop, edge = max-/min-delay path, edge weight = setup/hold slack)</a:t>
            </a:r>
          </a:p>
          <a:p>
            <a:pPr marL="339725" indent="-339725">
              <a:buSzPct val="100000"/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Iteratively find critical loop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optimize slacks  contract critical loop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into one vertex  update adjacent edges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b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optimize the rest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555776" y="6309320"/>
            <a:ext cx="34293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Arial" panose="020B0604020202020204" pitchFamily="34" charset="0"/>
              </a:rPr>
              <a:t>Delay/</a:t>
            </a:r>
            <a:r>
              <a:rPr lang="en-US" sz="2200" dirty="0" smtClean="0">
                <a:solidFill>
                  <a:srgbClr val="F79646"/>
                </a:solidFill>
                <a:latin typeface="Arial" panose="020B0604020202020204" pitchFamily="34" charset="0"/>
              </a:rPr>
              <a:t>Slack</a:t>
            </a:r>
            <a:r>
              <a:rPr lang="en-US" sz="2200" dirty="0" smtClean="0">
                <a:latin typeface="Arial" panose="020B0604020202020204" pitchFamily="34" charset="0"/>
              </a:rPr>
              <a:t>/</a:t>
            </a:r>
            <a:r>
              <a:rPr lang="en-US" sz="2200" dirty="0" smtClean="0">
                <a:solidFill>
                  <a:srgbClr val="FFFF00"/>
                </a:solidFill>
                <a:latin typeface="Arial" panose="020B0604020202020204" pitchFamily="34" charset="0"/>
              </a:rPr>
              <a:t>Clock latency</a:t>
            </a:r>
            <a:endParaRPr lang="en-US" sz="2200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grpSp>
        <p:nvGrpSpPr>
          <p:cNvPr id="130" name="Group 129"/>
          <p:cNvGrpSpPr/>
          <p:nvPr/>
        </p:nvGrpSpPr>
        <p:grpSpPr>
          <a:xfrm>
            <a:off x="-65734" y="3542048"/>
            <a:ext cx="3132563" cy="2695264"/>
            <a:chOff x="-65734" y="3542048"/>
            <a:chExt cx="3132563" cy="2695264"/>
          </a:xfrm>
        </p:grpSpPr>
        <p:sp>
          <p:nvSpPr>
            <p:cNvPr id="5" name="Oval 4"/>
            <p:cNvSpPr/>
            <p:nvPr/>
          </p:nvSpPr>
          <p:spPr>
            <a:xfrm>
              <a:off x="1323548" y="3565504"/>
              <a:ext cx="417529" cy="414982"/>
            </a:xfrm>
            <a:prstGeom prst="ellipse">
              <a:avLst/>
            </a:prstGeom>
            <a:noFill/>
            <a:ln w="28575">
              <a:solidFill>
                <a:srgbClr val="FFCC6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en-US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549488" y="4609174"/>
              <a:ext cx="417529" cy="414982"/>
            </a:xfrm>
            <a:prstGeom prst="ellipse">
              <a:avLst/>
            </a:prstGeom>
            <a:noFill/>
            <a:ln w="28575">
              <a:solidFill>
                <a:srgbClr val="FFCC6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2035536" y="4609174"/>
              <a:ext cx="417529" cy="414982"/>
            </a:xfrm>
            <a:prstGeom prst="ellipse">
              <a:avLst/>
            </a:prstGeom>
            <a:noFill/>
            <a:ln w="28575">
              <a:solidFill>
                <a:srgbClr val="FFCC6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endParaRPr lang="en-US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549488" y="5814818"/>
              <a:ext cx="417529" cy="414982"/>
            </a:xfrm>
            <a:prstGeom prst="ellipse">
              <a:avLst/>
            </a:prstGeom>
            <a:noFill/>
            <a:ln w="28575">
              <a:solidFill>
                <a:srgbClr val="FFCC6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endParaRPr lang="en-US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037985" y="5814818"/>
              <a:ext cx="417529" cy="414982"/>
            </a:xfrm>
            <a:prstGeom prst="ellipse">
              <a:avLst/>
            </a:prstGeom>
            <a:noFill/>
            <a:ln w="28575">
              <a:solidFill>
                <a:srgbClr val="FFCC6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</a:p>
          </p:txBody>
        </p:sp>
        <p:cxnSp>
          <p:nvCxnSpPr>
            <p:cNvPr id="12" name="Straight Arrow Connector 11"/>
            <p:cNvCxnSpPr>
              <a:stCxn id="5" idx="3"/>
              <a:endCxn id="6" idx="7"/>
            </p:cNvCxnSpPr>
            <p:nvPr/>
          </p:nvCxnSpPr>
          <p:spPr>
            <a:xfrm flipH="1">
              <a:off x="905871" y="3919713"/>
              <a:ext cx="478823" cy="750234"/>
            </a:xfrm>
            <a:prstGeom prst="straightConnector1">
              <a:avLst/>
            </a:prstGeom>
            <a:ln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6" idx="6"/>
              <a:endCxn id="7" idx="2"/>
            </p:cNvCxnSpPr>
            <p:nvPr/>
          </p:nvCxnSpPr>
          <p:spPr>
            <a:xfrm>
              <a:off x="967017" y="4816665"/>
              <a:ext cx="1068519" cy="0"/>
            </a:xfrm>
            <a:prstGeom prst="straightConnector1">
              <a:avLst/>
            </a:prstGeom>
            <a:ln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7" idx="1"/>
              <a:endCxn id="5" idx="5"/>
            </p:cNvCxnSpPr>
            <p:nvPr/>
          </p:nvCxnSpPr>
          <p:spPr>
            <a:xfrm flipH="1" flipV="1">
              <a:off x="1679931" y="3919713"/>
              <a:ext cx="416751" cy="750234"/>
            </a:xfrm>
            <a:prstGeom prst="straightConnector1">
              <a:avLst/>
            </a:prstGeom>
            <a:ln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6" idx="4"/>
              <a:endCxn id="8" idx="0"/>
            </p:cNvCxnSpPr>
            <p:nvPr/>
          </p:nvCxnSpPr>
          <p:spPr>
            <a:xfrm>
              <a:off x="758253" y="5024156"/>
              <a:ext cx="0" cy="790662"/>
            </a:xfrm>
            <a:prstGeom prst="straightConnector1">
              <a:avLst/>
            </a:prstGeom>
            <a:ln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8" idx="6"/>
              <a:endCxn id="9" idx="2"/>
            </p:cNvCxnSpPr>
            <p:nvPr/>
          </p:nvCxnSpPr>
          <p:spPr>
            <a:xfrm>
              <a:off x="967017" y="6022309"/>
              <a:ext cx="1070968" cy="0"/>
            </a:xfrm>
            <a:prstGeom prst="straightConnector1">
              <a:avLst/>
            </a:prstGeom>
            <a:ln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9" idx="0"/>
              <a:endCxn id="7" idx="4"/>
            </p:cNvCxnSpPr>
            <p:nvPr/>
          </p:nvCxnSpPr>
          <p:spPr>
            <a:xfrm flipH="1" flipV="1">
              <a:off x="2244301" y="5024156"/>
              <a:ext cx="2449" cy="790662"/>
            </a:xfrm>
            <a:prstGeom prst="straightConnector1">
              <a:avLst/>
            </a:prstGeom>
            <a:ln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451360" y="4006225"/>
              <a:ext cx="774789" cy="43088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>
                  <a:latin typeface="Arial" panose="020B0604020202020204" pitchFamily="34" charset="0"/>
                </a:rPr>
                <a:t>20/</a:t>
              </a:r>
              <a:r>
                <a:rPr lang="en-US" sz="2200" dirty="0" smtClean="0">
                  <a:solidFill>
                    <a:srgbClr val="F79646"/>
                  </a:solidFill>
                  <a:latin typeface="Arial" panose="020B0604020202020204" pitchFamily="34" charset="0"/>
                </a:rPr>
                <a:t>2</a:t>
              </a:r>
              <a:endParaRPr lang="en-US" sz="2200" dirty="0">
                <a:solidFill>
                  <a:srgbClr val="F79646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800445" y="4006225"/>
              <a:ext cx="883163" cy="43088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>
                  <a:latin typeface="Arial" panose="020B0604020202020204" pitchFamily="34" charset="0"/>
                </a:rPr>
                <a:t>10/</a:t>
              </a:r>
              <a:r>
                <a:rPr lang="en-US" sz="2200" dirty="0" smtClean="0">
                  <a:solidFill>
                    <a:srgbClr val="F79646"/>
                  </a:solidFill>
                  <a:latin typeface="Arial" panose="020B0604020202020204" pitchFamily="34" charset="0"/>
                </a:rPr>
                <a:t>10</a:t>
              </a:r>
              <a:endParaRPr lang="en-US" sz="2200" dirty="0">
                <a:solidFill>
                  <a:srgbClr val="F79646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161634" y="4430761"/>
              <a:ext cx="729886" cy="43088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>
                  <a:latin typeface="Arial" panose="020B0604020202020204" pitchFamily="34" charset="0"/>
                </a:rPr>
                <a:t>12/</a:t>
              </a:r>
              <a:r>
                <a:rPr lang="en-US" sz="2200" dirty="0">
                  <a:solidFill>
                    <a:srgbClr val="F79646"/>
                  </a:solidFill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183666" y="5222849"/>
              <a:ext cx="883163" cy="43088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>
                  <a:latin typeface="Arial" panose="020B0604020202020204" pitchFamily="34" charset="0"/>
                </a:rPr>
                <a:t>10/</a:t>
              </a:r>
              <a:r>
                <a:rPr lang="en-US" sz="2200" dirty="0" smtClean="0">
                  <a:solidFill>
                    <a:srgbClr val="F79646"/>
                  </a:solidFill>
                  <a:latin typeface="Arial" panose="020B0604020202020204" pitchFamily="34" charset="0"/>
                </a:rPr>
                <a:t>10</a:t>
              </a:r>
              <a:endParaRPr lang="en-US" sz="2200" dirty="0">
                <a:solidFill>
                  <a:srgbClr val="F79646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171440" y="5621368"/>
              <a:ext cx="729886" cy="43088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>
                  <a:latin typeface="Arial" panose="020B0604020202020204" pitchFamily="34" charset="0"/>
                </a:rPr>
                <a:t>2/</a:t>
              </a:r>
              <a:r>
                <a:rPr lang="en-US" sz="2200" dirty="0" smtClean="0">
                  <a:solidFill>
                    <a:srgbClr val="F79646"/>
                  </a:solidFill>
                  <a:latin typeface="Arial" panose="020B0604020202020204" pitchFamily="34" charset="0"/>
                </a:rPr>
                <a:t>18</a:t>
              </a:r>
              <a:endParaRPr lang="en-US" sz="2200" dirty="0">
                <a:solidFill>
                  <a:srgbClr val="F79646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-65734" y="5222849"/>
              <a:ext cx="883163" cy="43088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>
                  <a:latin typeface="Arial" panose="020B0604020202020204" pitchFamily="34" charset="0"/>
                </a:rPr>
                <a:t>10/</a:t>
              </a:r>
              <a:r>
                <a:rPr lang="en-US" sz="2200" dirty="0" smtClean="0">
                  <a:solidFill>
                    <a:srgbClr val="F79646"/>
                  </a:solidFill>
                  <a:latin typeface="Arial" panose="020B0604020202020204" pitchFamily="34" charset="0"/>
                </a:rPr>
                <a:t>10</a:t>
              </a:r>
              <a:endParaRPr lang="en-US" sz="2200" dirty="0">
                <a:solidFill>
                  <a:srgbClr val="F79646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81165" y="5806425"/>
              <a:ext cx="505784" cy="43088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>
                  <a:solidFill>
                    <a:srgbClr val="FFFF00"/>
                  </a:solidFill>
                  <a:latin typeface="Arial" panose="020B0604020202020204" pitchFamily="34" charset="0"/>
                </a:rPr>
                <a:t>+0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1165" y="4577662"/>
              <a:ext cx="505784" cy="43088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>
                  <a:solidFill>
                    <a:srgbClr val="FFFF00"/>
                  </a:solidFill>
                  <a:latin typeface="Arial" panose="020B0604020202020204" pitchFamily="34" charset="0"/>
                </a:rPr>
                <a:t>+0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391598" y="4577662"/>
              <a:ext cx="505784" cy="43088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>
                  <a:solidFill>
                    <a:srgbClr val="FFFF00"/>
                  </a:solidFill>
                  <a:latin typeface="Arial" panose="020B0604020202020204" pitchFamily="34" charset="0"/>
                </a:rPr>
                <a:t>+0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391598" y="5806425"/>
              <a:ext cx="505784" cy="43088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>
                  <a:solidFill>
                    <a:srgbClr val="FFFF00"/>
                  </a:solidFill>
                  <a:latin typeface="Arial" panose="020B0604020202020204" pitchFamily="34" charset="0"/>
                </a:rPr>
                <a:t>+0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865161" y="3542048"/>
              <a:ext cx="505784" cy="43088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>
                  <a:solidFill>
                    <a:srgbClr val="FFFF00"/>
                  </a:solidFill>
                  <a:latin typeface="Arial" panose="020B0604020202020204" pitchFamily="34" charset="0"/>
                </a:rPr>
                <a:t>+0</a:t>
              </a:r>
            </a:p>
          </p:txBody>
        </p:sp>
      </p:grpSp>
      <p:sp>
        <p:nvSpPr>
          <p:cNvPr id="181" name="Oval 180"/>
          <p:cNvSpPr/>
          <p:nvPr/>
        </p:nvSpPr>
        <p:spPr>
          <a:xfrm>
            <a:off x="3622651" y="5814818"/>
            <a:ext cx="417529" cy="414982"/>
          </a:xfrm>
          <a:prstGeom prst="ellipse">
            <a:avLst/>
          </a:prstGeom>
          <a:noFill/>
          <a:ln w="28575">
            <a:solidFill>
              <a:srgbClr val="FFCC6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US" sz="24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Oval 181"/>
          <p:cNvSpPr/>
          <p:nvPr/>
        </p:nvSpPr>
        <p:spPr>
          <a:xfrm>
            <a:off x="5111148" y="5814818"/>
            <a:ext cx="417529" cy="414982"/>
          </a:xfrm>
          <a:prstGeom prst="ellipse">
            <a:avLst/>
          </a:prstGeom>
          <a:noFill/>
          <a:ln w="28575">
            <a:solidFill>
              <a:srgbClr val="FFCC6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622651" y="3565504"/>
            <a:ext cx="1903577" cy="1458652"/>
            <a:chOff x="3622651" y="3565504"/>
            <a:chExt cx="1903577" cy="1458652"/>
          </a:xfrm>
        </p:grpSpPr>
        <p:sp>
          <p:nvSpPr>
            <p:cNvPr id="178" name="Oval 177"/>
            <p:cNvSpPr/>
            <p:nvPr/>
          </p:nvSpPr>
          <p:spPr>
            <a:xfrm>
              <a:off x="4383483" y="3565504"/>
              <a:ext cx="417529" cy="414982"/>
            </a:xfrm>
            <a:prstGeom prst="ellipse">
              <a:avLst/>
            </a:prstGeom>
            <a:noFill/>
            <a:ln w="28575">
              <a:solidFill>
                <a:srgbClr val="FFCC6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en-US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9" name="Oval 178"/>
            <p:cNvSpPr/>
            <p:nvPr/>
          </p:nvSpPr>
          <p:spPr>
            <a:xfrm>
              <a:off x="3622651" y="4609174"/>
              <a:ext cx="417529" cy="414982"/>
            </a:xfrm>
            <a:prstGeom prst="ellipse">
              <a:avLst/>
            </a:prstGeom>
            <a:noFill/>
            <a:ln w="28575">
              <a:solidFill>
                <a:srgbClr val="FFCC6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180" name="Oval 179"/>
            <p:cNvSpPr/>
            <p:nvPr/>
          </p:nvSpPr>
          <p:spPr>
            <a:xfrm>
              <a:off x="5108699" y="4609174"/>
              <a:ext cx="417529" cy="414982"/>
            </a:xfrm>
            <a:prstGeom prst="ellipse">
              <a:avLst/>
            </a:prstGeom>
            <a:noFill/>
            <a:ln w="28575">
              <a:solidFill>
                <a:srgbClr val="FFCC6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endParaRPr lang="en-US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83" name="Straight Arrow Connector 182"/>
            <p:cNvCxnSpPr>
              <a:stCxn id="178" idx="3"/>
              <a:endCxn id="179" idx="7"/>
            </p:cNvCxnSpPr>
            <p:nvPr/>
          </p:nvCxnSpPr>
          <p:spPr>
            <a:xfrm flipH="1">
              <a:off x="3979034" y="3919713"/>
              <a:ext cx="465595" cy="75023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Arrow Connector 183"/>
            <p:cNvCxnSpPr>
              <a:stCxn id="179" idx="6"/>
              <a:endCxn id="180" idx="2"/>
            </p:cNvCxnSpPr>
            <p:nvPr/>
          </p:nvCxnSpPr>
          <p:spPr>
            <a:xfrm>
              <a:off x="4040180" y="4816665"/>
              <a:ext cx="1068519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Arrow Connector 184"/>
            <p:cNvCxnSpPr>
              <a:stCxn id="180" idx="1"/>
              <a:endCxn id="178" idx="5"/>
            </p:cNvCxnSpPr>
            <p:nvPr/>
          </p:nvCxnSpPr>
          <p:spPr>
            <a:xfrm flipH="1" flipV="1">
              <a:off x="4739866" y="3919713"/>
              <a:ext cx="429979" cy="75023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6" name="Straight Arrow Connector 185"/>
          <p:cNvCxnSpPr>
            <a:stCxn id="179" idx="4"/>
            <a:endCxn id="181" idx="0"/>
          </p:cNvCxnSpPr>
          <p:nvPr/>
        </p:nvCxnSpPr>
        <p:spPr>
          <a:xfrm>
            <a:off x="3831416" y="5024156"/>
            <a:ext cx="0" cy="790662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>
            <a:stCxn id="181" idx="6"/>
            <a:endCxn id="182" idx="2"/>
          </p:cNvCxnSpPr>
          <p:nvPr/>
        </p:nvCxnSpPr>
        <p:spPr>
          <a:xfrm>
            <a:off x="4040180" y="6022309"/>
            <a:ext cx="1070968" cy="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/>
          <p:cNvCxnSpPr>
            <a:stCxn id="182" idx="0"/>
            <a:endCxn id="180" idx="4"/>
          </p:cNvCxnSpPr>
          <p:nvPr/>
        </p:nvCxnSpPr>
        <p:spPr>
          <a:xfrm flipH="1" flipV="1">
            <a:off x="5317464" y="5024156"/>
            <a:ext cx="2449" cy="790662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3524523" y="4006225"/>
            <a:ext cx="2232248" cy="855423"/>
            <a:chOff x="3524523" y="4006225"/>
            <a:chExt cx="2232248" cy="855423"/>
          </a:xfrm>
        </p:grpSpPr>
        <p:sp>
          <p:nvSpPr>
            <p:cNvPr id="189" name="TextBox 188"/>
            <p:cNvSpPr txBox="1"/>
            <p:nvPr/>
          </p:nvSpPr>
          <p:spPr>
            <a:xfrm>
              <a:off x="3524523" y="4006225"/>
              <a:ext cx="774789" cy="43088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Arial" panose="020B0604020202020204" pitchFamily="34" charset="0"/>
                </a:rPr>
                <a:t>20/</a:t>
              </a:r>
              <a:r>
                <a:rPr lang="en-US" sz="2200" dirty="0">
                  <a:solidFill>
                    <a:srgbClr val="F79646"/>
                  </a:solidFill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4873608" y="4006225"/>
              <a:ext cx="883163" cy="43088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Arial" panose="020B0604020202020204" pitchFamily="34" charset="0"/>
                </a:rPr>
                <a:t>10/</a:t>
              </a:r>
              <a:r>
                <a:rPr lang="en-US" sz="2200" dirty="0">
                  <a:solidFill>
                    <a:srgbClr val="F79646"/>
                  </a:solidFill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4234797" y="4430761"/>
              <a:ext cx="729886" cy="43088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Arial" panose="020B0604020202020204" pitchFamily="34" charset="0"/>
                </a:rPr>
                <a:t>12/</a:t>
              </a:r>
              <a:r>
                <a:rPr lang="en-US" sz="2200" dirty="0" smtClean="0">
                  <a:solidFill>
                    <a:srgbClr val="F79646"/>
                  </a:solidFill>
                  <a:latin typeface="Arial" panose="020B0604020202020204" pitchFamily="34" charset="0"/>
                </a:rPr>
                <a:t>6</a:t>
              </a:r>
              <a:endParaRPr lang="en-US" sz="2200" dirty="0">
                <a:solidFill>
                  <a:srgbClr val="F79646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92" name="TextBox 191"/>
          <p:cNvSpPr txBox="1"/>
          <p:nvPr/>
        </p:nvSpPr>
        <p:spPr>
          <a:xfrm>
            <a:off x="5256829" y="5222849"/>
            <a:ext cx="883163" cy="43088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Arial" panose="020B0604020202020204" pitchFamily="34" charset="0"/>
              </a:rPr>
              <a:t>10/</a:t>
            </a:r>
            <a:r>
              <a:rPr lang="en-US" sz="2200" dirty="0" smtClean="0">
                <a:solidFill>
                  <a:srgbClr val="F79646"/>
                </a:solidFill>
                <a:latin typeface="Arial" panose="020B0604020202020204" pitchFamily="34" charset="0"/>
              </a:rPr>
              <a:t>14</a:t>
            </a:r>
            <a:endParaRPr lang="en-US" sz="2200" dirty="0">
              <a:solidFill>
                <a:srgbClr val="F79646"/>
              </a:solidFill>
              <a:latin typeface="Arial" panose="020B0604020202020204" pitchFamily="34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4244603" y="5621368"/>
            <a:ext cx="729886" cy="43088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Arial" panose="020B0604020202020204" pitchFamily="34" charset="0"/>
              </a:rPr>
              <a:t>2/</a:t>
            </a:r>
            <a:r>
              <a:rPr lang="en-US" sz="2200" dirty="0" smtClean="0">
                <a:solidFill>
                  <a:srgbClr val="F79646"/>
                </a:solidFill>
                <a:latin typeface="Arial" panose="020B0604020202020204" pitchFamily="34" charset="0"/>
              </a:rPr>
              <a:t>18</a:t>
            </a:r>
            <a:endParaRPr lang="en-US" sz="2200" dirty="0">
              <a:solidFill>
                <a:srgbClr val="F79646"/>
              </a:solidFill>
              <a:latin typeface="Arial" panose="020B0604020202020204" pitchFamily="34" charset="0"/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3131840" y="5222849"/>
            <a:ext cx="729886" cy="43088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Arial" panose="020B0604020202020204" pitchFamily="34" charset="0"/>
              </a:rPr>
              <a:t>10/</a:t>
            </a:r>
            <a:r>
              <a:rPr lang="en-US" sz="2200" dirty="0">
                <a:solidFill>
                  <a:srgbClr val="F79646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195" name="TextBox 194"/>
          <p:cNvSpPr txBox="1"/>
          <p:nvPr/>
        </p:nvSpPr>
        <p:spPr>
          <a:xfrm>
            <a:off x="3154328" y="5806425"/>
            <a:ext cx="505784" cy="43088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Arial" panose="020B0604020202020204" pitchFamily="34" charset="0"/>
              </a:rPr>
              <a:t>+0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154328" y="4577662"/>
            <a:ext cx="2816217" cy="430887"/>
            <a:chOff x="3154328" y="4577662"/>
            <a:chExt cx="2816217" cy="430887"/>
          </a:xfrm>
        </p:grpSpPr>
        <p:sp>
          <p:nvSpPr>
            <p:cNvPr id="196" name="TextBox 195"/>
            <p:cNvSpPr txBox="1"/>
            <p:nvPr/>
          </p:nvSpPr>
          <p:spPr>
            <a:xfrm>
              <a:off x="3154328" y="4577662"/>
              <a:ext cx="505784" cy="43088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rgbClr val="FFFF00"/>
                  </a:solidFill>
                  <a:latin typeface="Arial" panose="020B0604020202020204" pitchFamily="34" charset="0"/>
                </a:rPr>
                <a:t>+6</a:t>
              </a:r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5464761" y="4577662"/>
              <a:ext cx="505784" cy="43088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rgbClr val="FFFF00"/>
                  </a:solidFill>
                  <a:latin typeface="Arial" panose="020B0604020202020204" pitchFamily="34" charset="0"/>
                </a:rPr>
                <a:t>+4</a:t>
              </a:r>
            </a:p>
          </p:txBody>
        </p:sp>
      </p:grpSp>
      <p:sp>
        <p:nvSpPr>
          <p:cNvPr id="198" name="TextBox 197"/>
          <p:cNvSpPr txBox="1"/>
          <p:nvPr/>
        </p:nvSpPr>
        <p:spPr>
          <a:xfrm>
            <a:off x="5464761" y="5806425"/>
            <a:ext cx="505784" cy="43088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Arial" panose="020B0604020202020204" pitchFamily="34" charset="0"/>
              </a:rPr>
              <a:t>+0</a:t>
            </a:r>
          </a:p>
        </p:txBody>
      </p:sp>
      <p:sp>
        <p:nvSpPr>
          <p:cNvPr id="199" name="TextBox 198"/>
          <p:cNvSpPr txBox="1"/>
          <p:nvPr/>
        </p:nvSpPr>
        <p:spPr>
          <a:xfrm>
            <a:off x="3938324" y="3542048"/>
            <a:ext cx="505784" cy="43088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Arial" panose="020B0604020202020204" pitchFamily="34" charset="0"/>
              </a:rPr>
              <a:t>+0</a:t>
            </a:r>
          </a:p>
        </p:txBody>
      </p:sp>
      <p:sp>
        <p:nvSpPr>
          <p:cNvPr id="223" name="TextBox 222"/>
          <p:cNvSpPr txBox="1"/>
          <p:nvPr/>
        </p:nvSpPr>
        <p:spPr>
          <a:xfrm>
            <a:off x="107812" y="6317412"/>
            <a:ext cx="25765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Arial" panose="020B0604020202020204" pitchFamily="34" charset="0"/>
              </a:rPr>
              <a:t>Clock period = 20</a:t>
            </a:r>
            <a:endParaRPr lang="en-US" sz="2200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553023" y="2996952"/>
            <a:ext cx="1930745" cy="50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u="sng" dirty="0" smtClean="0">
                <a:solidFill>
                  <a:srgbClr val="FFC000"/>
                </a:solidFill>
                <a:latin typeface="Arial" panose="020B0604020202020204" pitchFamily="34" charset="0"/>
              </a:rPr>
              <a:t>Initial graph</a:t>
            </a:r>
            <a:endParaRPr lang="en-US" sz="2600" u="sng" dirty="0">
              <a:solidFill>
                <a:srgbClr val="FFC000"/>
              </a:solidFill>
              <a:latin typeface="Arial" panose="020B0604020202020204" pitchFamily="34" charset="0"/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3304107" y="2996952"/>
            <a:ext cx="2610506" cy="50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u="sng" dirty="0" smtClean="0">
                <a:solidFill>
                  <a:srgbClr val="FFC000"/>
                </a:solidFill>
                <a:latin typeface="Arial" panose="020B0604020202020204" pitchFamily="34" charset="0"/>
              </a:rPr>
              <a:t>After 1</a:t>
            </a:r>
            <a:r>
              <a:rPr lang="en-US" sz="2600" u="sng" baseline="30000" dirty="0" smtClean="0">
                <a:solidFill>
                  <a:srgbClr val="FFC000"/>
                </a:solidFill>
                <a:latin typeface="Arial" panose="020B0604020202020204" pitchFamily="34" charset="0"/>
              </a:rPr>
              <a:t>st</a:t>
            </a:r>
            <a:r>
              <a:rPr lang="en-US" sz="2600" u="sng" dirty="0" smtClean="0">
                <a:solidFill>
                  <a:srgbClr val="FFC000"/>
                </a:solidFill>
                <a:latin typeface="Arial" panose="020B0604020202020204" pitchFamily="34" charset="0"/>
              </a:rPr>
              <a:t> iteration</a:t>
            </a:r>
            <a:endParaRPr lang="en-US" sz="2600" u="sng" dirty="0">
              <a:solidFill>
                <a:srgbClr val="FFC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488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MMWC-Based Skew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46" y="908720"/>
            <a:ext cx="8960061" cy="1963855"/>
          </a:xfrm>
        </p:spPr>
        <p:txBody>
          <a:bodyPr/>
          <a:lstStyle/>
          <a:p>
            <a:pPr marL="339725" indent="-339725">
              <a:buSzPct val="100000"/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Construct sequential graph 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vertex =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flip-flop, edge = max-/min-delay path, edge weight = setup/hold slack)</a:t>
            </a:r>
          </a:p>
          <a:p>
            <a:pPr marL="339725" indent="-339725">
              <a:buSzPct val="100000"/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Iteratively find critical loop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optimize slacks  contract critical loop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into one vertex  update adjacent edges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b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optimize the rest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555776" y="6309320"/>
            <a:ext cx="34293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Arial" panose="020B0604020202020204" pitchFamily="34" charset="0"/>
              </a:rPr>
              <a:t>Delay/</a:t>
            </a:r>
            <a:r>
              <a:rPr lang="en-US" sz="2200" dirty="0" smtClean="0">
                <a:solidFill>
                  <a:srgbClr val="F79646"/>
                </a:solidFill>
                <a:latin typeface="Arial" panose="020B0604020202020204" pitchFamily="34" charset="0"/>
              </a:rPr>
              <a:t>Slack</a:t>
            </a:r>
            <a:r>
              <a:rPr lang="en-US" sz="2200" dirty="0" smtClean="0">
                <a:latin typeface="Arial" panose="020B0604020202020204" pitchFamily="34" charset="0"/>
              </a:rPr>
              <a:t>/</a:t>
            </a:r>
            <a:r>
              <a:rPr lang="en-US" sz="2200" dirty="0" smtClean="0">
                <a:solidFill>
                  <a:srgbClr val="FFFF00"/>
                </a:solidFill>
                <a:latin typeface="Arial" panose="020B0604020202020204" pitchFamily="34" charset="0"/>
              </a:rPr>
              <a:t>Clock latency</a:t>
            </a:r>
            <a:endParaRPr lang="en-US" sz="2200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grpSp>
        <p:nvGrpSpPr>
          <p:cNvPr id="130" name="Group 129"/>
          <p:cNvGrpSpPr/>
          <p:nvPr/>
        </p:nvGrpSpPr>
        <p:grpSpPr>
          <a:xfrm>
            <a:off x="-65734" y="3542048"/>
            <a:ext cx="3132563" cy="2695264"/>
            <a:chOff x="-65734" y="3542048"/>
            <a:chExt cx="3132563" cy="2695264"/>
          </a:xfrm>
        </p:grpSpPr>
        <p:sp>
          <p:nvSpPr>
            <p:cNvPr id="5" name="Oval 4"/>
            <p:cNvSpPr/>
            <p:nvPr/>
          </p:nvSpPr>
          <p:spPr>
            <a:xfrm>
              <a:off x="1323548" y="3565504"/>
              <a:ext cx="417529" cy="414982"/>
            </a:xfrm>
            <a:prstGeom prst="ellipse">
              <a:avLst/>
            </a:prstGeom>
            <a:noFill/>
            <a:ln w="28575">
              <a:solidFill>
                <a:srgbClr val="FFCC6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en-US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549488" y="4609174"/>
              <a:ext cx="417529" cy="414982"/>
            </a:xfrm>
            <a:prstGeom prst="ellipse">
              <a:avLst/>
            </a:prstGeom>
            <a:noFill/>
            <a:ln w="28575">
              <a:solidFill>
                <a:srgbClr val="FFCC6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2035536" y="4609174"/>
              <a:ext cx="417529" cy="414982"/>
            </a:xfrm>
            <a:prstGeom prst="ellipse">
              <a:avLst/>
            </a:prstGeom>
            <a:noFill/>
            <a:ln w="28575">
              <a:solidFill>
                <a:srgbClr val="FFCC6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endParaRPr lang="en-US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549488" y="5814818"/>
              <a:ext cx="417529" cy="414982"/>
            </a:xfrm>
            <a:prstGeom prst="ellipse">
              <a:avLst/>
            </a:prstGeom>
            <a:noFill/>
            <a:ln w="28575">
              <a:solidFill>
                <a:srgbClr val="FFCC6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endParaRPr lang="en-US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037985" y="5814818"/>
              <a:ext cx="417529" cy="414982"/>
            </a:xfrm>
            <a:prstGeom prst="ellipse">
              <a:avLst/>
            </a:prstGeom>
            <a:noFill/>
            <a:ln w="28575">
              <a:solidFill>
                <a:srgbClr val="FFCC6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</a:p>
          </p:txBody>
        </p:sp>
        <p:cxnSp>
          <p:nvCxnSpPr>
            <p:cNvPr id="12" name="Straight Arrow Connector 11"/>
            <p:cNvCxnSpPr>
              <a:stCxn id="5" idx="3"/>
              <a:endCxn id="6" idx="7"/>
            </p:cNvCxnSpPr>
            <p:nvPr/>
          </p:nvCxnSpPr>
          <p:spPr>
            <a:xfrm flipH="1">
              <a:off x="905871" y="3919713"/>
              <a:ext cx="478823" cy="750234"/>
            </a:xfrm>
            <a:prstGeom prst="straightConnector1">
              <a:avLst/>
            </a:prstGeom>
            <a:ln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6" idx="6"/>
              <a:endCxn id="7" idx="2"/>
            </p:cNvCxnSpPr>
            <p:nvPr/>
          </p:nvCxnSpPr>
          <p:spPr>
            <a:xfrm>
              <a:off x="967017" y="4816665"/>
              <a:ext cx="1068519" cy="0"/>
            </a:xfrm>
            <a:prstGeom prst="straightConnector1">
              <a:avLst/>
            </a:prstGeom>
            <a:ln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7" idx="1"/>
              <a:endCxn id="5" idx="5"/>
            </p:cNvCxnSpPr>
            <p:nvPr/>
          </p:nvCxnSpPr>
          <p:spPr>
            <a:xfrm flipH="1" flipV="1">
              <a:off x="1679931" y="3919713"/>
              <a:ext cx="416751" cy="750234"/>
            </a:xfrm>
            <a:prstGeom prst="straightConnector1">
              <a:avLst/>
            </a:prstGeom>
            <a:ln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6" idx="4"/>
              <a:endCxn id="8" idx="0"/>
            </p:cNvCxnSpPr>
            <p:nvPr/>
          </p:nvCxnSpPr>
          <p:spPr>
            <a:xfrm>
              <a:off x="758253" y="5024156"/>
              <a:ext cx="0" cy="790662"/>
            </a:xfrm>
            <a:prstGeom prst="straightConnector1">
              <a:avLst/>
            </a:prstGeom>
            <a:ln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8" idx="6"/>
              <a:endCxn id="9" idx="2"/>
            </p:cNvCxnSpPr>
            <p:nvPr/>
          </p:nvCxnSpPr>
          <p:spPr>
            <a:xfrm>
              <a:off x="967017" y="6022309"/>
              <a:ext cx="1070968" cy="0"/>
            </a:xfrm>
            <a:prstGeom prst="straightConnector1">
              <a:avLst/>
            </a:prstGeom>
            <a:ln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9" idx="0"/>
              <a:endCxn id="7" idx="4"/>
            </p:cNvCxnSpPr>
            <p:nvPr/>
          </p:nvCxnSpPr>
          <p:spPr>
            <a:xfrm flipH="1" flipV="1">
              <a:off x="2244301" y="5024156"/>
              <a:ext cx="2449" cy="790662"/>
            </a:xfrm>
            <a:prstGeom prst="straightConnector1">
              <a:avLst/>
            </a:prstGeom>
            <a:ln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451360" y="4006225"/>
              <a:ext cx="774789" cy="43088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Arial" panose="020B0604020202020204" pitchFamily="34" charset="0"/>
                </a:rPr>
                <a:t>20/</a:t>
              </a:r>
              <a:r>
                <a:rPr lang="en-US" sz="2200" dirty="0" smtClean="0">
                  <a:solidFill>
                    <a:srgbClr val="F79646"/>
                  </a:solidFill>
                  <a:latin typeface="Arial" panose="020B0604020202020204" pitchFamily="34" charset="0"/>
                </a:rPr>
                <a:t>2</a:t>
              </a:r>
              <a:endParaRPr lang="en-US" sz="2200" dirty="0">
                <a:solidFill>
                  <a:srgbClr val="F79646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800445" y="4006225"/>
              <a:ext cx="883163" cy="43088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Arial" panose="020B0604020202020204" pitchFamily="34" charset="0"/>
                </a:rPr>
                <a:t>10/</a:t>
              </a:r>
              <a:r>
                <a:rPr lang="en-US" sz="2200" dirty="0" smtClean="0">
                  <a:solidFill>
                    <a:srgbClr val="F79646"/>
                  </a:solidFill>
                  <a:latin typeface="Arial" panose="020B0604020202020204" pitchFamily="34" charset="0"/>
                </a:rPr>
                <a:t>10</a:t>
              </a:r>
              <a:endParaRPr lang="en-US" sz="2200" dirty="0">
                <a:solidFill>
                  <a:srgbClr val="F79646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161634" y="4430761"/>
              <a:ext cx="729886" cy="43088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Arial" panose="020B0604020202020204" pitchFamily="34" charset="0"/>
                </a:rPr>
                <a:t>12/</a:t>
              </a:r>
              <a:r>
                <a:rPr lang="en-US" sz="2200" dirty="0">
                  <a:solidFill>
                    <a:srgbClr val="F79646"/>
                  </a:solidFill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183666" y="5222849"/>
              <a:ext cx="883163" cy="43088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Arial" panose="020B0604020202020204" pitchFamily="34" charset="0"/>
                </a:rPr>
                <a:t>10/</a:t>
              </a:r>
              <a:r>
                <a:rPr lang="en-US" sz="2200" dirty="0" smtClean="0">
                  <a:solidFill>
                    <a:srgbClr val="F79646"/>
                  </a:solidFill>
                  <a:latin typeface="Arial" panose="020B0604020202020204" pitchFamily="34" charset="0"/>
                </a:rPr>
                <a:t>10</a:t>
              </a:r>
              <a:endParaRPr lang="en-US" sz="2200" dirty="0">
                <a:solidFill>
                  <a:srgbClr val="F79646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171440" y="5621368"/>
              <a:ext cx="729886" cy="43088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Arial" panose="020B0604020202020204" pitchFamily="34" charset="0"/>
                </a:rPr>
                <a:t>2/</a:t>
              </a:r>
              <a:r>
                <a:rPr lang="en-US" sz="2200" dirty="0" smtClean="0">
                  <a:solidFill>
                    <a:srgbClr val="F79646"/>
                  </a:solidFill>
                  <a:latin typeface="Arial" panose="020B0604020202020204" pitchFamily="34" charset="0"/>
                </a:rPr>
                <a:t>18</a:t>
              </a:r>
              <a:endParaRPr lang="en-US" sz="2200" dirty="0">
                <a:solidFill>
                  <a:srgbClr val="F79646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-65734" y="5222849"/>
              <a:ext cx="883163" cy="43088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Arial" panose="020B0604020202020204" pitchFamily="34" charset="0"/>
                </a:rPr>
                <a:t>10/</a:t>
              </a:r>
              <a:r>
                <a:rPr lang="en-US" sz="2200" dirty="0" smtClean="0">
                  <a:solidFill>
                    <a:srgbClr val="F79646"/>
                  </a:solidFill>
                  <a:latin typeface="Arial" panose="020B0604020202020204" pitchFamily="34" charset="0"/>
                </a:rPr>
                <a:t>10</a:t>
              </a:r>
              <a:endParaRPr lang="en-US" sz="2200" dirty="0">
                <a:solidFill>
                  <a:srgbClr val="F79646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81165" y="5806425"/>
              <a:ext cx="505784" cy="43088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rgbClr val="FFFF00"/>
                  </a:solidFill>
                  <a:latin typeface="Arial" panose="020B0604020202020204" pitchFamily="34" charset="0"/>
                </a:rPr>
                <a:t>+0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1165" y="4577662"/>
              <a:ext cx="505784" cy="43088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rgbClr val="FFFF00"/>
                  </a:solidFill>
                  <a:latin typeface="Arial" panose="020B0604020202020204" pitchFamily="34" charset="0"/>
                </a:rPr>
                <a:t>+0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391598" y="4577662"/>
              <a:ext cx="505784" cy="43088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rgbClr val="FFFF00"/>
                  </a:solidFill>
                  <a:latin typeface="Arial" panose="020B0604020202020204" pitchFamily="34" charset="0"/>
                </a:rPr>
                <a:t>+0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391598" y="5806425"/>
              <a:ext cx="505784" cy="43088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rgbClr val="FFFF00"/>
                  </a:solidFill>
                  <a:latin typeface="Arial" panose="020B0604020202020204" pitchFamily="34" charset="0"/>
                </a:rPr>
                <a:t>+0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865161" y="3542048"/>
              <a:ext cx="505784" cy="43088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rgbClr val="FFFF00"/>
                  </a:solidFill>
                  <a:latin typeface="Arial" panose="020B0604020202020204" pitchFamily="34" charset="0"/>
                </a:rPr>
                <a:t>+0</a:t>
              </a:r>
            </a:p>
          </p:txBody>
        </p:sp>
      </p:grpSp>
      <p:sp>
        <p:nvSpPr>
          <p:cNvPr id="181" name="Oval 180"/>
          <p:cNvSpPr/>
          <p:nvPr/>
        </p:nvSpPr>
        <p:spPr>
          <a:xfrm>
            <a:off x="3622651" y="5814818"/>
            <a:ext cx="417529" cy="414982"/>
          </a:xfrm>
          <a:prstGeom prst="ellipse">
            <a:avLst/>
          </a:prstGeom>
          <a:noFill/>
          <a:ln w="28575">
            <a:solidFill>
              <a:srgbClr val="FFCC6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US" sz="24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Oval 181"/>
          <p:cNvSpPr/>
          <p:nvPr/>
        </p:nvSpPr>
        <p:spPr>
          <a:xfrm>
            <a:off x="5111148" y="5814818"/>
            <a:ext cx="417529" cy="414982"/>
          </a:xfrm>
          <a:prstGeom prst="ellipse">
            <a:avLst/>
          </a:prstGeom>
          <a:noFill/>
          <a:ln w="28575">
            <a:solidFill>
              <a:srgbClr val="FFCC6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622651" y="3565504"/>
            <a:ext cx="1903577" cy="1458652"/>
            <a:chOff x="3622651" y="3565504"/>
            <a:chExt cx="1903577" cy="1458652"/>
          </a:xfrm>
        </p:grpSpPr>
        <p:sp>
          <p:nvSpPr>
            <p:cNvPr id="178" name="Oval 177"/>
            <p:cNvSpPr/>
            <p:nvPr/>
          </p:nvSpPr>
          <p:spPr>
            <a:xfrm>
              <a:off x="4396711" y="3565504"/>
              <a:ext cx="417529" cy="414982"/>
            </a:xfrm>
            <a:prstGeom prst="ellipse">
              <a:avLst/>
            </a:prstGeom>
            <a:noFill/>
            <a:ln w="28575">
              <a:solidFill>
                <a:srgbClr val="FFCC6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en-US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9" name="Oval 178"/>
            <p:cNvSpPr/>
            <p:nvPr/>
          </p:nvSpPr>
          <p:spPr>
            <a:xfrm>
              <a:off x="3622651" y="4609174"/>
              <a:ext cx="417529" cy="414982"/>
            </a:xfrm>
            <a:prstGeom prst="ellipse">
              <a:avLst/>
            </a:prstGeom>
            <a:noFill/>
            <a:ln w="28575">
              <a:solidFill>
                <a:srgbClr val="FFCC6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180" name="Oval 179"/>
            <p:cNvSpPr/>
            <p:nvPr/>
          </p:nvSpPr>
          <p:spPr>
            <a:xfrm>
              <a:off x="5108699" y="4609174"/>
              <a:ext cx="417529" cy="414982"/>
            </a:xfrm>
            <a:prstGeom prst="ellipse">
              <a:avLst/>
            </a:prstGeom>
            <a:noFill/>
            <a:ln w="28575">
              <a:solidFill>
                <a:srgbClr val="FFCC6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endParaRPr lang="en-US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83" name="Straight Arrow Connector 182"/>
            <p:cNvCxnSpPr>
              <a:stCxn id="178" idx="3"/>
              <a:endCxn id="179" idx="7"/>
            </p:cNvCxnSpPr>
            <p:nvPr/>
          </p:nvCxnSpPr>
          <p:spPr>
            <a:xfrm flipH="1">
              <a:off x="3979034" y="3919713"/>
              <a:ext cx="478823" cy="75023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Arrow Connector 183"/>
            <p:cNvCxnSpPr>
              <a:stCxn id="179" idx="6"/>
              <a:endCxn id="180" idx="2"/>
            </p:cNvCxnSpPr>
            <p:nvPr/>
          </p:nvCxnSpPr>
          <p:spPr>
            <a:xfrm>
              <a:off x="4040180" y="4816665"/>
              <a:ext cx="1068519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Arrow Connector 184"/>
            <p:cNvCxnSpPr>
              <a:stCxn id="180" idx="1"/>
              <a:endCxn id="178" idx="5"/>
            </p:cNvCxnSpPr>
            <p:nvPr/>
          </p:nvCxnSpPr>
          <p:spPr>
            <a:xfrm flipH="1" flipV="1">
              <a:off x="4753094" y="3919713"/>
              <a:ext cx="416751" cy="75023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6" name="Straight Arrow Connector 185"/>
          <p:cNvCxnSpPr>
            <a:stCxn id="179" idx="4"/>
            <a:endCxn id="181" idx="0"/>
          </p:cNvCxnSpPr>
          <p:nvPr/>
        </p:nvCxnSpPr>
        <p:spPr>
          <a:xfrm>
            <a:off x="3831416" y="5024156"/>
            <a:ext cx="0" cy="790662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>
            <a:stCxn id="181" idx="6"/>
            <a:endCxn id="182" idx="2"/>
          </p:cNvCxnSpPr>
          <p:nvPr/>
        </p:nvCxnSpPr>
        <p:spPr>
          <a:xfrm>
            <a:off x="4040180" y="6022309"/>
            <a:ext cx="1070968" cy="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/>
          <p:cNvCxnSpPr>
            <a:stCxn id="182" idx="0"/>
            <a:endCxn id="180" idx="4"/>
          </p:cNvCxnSpPr>
          <p:nvPr/>
        </p:nvCxnSpPr>
        <p:spPr>
          <a:xfrm flipH="1" flipV="1">
            <a:off x="5317464" y="5024156"/>
            <a:ext cx="2449" cy="790662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3524523" y="4006225"/>
            <a:ext cx="2232248" cy="855423"/>
            <a:chOff x="3524523" y="4006225"/>
            <a:chExt cx="2232248" cy="855423"/>
          </a:xfrm>
        </p:grpSpPr>
        <p:sp>
          <p:nvSpPr>
            <p:cNvPr id="189" name="TextBox 188"/>
            <p:cNvSpPr txBox="1"/>
            <p:nvPr/>
          </p:nvSpPr>
          <p:spPr>
            <a:xfrm>
              <a:off x="3524523" y="4006225"/>
              <a:ext cx="774789" cy="43088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Arial" panose="020B0604020202020204" pitchFamily="34" charset="0"/>
                </a:rPr>
                <a:t>20/</a:t>
              </a:r>
              <a:r>
                <a:rPr lang="en-US" sz="2200" dirty="0">
                  <a:solidFill>
                    <a:srgbClr val="F79646"/>
                  </a:solidFill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4873608" y="4006225"/>
              <a:ext cx="883163" cy="43088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Arial" panose="020B0604020202020204" pitchFamily="34" charset="0"/>
                </a:rPr>
                <a:t>10/</a:t>
              </a:r>
              <a:r>
                <a:rPr lang="en-US" sz="2200" dirty="0">
                  <a:solidFill>
                    <a:srgbClr val="F79646"/>
                  </a:solidFill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4234797" y="4430761"/>
              <a:ext cx="729886" cy="43088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Arial" panose="020B0604020202020204" pitchFamily="34" charset="0"/>
                </a:rPr>
                <a:t>12/</a:t>
              </a:r>
              <a:r>
                <a:rPr lang="en-US" sz="2200" dirty="0" smtClean="0">
                  <a:solidFill>
                    <a:srgbClr val="F79646"/>
                  </a:solidFill>
                  <a:latin typeface="Arial" panose="020B0604020202020204" pitchFamily="34" charset="0"/>
                </a:rPr>
                <a:t>6</a:t>
              </a:r>
              <a:endParaRPr lang="en-US" sz="2200" dirty="0">
                <a:solidFill>
                  <a:srgbClr val="F79646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92" name="TextBox 191"/>
          <p:cNvSpPr txBox="1"/>
          <p:nvPr/>
        </p:nvSpPr>
        <p:spPr>
          <a:xfrm>
            <a:off x="5256829" y="5222849"/>
            <a:ext cx="883163" cy="43088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Arial" panose="020B0604020202020204" pitchFamily="34" charset="0"/>
              </a:rPr>
              <a:t>10/</a:t>
            </a:r>
            <a:r>
              <a:rPr lang="en-US" sz="2200" dirty="0" smtClean="0">
                <a:solidFill>
                  <a:srgbClr val="F79646"/>
                </a:solidFill>
                <a:latin typeface="Arial" panose="020B0604020202020204" pitchFamily="34" charset="0"/>
              </a:rPr>
              <a:t>14</a:t>
            </a:r>
            <a:endParaRPr lang="en-US" sz="2200" dirty="0">
              <a:solidFill>
                <a:srgbClr val="F79646"/>
              </a:solidFill>
              <a:latin typeface="Arial" panose="020B0604020202020204" pitchFamily="34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4244603" y="5621368"/>
            <a:ext cx="729886" cy="43088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Arial" panose="020B0604020202020204" pitchFamily="34" charset="0"/>
              </a:rPr>
              <a:t>2/</a:t>
            </a:r>
            <a:r>
              <a:rPr lang="en-US" sz="2200" dirty="0" smtClean="0">
                <a:solidFill>
                  <a:srgbClr val="F79646"/>
                </a:solidFill>
                <a:latin typeface="Arial" panose="020B0604020202020204" pitchFamily="34" charset="0"/>
              </a:rPr>
              <a:t>18</a:t>
            </a:r>
            <a:endParaRPr lang="en-US" sz="2200" dirty="0">
              <a:solidFill>
                <a:srgbClr val="F79646"/>
              </a:solidFill>
              <a:latin typeface="Arial" panose="020B0604020202020204" pitchFamily="34" charset="0"/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3131840" y="5222849"/>
            <a:ext cx="729886" cy="43088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Arial" panose="020B0604020202020204" pitchFamily="34" charset="0"/>
              </a:rPr>
              <a:t>10/</a:t>
            </a:r>
            <a:r>
              <a:rPr lang="en-US" sz="2200" dirty="0">
                <a:solidFill>
                  <a:srgbClr val="F79646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195" name="TextBox 194"/>
          <p:cNvSpPr txBox="1"/>
          <p:nvPr/>
        </p:nvSpPr>
        <p:spPr>
          <a:xfrm>
            <a:off x="3154328" y="5806425"/>
            <a:ext cx="505784" cy="43088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Arial" panose="020B0604020202020204" pitchFamily="34" charset="0"/>
              </a:rPr>
              <a:t>+0</a:t>
            </a:r>
          </a:p>
        </p:txBody>
      </p:sp>
      <p:sp>
        <p:nvSpPr>
          <p:cNvPr id="196" name="TextBox 195"/>
          <p:cNvSpPr txBox="1"/>
          <p:nvPr/>
        </p:nvSpPr>
        <p:spPr>
          <a:xfrm>
            <a:off x="3154328" y="4577662"/>
            <a:ext cx="505784" cy="43088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Arial" panose="020B0604020202020204" pitchFamily="34" charset="0"/>
              </a:rPr>
              <a:t>+6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5464761" y="4577662"/>
            <a:ext cx="505784" cy="43088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Arial" panose="020B0604020202020204" pitchFamily="34" charset="0"/>
              </a:rPr>
              <a:t>+4</a:t>
            </a:r>
          </a:p>
        </p:txBody>
      </p:sp>
      <p:sp>
        <p:nvSpPr>
          <p:cNvPr id="198" name="TextBox 197"/>
          <p:cNvSpPr txBox="1"/>
          <p:nvPr/>
        </p:nvSpPr>
        <p:spPr>
          <a:xfrm>
            <a:off x="5464761" y="5806425"/>
            <a:ext cx="505784" cy="43088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Arial" panose="020B0604020202020204" pitchFamily="34" charset="0"/>
              </a:rPr>
              <a:t>+0</a:t>
            </a:r>
          </a:p>
        </p:txBody>
      </p:sp>
      <p:sp>
        <p:nvSpPr>
          <p:cNvPr id="199" name="TextBox 198"/>
          <p:cNvSpPr txBox="1"/>
          <p:nvPr/>
        </p:nvSpPr>
        <p:spPr>
          <a:xfrm>
            <a:off x="3938324" y="3542048"/>
            <a:ext cx="505784" cy="43088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Arial" panose="020B0604020202020204" pitchFamily="34" charset="0"/>
              </a:rPr>
              <a:t>+0</a:t>
            </a:r>
          </a:p>
        </p:txBody>
      </p:sp>
      <p:sp>
        <p:nvSpPr>
          <p:cNvPr id="201" name="Oval 200"/>
          <p:cNvSpPr/>
          <p:nvPr/>
        </p:nvSpPr>
        <p:spPr>
          <a:xfrm>
            <a:off x="7437231" y="3565504"/>
            <a:ext cx="417529" cy="414982"/>
          </a:xfrm>
          <a:prstGeom prst="ellipse">
            <a:avLst/>
          </a:prstGeom>
          <a:noFill/>
          <a:ln w="28575">
            <a:solidFill>
              <a:srgbClr val="FFCC6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sz="24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Oval 201"/>
          <p:cNvSpPr/>
          <p:nvPr/>
        </p:nvSpPr>
        <p:spPr>
          <a:xfrm>
            <a:off x="6663171" y="4609174"/>
            <a:ext cx="417529" cy="414982"/>
          </a:xfrm>
          <a:prstGeom prst="ellipse">
            <a:avLst/>
          </a:prstGeom>
          <a:noFill/>
          <a:ln w="28575">
            <a:solidFill>
              <a:srgbClr val="FFCC6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03" name="Oval 202"/>
          <p:cNvSpPr/>
          <p:nvPr/>
        </p:nvSpPr>
        <p:spPr>
          <a:xfrm>
            <a:off x="8149219" y="4609174"/>
            <a:ext cx="417529" cy="414982"/>
          </a:xfrm>
          <a:prstGeom prst="ellipse">
            <a:avLst/>
          </a:prstGeom>
          <a:noFill/>
          <a:ln w="28575">
            <a:solidFill>
              <a:srgbClr val="FFCC6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sz="24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Oval 203"/>
          <p:cNvSpPr/>
          <p:nvPr/>
        </p:nvSpPr>
        <p:spPr>
          <a:xfrm>
            <a:off x="6663171" y="5814818"/>
            <a:ext cx="417529" cy="414982"/>
          </a:xfrm>
          <a:prstGeom prst="ellipse">
            <a:avLst/>
          </a:prstGeom>
          <a:noFill/>
          <a:ln w="28575">
            <a:solidFill>
              <a:srgbClr val="FFCC6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US" sz="24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Oval 204"/>
          <p:cNvSpPr/>
          <p:nvPr/>
        </p:nvSpPr>
        <p:spPr>
          <a:xfrm>
            <a:off x="8151668" y="5814818"/>
            <a:ext cx="417529" cy="414982"/>
          </a:xfrm>
          <a:prstGeom prst="ellipse">
            <a:avLst/>
          </a:prstGeom>
          <a:noFill/>
          <a:ln w="28575">
            <a:solidFill>
              <a:srgbClr val="FFCC6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cxnSp>
        <p:nvCxnSpPr>
          <p:cNvPr id="206" name="Straight Arrow Connector 205"/>
          <p:cNvCxnSpPr>
            <a:stCxn id="201" idx="3"/>
            <a:endCxn id="202" idx="7"/>
          </p:cNvCxnSpPr>
          <p:nvPr/>
        </p:nvCxnSpPr>
        <p:spPr>
          <a:xfrm flipH="1">
            <a:off x="7019554" y="3919713"/>
            <a:ext cx="478823" cy="750234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>
            <a:stCxn id="202" idx="6"/>
            <a:endCxn id="203" idx="2"/>
          </p:cNvCxnSpPr>
          <p:nvPr/>
        </p:nvCxnSpPr>
        <p:spPr>
          <a:xfrm>
            <a:off x="7080700" y="4816665"/>
            <a:ext cx="1068519" cy="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Arrow Connector 207"/>
          <p:cNvCxnSpPr>
            <a:stCxn id="203" idx="1"/>
            <a:endCxn id="201" idx="5"/>
          </p:cNvCxnSpPr>
          <p:nvPr/>
        </p:nvCxnSpPr>
        <p:spPr>
          <a:xfrm flipH="1" flipV="1">
            <a:off x="7793614" y="3919713"/>
            <a:ext cx="416751" cy="750234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/>
          <p:cNvCxnSpPr>
            <a:stCxn id="202" idx="4"/>
            <a:endCxn id="204" idx="0"/>
          </p:cNvCxnSpPr>
          <p:nvPr/>
        </p:nvCxnSpPr>
        <p:spPr>
          <a:xfrm>
            <a:off x="6871936" y="5024156"/>
            <a:ext cx="0" cy="79066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Arrow Connector 209"/>
          <p:cNvCxnSpPr>
            <a:stCxn id="204" idx="6"/>
            <a:endCxn id="205" idx="2"/>
          </p:cNvCxnSpPr>
          <p:nvPr/>
        </p:nvCxnSpPr>
        <p:spPr>
          <a:xfrm>
            <a:off x="7080700" y="6022309"/>
            <a:ext cx="107096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Arrow Connector 210"/>
          <p:cNvCxnSpPr>
            <a:stCxn id="205" idx="0"/>
            <a:endCxn id="203" idx="4"/>
          </p:cNvCxnSpPr>
          <p:nvPr/>
        </p:nvCxnSpPr>
        <p:spPr>
          <a:xfrm flipH="1" flipV="1">
            <a:off x="8357984" y="5024156"/>
            <a:ext cx="2449" cy="79066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TextBox 211"/>
          <p:cNvSpPr txBox="1"/>
          <p:nvPr/>
        </p:nvSpPr>
        <p:spPr>
          <a:xfrm>
            <a:off x="6565043" y="4006225"/>
            <a:ext cx="774789" cy="43088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Arial" panose="020B0604020202020204" pitchFamily="34" charset="0"/>
              </a:rPr>
              <a:t>20/</a:t>
            </a:r>
            <a:r>
              <a:rPr lang="en-US" sz="2200" dirty="0">
                <a:solidFill>
                  <a:srgbClr val="F79646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213" name="TextBox 212"/>
          <p:cNvSpPr txBox="1"/>
          <p:nvPr/>
        </p:nvSpPr>
        <p:spPr>
          <a:xfrm>
            <a:off x="7914128" y="4006225"/>
            <a:ext cx="883163" cy="43088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Arial" panose="020B0604020202020204" pitchFamily="34" charset="0"/>
              </a:rPr>
              <a:t>10/</a:t>
            </a:r>
            <a:r>
              <a:rPr lang="en-US" sz="2200" dirty="0">
                <a:solidFill>
                  <a:srgbClr val="F79646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214" name="TextBox 213"/>
          <p:cNvSpPr txBox="1"/>
          <p:nvPr/>
        </p:nvSpPr>
        <p:spPr>
          <a:xfrm>
            <a:off x="7275317" y="4430761"/>
            <a:ext cx="729886" cy="43088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Arial" panose="020B0604020202020204" pitchFamily="34" charset="0"/>
              </a:rPr>
              <a:t>12/</a:t>
            </a:r>
            <a:r>
              <a:rPr lang="en-US" sz="2200" dirty="0" smtClean="0">
                <a:solidFill>
                  <a:srgbClr val="F79646"/>
                </a:solidFill>
                <a:latin typeface="Arial" panose="020B0604020202020204" pitchFamily="34" charset="0"/>
              </a:rPr>
              <a:t>6</a:t>
            </a:r>
            <a:endParaRPr lang="en-US" sz="2200" dirty="0">
              <a:solidFill>
                <a:srgbClr val="F79646"/>
              </a:solidFill>
              <a:latin typeface="Arial" panose="020B0604020202020204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7285123" y="5621368"/>
            <a:ext cx="729886" cy="43088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Arial" panose="020B0604020202020204" pitchFamily="34" charset="0"/>
              </a:rPr>
              <a:t>2/</a:t>
            </a:r>
            <a:r>
              <a:rPr lang="en-US" sz="2200" dirty="0" smtClean="0">
                <a:solidFill>
                  <a:srgbClr val="F79646"/>
                </a:solidFill>
                <a:latin typeface="Arial" panose="020B0604020202020204" pitchFamily="34" charset="0"/>
              </a:rPr>
              <a:t>12</a:t>
            </a:r>
            <a:endParaRPr lang="en-US" sz="2200" dirty="0">
              <a:solidFill>
                <a:srgbClr val="F79646"/>
              </a:solidFill>
              <a:latin typeface="Arial" panose="020B060402020202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047949" y="5222849"/>
            <a:ext cx="3132563" cy="430887"/>
            <a:chOff x="6047949" y="5222849"/>
            <a:chExt cx="3132563" cy="430887"/>
          </a:xfrm>
        </p:grpSpPr>
        <p:sp>
          <p:nvSpPr>
            <p:cNvPr id="215" name="TextBox 214"/>
            <p:cNvSpPr txBox="1"/>
            <p:nvPr/>
          </p:nvSpPr>
          <p:spPr>
            <a:xfrm>
              <a:off x="8297349" y="5222849"/>
              <a:ext cx="883163" cy="43088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Arial" panose="020B0604020202020204" pitchFamily="34" charset="0"/>
                </a:rPr>
                <a:t>10/</a:t>
              </a:r>
              <a:r>
                <a:rPr lang="en-US" sz="2200" dirty="0" smtClean="0">
                  <a:solidFill>
                    <a:srgbClr val="F79646"/>
                  </a:solidFill>
                  <a:latin typeface="Arial" panose="020B0604020202020204" pitchFamily="34" charset="0"/>
                </a:rPr>
                <a:t>12</a:t>
              </a:r>
              <a:endParaRPr lang="en-US" sz="2200" dirty="0">
                <a:solidFill>
                  <a:srgbClr val="F79646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6047949" y="5222849"/>
              <a:ext cx="883163" cy="43088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Arial" panose="020B0604020202020204" pitchFamily="34" charset="0"/>
                </a:rPr>
                <a:t>10/</a:t>
              </a:r>
              <a:r>
                <a:rPr lang="en-US" sz="2200" dirty="0" smtClean="0">
                  <a:solidFill>
                    <a:srgbClr val="F79646"/>
                  </a:solidFill>
                  <a:latin typeface="Arial" panose="020B0604020202020204" pitchFamily="34" charset="0"/>
                </a:rPr>
                <a:t>12</a:t>
              </a:r>
              <a:endParaRPr lang="en-US" sz="2200" dirty="0">
                <a:solidFill>
                  <a:srgbClr val="F79646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18" name="TextBox 217"/>
          <p:cNvSpPr txBox="1"/>
          <p:nvPr/>
        </p:nvSpPr>
        <p:spPr>
          <a:xfrm>
            <a:off x="6194848" y="5806425"/>
            <a:ext cx="505784" cy="43088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Arial" panose="020B0604020202020204" pitchFamily="34" charset="0"/>
              </a:rPr>
              <a:t>+8</a:t>
            </a:r>
          </a:p>
        </p:txBody>
      </p:sp>
      <p:sp>
        <p:nvSpPr>
          <p:cNvPr id="219" name="TextBox 218"/>
          <p:cNvSpPr txBox="1"/>
          <p:nvPr/>
        </p:nvSpPr>
        <p:spPr>
          <a:xfrm>
            <a:off x="6194848" y="4577662"/>
            <a:ext cx="505784" cy="43088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Arial" panose="020B0604020202020204" pitchFamily="34" charset="0"/>
              </a:rPr>
              <a:t>+6</a:t>
            </a:r>
          </a:p>
        </p:txBody>
      </p:sp>
      <p:sp>
        <p:nvSpPr>
          <p:cNvPr id="220" name="TextBox 219"/>
          <p:cNvSpPr txBox="1"/>
          <p:nvPr/>
        </p:nvSpPr>
        <p:spPr>
          <a:xfrm>
            <a:off x="8505281" y="4577662"/>
            <a:ext cx="505784" cy="43088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Arial" panose="020B0604020202020204" pitchFamily="34" charset="0"/>
              </a:rPr>
              <a:t>+4</a:t>
            </a:r>
          </a:p>
        </p:txBody>
      </p:sp>
      <p:sp>
        <p:nvSpPr>
          <p:cNvPr id="221" name="TextBox 220"/>
          <p:cNvSpPr txBox="1"/>
          <p:nvPr/>
        </p:nvSpPr>
        <p:spPr>
          <a:xfrm>
            <a:off x="8505281" y="5806425"/>
            <a:ext cx="505784" cy="43088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Arial" panose="020B0604020202020204" pitchFamily="34" charset="0"/>
              </a:rPr>
              <a:t>+2</a:t>
            </a:r>
          </a:p>
        </p:txBody>
      </p:sp>
      <p:sp>
        <p:nvSpPr>
          <p:cNvPr id="222" name="TextBox 221"/>
          <p:cNvSpPr txBox="1"/>
          <p:nvPr/>
        </p:nvSpPr>
        <p:spPr>
          <a:xfrm>
            <a:off x="6978844" y="3542048"/>
            <a:ext cx="505784" cy="43088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Arial" panose="020B0604020202020204" pitchFamily="34" charset="0"/>
              </a:rPr>
              <a:t>+0</a:t>
            </a:r>
          </a:p>
        </p:txBody>
      </p:sp>
      <p:sp>
        <p:nvSpPr>
          <p:cNvPr id="223" name="TextBox 222"/>
          <p:cNvSpPr txBox="1"/>
          <p:nvPr/>
        </p:nvSpPr>
        <p:spPr>
          <a:xfrm>
            <a:off x="107812" y="6317412"/>
            <a:ext cx="25765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Arial" panose="020B0604020202020204" pitchFamily="34" charset="0"/>
              </a:rPr>
              <a:t>Clock period = 20</a:t>
            </a:r>
            <a:endParaRPr lang="en-US" sz="2200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553023" y="2996952"/>
            <a:ext cx="1930745" cy="50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u="sng" dirty="0" smtClean="0">
                <a:solidFill>
                  <a:srgbClr val="FFC000"/>
                </a:solidFill>
                <a:latin typeface="Arial" panose="020B0604020202020204" pitchFamily="34" charset="0"/>
              </a:rPr>
              <a:t>Initial graph</a:t>
            </a:r>
            <a:endParaRPr lang="en-US" sz="2600" u="sng" dirty="0">
              <a:solidFill>
                <a:srgbClr val="FFC000"/>
              </a:solidFill>
              <a:latin typeface="Arial" panose="020B0604020202020204" pitchFamily="34" charset="0"/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3304107" y="2996952"/>
            <a:ext cx="2610506" cy="50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u="sng" dirty="0" smtClean="0">
                <a:solidFill>
                  <a:srgbClr val="FFC000"/>
                </a:solidFill>
                <a:latin typeface="Arial" panose="020B0604020202020204" pitchFamily="34" charset="0"/>
              </a:rPr>
              <a:t>After 1</a:t>
            </a:r>
            <a:r>
              <a:rPr lang="en-US" sz="2600" u="sng" baseline="30000" dirty="0" smtClean="0">
                <a:solidFill>
                  <a:srgbClr val="FFC000"/>
                </a:solidFill>
                <a:latin typeface="Arial" panose="020B0604020202020204" pitchFamily="34" charset="0"/>
              </a:rPr>
              <a:t>st</a:t>
            </a:r>
            <a:r>
              <a:rPr lang="en-US" sz="2600" u="sng" dirty="0" smtClean="0">
                <a:solidFill>
                  <a:srgbClr val="FFC000"/>
                </a:solidFill>
                <a:latin typeface="Arial" panose="020B0604020202020204" pitchFamily="34" charset="0"/>
              </a:rPr>
              <a:t> iteration</a:t>
            </a:r>
            <a:endParaRPr lang="en-US" sz="2600" u="sng" dirty="0">
              <a:solidFill>
                <a:srgbClr val="FFC000"/>
              </a:solidFill>
              <a:latin typeface="Arial" panose="020B0604020202020204" pitchFamily="34" charset="0"/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322613" y="2996952"/>
            <a:ext cx="2689607" cy="50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u="sng" dirty="0" smtClean="0">
                <a:solidFill>
                  <a:srgbClr val="FFC000"/>
                </a:solidFill>
                <a:latin typeface="Arial" panose="020B0604020202020204" pitchFamily="34" charset="0"/>
              </a:rPr>
              <a:t>After 2</a:t>
            </a:r>
            <a:r>
              <a:rPr lang="en-US" sz="2600" u="sng" baseline="30000" dirty="0" smtClean="0">
                <a:solidFill>
                  <a:srgbClr val="FFC000"/>
                </a:solidFill>
                <a:latin typeface="Arial" panose="020B0604020202020204" pitchFamily="34" charset="0"/>
              </a:rPr>
              <a:t>nd</a:t>
            </a:r>
            <a:r>
              <a:rPr lang="en-US" sz="2600" u="sng" dirty="0" smtClean="0">
                <a:solidFill>
                  <a:srgbClr val="FFC000"/>
                </a:solidFill>
                <a:latin typeface="Arial" panose="020B0604020202020204" pitchFamily="34" charset="0"/>
              </a:rPr>
              <a:t> iteration</a:t>
            </a:r>
            <a:endParaRPr lang="en-US" sz="2600" u="sng" dirty="0">
              <a:solidFill>
                <a:srgbClr val="FFC000"/>
              </a:solidFill>
              <a:latin typeface="Arial" panose="020B0604020202020204" pitchFamily="34" charset="0"/>
            </a:endParaRPr>
          </a:p>
        </p:txBody>
      </p:sp>
      <p:sp>
        <p:nvSpPr>
          <p:cNvPr id="229" name="Oval 228"/>
          <p:cNvSpPr/>
          <p:nvPr/>
        </p:nvSpPr>
        <p:spPr bwMode="auto">
          <a:xfrm>
            <a:off x="6125635" y="3498820"/>
            <a:ext cx="3027551" cy="1823080"/>
          </a:xfrm>
          <a:prstGeom prst="ellipse">
            <a:avLst/>
          </a:prstGeom>
          <a:noFill/>
          <a:ln w="28575" cap="sq" cmpd="sng" algn="ctr">
            <a:solidFill>
              <a:srgbClr val="FFC000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602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Predictive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707" y="1052736"/>
            <a:ext cx="4632140" cy="5805263"/>
          </a:xfrm>
        </p:spPr>
        <p:txBody>
          <a:bodyPr/>
          <a:lstStyle/>
          <a:p>
            <a:pPr marL="339725" indent="-339725">
              <a:buSzPct val="100000"/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iming analysis at post-synthesis stage</a:t>
            </a:r>
          </a:p>
          <a:p>
            <a:pPr marL="339725" indent="-339725">
              <a:buSzPct val="100000"/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Perform useful skew optimization</a:t>
            </a:r>
          </a:p>
          <a:p>
            <a:pPr marL="339725" indent="-339725">
              <a:buSzPct val="100000"/>
              <a:buFont typeface="+mj-lt"/>
              <a:buAutoNum type="arabicPeriod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9725" indent="-339725">
              <a:buSzPct val="100000"/>
              <a:buFont typeface="+mj-lt"/>
              <a:buAutoNum type="arabicPeriod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9725" indent="-339725">
              <a:buSzPct val="100000"/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Apply resulting useful skew (clock latencies) during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implementation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stages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169549" y="2065004"/>
            <a:ext cx="3109126" cy="47973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Synthesis</a:t>
            </a:r>
            <a:endParaRPr 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owchart: Data 8"/>
          <p:cNvSpPr/>
          <p:nvPr/>
        </p:nvSpPr>
        <p:spPr>
          <a:xfrm>
            <a:off x="5184941" y="1196752"/>
            <a:ext cx="3078343" cy="466480"/>
          </a:xfrm>
          <a:prstGeom prst="flowChartInputOutpu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RTL </a:t>
            </a:r>
            <a:r>
              <a:rPr lang="en-U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netlist</a:t>
            </a:r>
            <a:endParaRPr 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724112" y="2561606"/>
            <a:ext cx="0" cy="38444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724112" y="1679292"/>
            <a:ext cx="0" cy="38444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5184940" y="3404594"/>
            <a:ext cx="3078344" cy="2799226"/>
            <a:chOff x="5184940" y="3404594"/>
            <a:chExt cx="3078344" cy="2799226"/>
          </a:xfrm>
        </p:grpSpPr>
        <p:sp>
          <p:nvSpPr>
            <p:cNvPr id="6" name="Rounded Rectangle 5"/>
            <p:cNvSpPr/>
            <p:nvPr/>
          </p:nvSpPr>
          <p:spPr>
            <a:xfrm>
              <a:off x="5184940" y="5688428"/>
              <a:ext cx="3078344" cy="515392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Routing/Route Opt.</a:t>
              </a:r>
              <a:endPara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184941" y="3808028"/>
              <a:ext cx="3078343" cy="526465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Placement/Place Opt.</a:t>
              </a:r>
              <a:endPara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6724112" y="5285942"/>
              <a:ext cx="0" cy="38444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ounded Rectangle 9"/>
            <p:cNvSpPr/>
            <p:nvPr/>
          </p:nvSpPr>
          <p:spPr>
            <a:xfrm>
              <a:off x="5184940" y="4780748"/>
              <a:ext cx="3078344" cy="482499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CTS/CTS Opt.</a:t>
              </a:r>
              <a:endPara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6724112" y="4378920"/>
              <a:ext cx="0" cy="38444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6713441" y="3404594"/>
              <a:ext cx="0" cy="38444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ounded Rectangle 17"/>
          <p:cNvSpPr/>
          <p:nvPr/>
        </p:nvSpPr>
        <p:spPr>
          <a:xfrm>
            <a:off x="5113248" y="2939269"/>
            <a:ext cx="3235368" cy="480615"/>
          </a:xfrm>
          <a:prstGeom prst="round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5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Predictive Useful </a:t>
            </a:r>
            <a:r>
              <a:rPr lang="en-US" sz="215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15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kew</a:t>
            </a:r>
            <a:endParaRPr lang="en-US" sz="215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0044" y="2720503"/>
            <a:ext cx="3805905" cy="830997"/>
          </a:xfrm>
          <a:prstGeom prst="rect">
            <a:avLst/>
          </a:prstGeom>
          <a:noFill/>
          <a:ln w="28575">
            <a:noFill/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  <a:latin typeface="Arial" panose="020B0604020202020204" pitchFamily="34" charset="0"/>
              </a:rPr>
              <a:t>Maximize </a:t>
            </a:r>
            <a:r>
              <a:rPr lang="en-US" sz="2400" dirty="0" smtClean="0">
                <a:latin typeface="Arial" panose="020B0604020202020204" pitchFamily="34" charset="0"/>
              </a:rPr>
              <a:t>∑ setup slacks</a:t>
            </a:r>
          </a:p>
          <a:p>
            <a:r>
              <a:rPr lang="en-US" sz="2400" dirty="0" smtClean="0">
                <a:solidFill>
                  <a:srgbClr val="FFC000"/>
                </a:solidFill>
                <a:latin typeface="Arial" panose="020B0604020202020204" pitchFamily="34" charset="0"/>
              </a:rPr>
              <a:t>Subject to </a:t>
            </a:r>
            <a:r>
              <a:rPr lang="en-US" sz="2400" dirty="0" smtClean="0">
                <a:latin typeface="Arial" panose="020B0604020202020204" pitchFamily="34" charset="0"/>
              </a:rPr>
              <a:t>hold constraints</a:t>
            </a:r>
            <a:endParaRPr lang="en-US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61427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702" y="2774032"/>
            <a:ext cx="457835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63274"/>
            <a:ext cx="45720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Early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8" y="1052736"/>
            <a:ext cx="9185509" cy="108012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Post-synthesis useful skew optimization (simple predictive)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TW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sym typeface="Symbol"/>
              </a:rPr>
              <a:t> </a:t>
            </a:r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sym typeface="Symbol"/>
              </a:rPr>
              <a:t>I</a:t>
            </a:r>
            <a:r>
              <a:rPr lang="en-US" altLang="zh-TW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sym typeface="Symbol"/>
              </a:rPr>
              <a:t>mproved clock skew relaxes timing constraints</a:t>
            </a:r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sym typeface="Symbol"/>
              </a:rPr>
              <a:t/>
            </a:r>
            <a:b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sym typeface="Symbol"/>
              </a:rPr>
            </a:br>
            <a:r>
              <a:rPr lang="en-US" altLang="zh-TW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sym typeface="Symbol"/>
              </a:rPr>
              <a:t> </a:t>
            </a:r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sym typeface="Symbol"/>
              </a:rPr>
              <a:t>C</a:t>
            </a:r>
            <a:r>
              <a:rPr lang="en-US" altLang="zh-TW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sym typeface="Symbol"/>
              </a:rPr>
              <a:t>orrelation between post-synthesis &amp; post-routing slacks↑</a:t>
            </a:r>
            <a:endParaRPr lang="en-US" altLang="zh-TW" dirty="0" smtClean="0">
              <a:latin typeface="Arial" panose="020B0604020202020204" pitchFamily="34" charset="0"/>
              <a:cs typeface="Arial" panose="020B0604020202020204" pitchFamily="34" charset="0"/>
              <a:sym typeface="Symbol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15616" y="2413992"/>
            <a:ext cx="2826804" cy="458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u="sng" dirty="0" smtClean="0">
                <a:solidFill>
                  <a:srgbClr val="FFC000"/>
                </a:solidFill>
                <a:latin typeface="Arial" panose="020B0604020202020204" pitchFamily="34" charset="0"/>
              </a:rPr>
              <a:t>With useful skew</a:t>
            </a:r>
            <a:endParaRPr lang="en-US" sz="2600" u="sng" dirty="0">
              <a:solidFill>
                <a:srgbClr val="FFC000"/>
              </a:solidFill>
              <a:latin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08104" y="2413992"/>
            <a:ext cx="3254424" cy="458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u="sng" dirty="0" smtClean="0">
                <a:solidFill>
                  <a:srgbClr val="FFC000"/>
                </a:solidFill>
                <a:latin typeface="Arial" panose="020B0604020202020204" pitchFamily="34" charset="0"/>
              </a:rPr>
              <a:t>Without useful skew</a:t>
            </a:r>
            <a:endParaRPr lang="en-US" sz="2600" u="sng" dirty="0">
              <a:solidFill>
                <a:srgbClr val="FFC000"/>
              </a:solidFill>
              <a:latin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58228" y="3998168"/>
            <a:ext cx="8878268" cy="2504529"/>
            <a:chOff x="158228" y="3998168"/>
            <a:chExt cx="8878268" cy="2504529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1660132" y="4176655"/>
              <a:ext cx="1299791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660132" y="4001839"/>
              <a:ext cx="0" cy="348563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959923" y="4002373"/>
              <a:ext cx="0" cy="348563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483768" y="4238038"/>
              <a:ext cx="16514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Arial" panose="020B0604020202020204" pitchFamily="34" charset="0"/>
                </a:rPr>
                <a:t>0ps to 150ps</a:t>
              </a:r>
              <a:endParaRPr lang="en-US" sz="2000" dirty="0">
                <a:solidFill>
                  <a:srgbClr val="FFFF00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6184077" y="4172984"/>
              <a:ext cx="2276355" cy="367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184077" y="3998168"/>
              <a:ext cx="0" cy="34856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8460432" y="3998702"/>
              <a:ext cx="0" cy="34856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7308304" y="4574232"/>
              <a:ext cx="16514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Arial" panose="020B0604020202020204" pitchFamily="34" charset="0"/>
                </a:rPr>
                <a:t>0ps to </a:t>
              </a:r>
              <a:r>
                <a:rPr lang="en-US" sz="2000" dirty="0">
                  <a:latin typeface="Arial" panose="020B0604020202020204" pitchFamily="34" charset="0"/>
                </a:rPr>
                <a:t>2</a:t>
              </a:r>
              <a:r>
                <a:rPr lang="en-US" sz="2000" dirty="0" smtClean="0">
                  <a:latin typeface="Arial" panose="020B0604020202020204" pitchFamily="34" charset="0"/>
                </a:rPr>
                <a:t>50ps</a:t>
              </a:r>
              <a:endParaRPr lang="en-US" sz="2000" dirty="0">
                <a:latin typeface="Arial" panose="020B0604020202020204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58228" y="5733256"/>
              <a:ext cx="887826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Clr>
                  <a:srgbClr val="FFC000"/>
                </a:buClr>
                <a:buFont typeface="Wingdings" panose="05000000000000000000" pitchFamily="2" charset="2"/>
                <a:buChar char="Ø"/>
              </a:pPr>
              <a:r>
                <a:rPr lang="en-US" sz="2200" dirty="0" smtClean="0">
                  <a:latin typeface="Arial" panose="020B0604020202020204" pitchFamily="34" charset="0"/>
                </a:rPr>
                <a:t>Post-routing critical path corresponds to paths with </a:t>
              </a:r>
              <a:r>
                <a:rPr lang="en-US" sz="2200" dirty="0" smtClean="0">
                  <a:solidFill>
                    <a:srgbClr val="FFFF00"/>
                  </a:solidFill>
                  <a:latin typeface="Arial" panose="020B0604020202020204" pitchFamily="34" charset="0"/>
                </a:rPr>
                <a:t>0-150</a:t>
              </a:r>
              <a:r>
                <a:rPr lang="en-US" sz="2200" dirty="0" smtClean="0">
                  <a:latin typeface="Arial" panose="020B0604020202020204" pitchFamily="34" charset="0"/>
                </a:rPr>
                <a:t> (0-250)</a:t>
              </a:r>
              <a:r>
                <a:rPr lang="en-US" sz="2200" dirty="0" err="1" smtClean="0">
                  <a:latin typeface="Arial" panose="020B0604020202020204" pitchFamily="34" charset="0"/>
                </a:rPr>
                <a:t>ps</a:t>
              </a:r>
              <a:r>
                <a:rPr lang="en-US" sz="2200" dirty="0" smtClean="0">
                  <a:latin typeface="Arial" panose="020B0604020202020204" pitchFamily="34" charset="0"/>
                </a:rPr>
                <a:t> slacks </a:t>
              </a:r>
              <a:r>
                <a:rPr lang="en-US" sz="2200" dirty="0" smtClean="0">
                  <a:solidFill>
                    <a:srgbClr val="FFFF00"/>
                  </a:solidFill>
                  <a:latin typeface="Arial" panose="020B0604020202020204" pitchFamily="34" charset="0"/>
                </a:rPr>
                <a:t>w/</a:t>
              </a:r>
              <a:r>
                <a:rPr lang="en-US" sz="2200" dirty="0" smtClean="0">
                  <a:latin typeface="Arial" panose="020B0604020202020204" pitchFamily="34" charset="0"/>
                </a:rPr>
                <a:t> (w/o) useful skew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968229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653164" cy="2664296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the optimization at post-synthesis stage still be valid at post-routing stage?</a:t>
            </a:r>
          </a:p>
          <a:p>
            <a:pPr>
              <a:spcBef>
                <a:spcPts val="1000"/>
              </a:spcBef>
            </a:pPr>
            <a:r>
              <a:rPr lang="en-US" sz="28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Recall:</a:t>
            </a:r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Improved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correlation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between </a:t>
            </a:r>
            <a:r>
              <a:rPr lang="en-US" sz="28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post-synthesis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8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post-routing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slacks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000"/>
              </a:spcBef>
            </a:pPr>
            <a:r>
              <a:rPr lang="en-US" altLang="zh-TW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sym typeface="Symbol"/>
              </a:rPr>
              <a:t>Expect:</a:t>
            </a:r>
            <a:r>
              <a:rPr lang="en-US" altLang="zh-TW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sym typeface="Symbol"/>
              </a:rPr>
              <a:t> </a:t>
            </a:r>
            <a:r>
              <a:rPr lang="en-US" altLang="zh-TW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sym typeface="Symbol"/>
              </a:rPr>
              <a:t>Post-synthesis</a:t>
            </a:r>
            <a:r>
              <a:rPr lang="en-US" altLang="zh-TW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sym typeface="Symbol"/>
              </a:rPr>
              <a:t> optimization </a:t>
            </a:r>
            <a:r>
              <a:rPr lang="en-US" altLang="zh-T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sym typeface="Symbol"/>
              </a:rPr>
              <a:t>leads to similar timing improvement as </a:t>
            </a:r>
            <a:r>
              <a:rPr lang="en-US" altLang="zh-TW" sz="2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sym typeface="Symbol"/>
              </a:rPr>
              <a:t>post-routing optimization</a:t>
            </a:r>
            <a:endParaRPr lang="en-US" sz="2800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95536" y="3717032"/>
            <a:ext cx="3682351" cy="2784905"/>
            <a:chOff x="395536" y="3645024"/>
            <a:chExt cx="3682351" cy="2784905"/>
          </a:xfrm>
        </p:grpSpPr>
        <p:sp>
          <p:nvSpPr>
            <p:cNvPr id="4" name="Rounded Rectangle 3"/>
            <p:cNvSpPr/>
            <p:nvPr/>
          </p:nvSpPr>
          <p:spPr>
            <a:xfrm>
              <a:off x="415327" y="3645024"/>
              <a:ext cx="1969326" cy="474980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Synthesis</a:t>
              </a:r>
              <a:endPara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395536" y="5205793"/>
              <a:ext cx="2008909" cy="448979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P&amp;R</a:t>
              </a:r>
              <a:endPara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405480" y="4437146"/>
              <a:ext cx="1989020" cy="480615"/>
            </a:xfrm>
            <a:prstGeom prst="roundRect">
              <a:avLst/>
            </a:prstGeom>
            <a:noFill/>
            <a:ln w="2857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50" b="1" dirty="0" smtClean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Useful Skew</a:t>
              </a:r>
              <a:endParaRPr lang="en-US" sz="215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05480" y="5949314"/>
              <a:ext cx="1989020" cy="480615"/>
            </a:xfrm>
            <a:prstGeom prst="roundRect">
              <a:avLst/>
            </a:prstGeom>
            <a:noFill/>
            <a:ln w="28575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50" b="1" dirty="0" smtClean="0">
                  <a:solidFill>
                    <a:srgbClr val="92D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Useful Skew</a:t>
              </a:r>
              <a:endParaRPr lang="en-US" sz="215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399990" y="4125673"/>
              <a:ext cx="0" cy="28884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399990" y="4916953"/>
              <a:ext cx="0" cy="28884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399990" y="5637033"/>
              <a:ext cx="0" cy="28884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lbow Connector 13"/>
            <p:cNvCxnSpPr>
              <a:stCxn id="6" idx="3"/>
              <a:endCxn id="7" idx="3"/>
            </p:cNvCxnSpPr>
            <p:nvPr/>
          </p:nvCxnSpPr>
          <p:spPr bwMode="auto">
            <a:xfrm>
              <a:off x="2394500" y="4677454"/>
              <a:ext cx="12700" cy="1512168"/>
            </a:xfrm>
            <a:prstGeom prst="bentConnector3">
              <a:avLst>
                <a:gd name="adj1" fmla="val 3138047"/>
              </a:avLst>
            </a:prstGeom>
            <a:solidFill>
              <a:schemeClr val="accent1"/>
            </a:solidFill>
            <a:ln w="25400" cap="sq" cmpd="sng" algn="ctr">
              <a:solidFill>
                <a:srgbClr val="FFFF00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2776136" y="5195419"/>
              <a:ext cx="1301751" cy="434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rgbClr val="FFFF00"/>
                  </a:solidFill>
                </a:rPr>
                <a:t>Compare</a:t>
              </a:r>
              <a:endParaRPr lang="en-US" sz="2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748254" y="1140928"/>
            <a:ext cx="1136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</a:rPr>
              <a:t>-</a:t>
            </a:r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</a:rPr>
              <a:t> Yes</a:t>
            </a:r>
            <a:endParaRPr lang="en-US" sz="2800" b="1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678957"/>
            <a:ext cx="4902200" cy="284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9318471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Improved Predictive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86" y="887204"/>
            <a:ext cx="9004518" cy="1684470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Solution quality 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predictive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optimization is affected by timing optimizations during P&amp;R (e.g.,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-swapping)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TW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sym typeface="Symbol"/>
              </a:rPr>
              <a:t> </a:t>
            </a:r>
            <a:r>
              <a:rPr lang="en-US" altLang="zh-TW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sym typeface="Symbol"/>
              </a:rPr>
              <a:t>P</a:t>
            </a:r>
            <a:r>
              <a:rPr lang="en-US" altLang="zh-T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sym typeface="Symbol"/>
              </a:rPr>
              <a:t>redict useful skew based on LVT-only netlist</a:t>
            </a:r>
          </a:p>
          <a:p>
            <a:pPr>
              <a:spcBef>
                <a:spcPts val="1000"/>
              </a:spcBef>
            </a:pPr>
            <a:r>
              <a:rPr lang="en-US" altLang="zh-T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sym typeface="Symbol"/>
              </a:rPr>
              <a:t>LVT-only synthesis </a:t>
            </a:r>
            <a:r>
              <a:rPr lang="en-US" altLang="zh-T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sym typeface="Symbol"/>
              </a:rPr>
              <a:t></a:t>
            </a:r>
            <a:r>
              <a:rPr lang="en-US" altLang="zh-T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sym typeface="Wingdings" panose="05000000000000000000" pitchFamily="2" charset="2"/>
              </a:rPr>
              <a:t> estimation of achievable slacks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259632" y="2708920"/>
            <a:ext cx="6446003" cy="4036630"/>
            <a:chOff x="1259632" y="2708920"/>
            <a:chExt cx="6446003" cy="4036630"/>
          </a:xfrm>
        </p:grpSpPr>
        <p:sp>
          <p:nvSpPr>
            <p:cNvPr id="28" name="Rounded Rectangle 27"/>
            <p:cNvSpPr/>
            <p:nvPr/>
          </p:nvSpPr>
          <p:spPr>
            <a:xfrm>
              <a:off x="1259632" y="3406532"/>
              <a:ext cx="3109126" cy="392545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Synthesis w/ Multi-</a:t>
              </a:r>
              <a:r>
                <a:rPr lang="en-US" sz="2200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Vt</a:t>
              </a:r>
              <a:endPara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1275023" y="6340280"/>
              <a:ext cx="3078344" cy="405270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Routing/Route Opt.</a:t>
              </a:r>
              <a:endPara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1275024" y="4859410"/>
              <a:ext cx="3078343" cy="418118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Placement/Place Opt.</a:t>
              </a:r>
              <a:endPara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Flowchart: Data 31"/>
            <p:cNvSpPr/>
            <p:nvPr/>
          </p:nvSpPr>
          <p:spPr>
            <a:xfrm>
              <a:off x="1275024" y="2708920"/>
              <a:ext cx="3078343" cy="385521"/>
            </a:xfrm>
            <a:prstGeom prst="flowChartInputOutpu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RTL </a:t>
              </a:r>
              <a:r>
                <a:rPr lang="en-US" sz="2200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netlist</a:t>
              </a:r>
              <a:endPara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1275023" y="5617626"/>
              <a:ext cx="3078344" cy="383200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CTS/CTS Opt.</a:t>
              </a:r>
              <a:endPara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>
              <a:off x="2814195" y="3132946"/>
              <a:ext cx="0" cy="23871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ounded Rectangle 37"/>
            <p:cNvSpPr/>
            <p:nvPr/>
          </p:nvSpPr>
          <p:spPr>
            <a:xfrm>
              <a:off x="1259632" y="4140367"/>
              <a:ext cx="3109126" cy="397203"/>
            </a:xfrm>
            <a:prstGeom prst="roundRect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50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Predictive Useful </a:t>
              </a:r>
              <a:r>
                <a:rPr lang="en-US" sz="2150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en-US" sz="2150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kew</a:t>
              </a:r>
              <a:endParaRPr lang="en-US" sz="215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2814195" y="3853026"/>
              <a:ext cx="0" cy="23871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2814195" y="5329095"/>
              <a:ext cx="0" cy="23871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2814195" y="6050647"/>
              <a:ext cx="0" cy="23871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2814195" y="4587296"/>
              <a:ext cx="0" cy="23871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ounded Rectangle 42"/>
            <p:cNvSpPr/>
            <p:nvPr/>
          </p:nvSpPr>
          <p:spPr>
            <a:xfrm>
              <a:off x="5103037" y="3432828"/>
              <a:ext cx="2372913" cy="392545"/>
            </a:xfrm>
            <a:prstGeom prst="roundRect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Synthesis w/ LVT</a:t>
              </a:r>
              <a:endParaRPr lang="en-US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Flowchart: Data 43"/>
            <p:cNvSpPr/>
            <p:nvPr/>
          </p:nvSpPr>
          <p:spPr>
            <a:xfrm>
              <a:off x="4979946" y="4145412"/>
              <a:ext cx="2625277" cy="385521"/>
            </a:xfrm>
            <a:prstGeom prst="flowChartInputOutput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200" dirty="0" smtClean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LVT-only netlist</a:t>
              </a:r>
              <a:endParaRPr lang="en-US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0" name="Elbow Connector 49"/>
            <p:cNvCxnSpPr>
              <a:stCxn id="32" idx="5"/>
              <a:endCxn id="43" idx="0"/>
            </p:cNvCxnSpPr>
            <p:nvPr/>
          </p:nvCxnSpPr>
          <p:spPr bwMode="auto">
            <a:xfrm>
              <a:off x="4045533" y="2901682"/>
              <a:ext cx="2243961" cy="531147"/>
            </a:xfrm>
            <a:prstGeom prst="bentConnector2">
              <a:avLst/>
            </a:prstGeom>
            <a:solidFill>
              <a:schemeClr val="accent1"/>
            </a:solidFill>
            <a:ln w="254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2" name="Elbow Connector 51"/>
            <p:cNvCxnSpPr>
              <a:stCxn id="44" idx="4"/>
              <a:endCxn id="30" idx="3"/>
            </p:cNvCxnSpPr>
            <p:nvPr/>
          </p:nvCxnSpPr>
          <p:spPr bwMode="auto">
            <a:xfrm rot="5400000">
              <a:off x="5054208" y="3830092"/>
              <a:ext cx="537537" cy="1939218"/>
            </a:xfrm>
            <a:prstGeom prst="bentConnector2">
              <a:avLst/>
            </a:prstGeom>
            <a:solidFill>
              <a:schemeClr val="accent1"/>
            </a:solidFill>
            <a:ln w="254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3" name="Straight Arrow Connector 52"/>
            <p:cNvCxnSpPr>
              <a:stCxn id="43" idx="2"/>
              <a:endCxn id="44" idx="1"/>
            </p:cNvCxnSpPr>
            <p:nvPr/>
          </p:nvCxnSpPr>
          <p:spPr>
            <a:xfrm>
              <a:off x="6289494" y="3825374"/>
              <a:ext cx="3091" cy="32003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44" idx="2"/>
              <a:endCxn id="38" idx="3"/>
            </p:cNvCxnSpPr>
            <p:nvPr/>
          </p:nvCxnSpPr>
          <p:spPr>
            <a:xfrm flipH="1">
              <a:off x="4368758" y="4338173"/>
              <a:ext cx="873716" cy="79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60"/>
            <p:cNvSpPr/>
            <p:nvPr/>
          </p:nvSpPr>
          <p:spPr bwMode="auto">
            <a:xfrm>
              <a:off x="4874524" y="3236963"/>
              <a:ext cx="2831111" cy="1419416"/>
            </a:xfrm>
            <a:prstGeom prst="rect">
              <a:avLst/>
            </a:prstGeom>
            <a:noFill/>
            <a:ln w="28575" cap="sq" cmpd="sng" algn="ctr">
              <a:noFill/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4989801" y="5469031"/>
            <a:ext cx="3758663" cy="1200329"/>
          </a:xfrm>
          <a:prstGeom prst="rect">
            <a:avLst/>
          </a:prstGeom>
          <a:noFill/>
          <a:ln w="28575"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buClr>
                <a:srgbClr val="FFC000"/>
              </a:buClr>
            </a:pPr>
            <a:r>
              <a:rPr lang="en-US" sz="2400" dirty="0" smtClean="0">
                <a:solidFill>
                  <a:schemeClr val="accent6"/>
                </a:solidFill>
                <a:latin typeface="Arial" panose="020B0604020202020204" pitchFamily="34" charset="0"/>
              </a:rPr>
              <a:t>We use setup slacks from LVT-only case and hold slacks from multi-</a:t>
            </a:r>
            <a:r>
              <a:rPr lang="en-US" sz="2400" dirty="0" err="1" smtClean="0">
                <a:solidFill>
                  <a:schemeClr val="accent6"/>
                </a:solidFill>
                <a:latin typeface="Arial" panose="020B0604020202020204" pitchFamily="34" charset="0"/>
              </a:rPr>
              <a:t>Vt</a:t>
            </a:r>
            <a:r>
              <a:rPr lang="en-US" sz="2400" dirty="0" smtClean="0">
                <a:solidFill>
                  <a:schemeClr val="accent6"/>
                </a:solidFill>
                <a:latin typeface="Arial" panose="020B0604020202020204" pitchFamily="34" charset="0"/>
              </a:rPr>
              <a:t> case</a:t>
            </a:r>
            <a:endParaRPr lang="en-US" sz="2400" dirty="0">
              <a:solidFill>
                <a:schemeClr val="accent6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01803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5288" y="200025"/>
            <a:ext cx="8489950" cy="708025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ea typeface="굴림" pitchFamily="50" charset="-127"/>
              </a:rPr>
              <a:t>Outline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57188" y="1125538"/>
            <a:ext cx="8391276" cy="4895749"/>
          </a:xfrm>
        </p:spPr>
        <p:txBody>
          <a:bodyPr/>
          <a:lstStyle/>
          <a:p>
            <a:pPr>
              <a:defRPr/>
            </a:pPr>
            <a:r>
              <a:rPr lang="en-US" altLang="ko-KR" sz="3600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Background and Motivation </a:t>
            </a:r>
          </a:p>
          <a:p>
            <a:pPr>
              <a:defRPr/>
            </a:pPr>
            <a:r>
              <a:rPr lang="en-US" altLang="ko-KR" sz="3600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Problem Statement</a:t>
            </a:r>
          </a:p>
          <a:p>
            <a:pPr>
              <a:defRPr/>
            </a:pPr>
            <a:r>
              <a:rPr lang="en-US" altLang="ko-KR" sz="3600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Our Methodologies</a:t>
            </a:r>
          </a:p>
          <a:p>
            <a:pPr>
              <a:defRPr/>
            </a:pPr>
            <a:r>
              <a:rPr lang="en-US" altLang="ko-KR" sz="3600" dirty="0">
                <a:latin typeface="Arial" pitchFamily="34" charset="0"/>
                <a:ea typeface="굴림" pitchFamily="50" charset="-127"/>
                <a:cs typeface="Arial" pitchFamily="34" charset="0"/>
              </a:rPr>
              <a:t>Experimental Setup and Results</a:t>
            </a:r>
          </a:p>
          <a:p>
            <a:pPr>
              <a:defRPr/>
            </a:pPr>
            <a:r>
              <a:rPr lang="en-US" altLang="ko-KR" sz="3600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004976828"/>
      </p:ext>
    </p:extLst>
  </p:cSld>
  <p:clrMapOvr>
    <a:masterClrMapping/>
  </p:clrMapOvr>
  <p:transition xmlns:p14="http://schemas.microsoft.com/office/powerpoint/2010/main" advTm="1026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5288" y="200025"/>
            <a:ext cx="8489950" cy="708025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ea typeface="굴림" pitchFamily="50" charset="-127"/>
              </a:rPr>
              <a:t>Outline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57188" y="1125538"/>
            <a:ext cx="8391276" cy="4895749"/>
          </a:xfrm>
        </p:spPr>
        <p:txBody>
          <a:bodyPr/>
          <a:lstStyle/>
          <a:p>
            <a:pPr>
              <a:defRPr/>
            </a:pPr>
            <a:r>
              <a:rPr lang="en-US" altLang="ko-KR" sz="36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Background and Motivation </a:t>
            </a:r>
          </a:p>
          <a:p>
            <a:pPr>
              <a:defRPr/>
            </a:pPr>
            <a:r>
              <a:rPr lang="en-US" altLang="ko-KR" sz="36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Problem Statement</a:t>
            </a:r>
          </a:p>
          <a:p>
            <a:pPr>
              <a:defRPr/>
            </a:pPr>
            <a:r>
              <a:rPr lang="en-US" altLang="ko-KR" sz="36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Our Methodologies</a:t>
            </a:r>
          </a:p>
          <a:p>
            <a:pPr>
              <a:defRPr/>
            </a:pPr>
            <a:r>
              <a:rPr lang="en-US" altLang="ko-KR" sz="36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Experimental Setup and Results</a:t>
            </a:r>
          </a:p>
          <a:p>
            <a:pPr>
              <a:defRPr/>
            </a:pPr>
            <a:r>
              <a:rPr lang="en-US" altLang="ko-KR" sz="36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039047594"/>
      </p:ext>
    </p:extLst>
  </p:cSld>
  <p:clrMapOvr>
    <a:masterClrMapping/>
  </p:clrMapOvr>
  <p:transition xmlns:p14="http://schemas.microsoft.com/office/powerpoint/2010/main" advTm="29639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818" y="1004184"/>
            <a:ext cx="8482662" cy="5328592"/>
          </a:xfrm>
        </p:spPr>
        <p:txBody>
          <a:bodyPr/>
          <a:lstStyle/>
          <a:p>
            <a:pPr>
              <a:spcAft>
                <a:spcPts val="500"/>
              </a:spcAft>
            </a:pPr>
            <a:r>
              <a:rPr lang="en-US" sz="2400" dirty="0" smtClean="0">
                <a:solidFill>
                  <a:schemeClr val="accent6"/>
                </a:solidFill>
                <a:effectLst/>
                <a:latin typeface="Arial" pitchFamily="34" charset="0"/>
                <a:cs typeface="Arial" pitchFamily="34" charset="0"/>
              </a:rPr>
              <a:t>Design</a:t>
            </a:r>
          </a:p>
          <a:p>
            <a:pPr marL="0" indent="0">
              <a:buNone/>
            </a:pPr>
            <a:endParaRPr lang="en-US" sz="2400" i="1" dirty="0">
              <a:effectLst/>
              <a:latin typeface="Arial" pitchFamily="34" charset="0"/>
              <a:cs typeface="Arial" pitchFamily="34" charset="0"/>
            </a:endParaRPr>
          </a:p>
          <a:p>
            <a:endParaRPr lang="en-US" sz="2400" i="1" dirty="0" smtClean="0">
              <a:effectLst/>
              <a:latin typeface="Arial" pitchFamily="34" charset="0"/>
              <a:cs typeface="Arial" pitchFamily="34" charset="0"/>
            </a:endParaRPr>
          </a:p>
          <a:p>
            <a:endParaRPr lang="en-US" sz="2400" i="1" dirty="0" smtClean="0">
              <a:effectLst/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solidFill>
                <a:schemeClr val="accent6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chemeClr val="accent6"/>
                </a:solidFill>
                <a:effectLst/>
                <a:latin typeface="Arial" pitchFamily="34" charset="0"/>
                <a:cs typeface="Arial" pitchFamily="34" charset="0"/>
              </a:rPr>
              <a:t>Technology</a:t>
            </a:r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 28nm FDSOI, dual-</a:t>
            </a:r>
            <a:r>
              <a:rPr lang="en-US" sz="2400" dirty="0" err="1" smtClean="0">
                <a:effectLst/>
                <a:latin typeface="Arial" pitchFamily="34" charset="0"/>
                <a:cs typeface="Arial" pitchFamily="34" charset="0"/>
              </a:rPr>
              <a:t>Vt</a:t>
            </a:r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 {SVT, LVT}</a:t>
            </a:r>
          </a:p>
          <a:p>
            <a:r>
              <a:rPr lang="en-US" sz="2400" dirty="0">
                <a:solidFill>
                  <a:schemeClr val="accent6"/>
                </a:solidFill>
                <a:effectLst/>
                <a:latin typeface="Arial" pitchFamily="34" charset="0"/>
                <a:cs typeface="Arial" pitchFamily="34" charset="0"/>
              </a:rPr>
              <a:t>Signoff corners </a:t>
            </a:r>
            <a:r>
              <a:rPr lang="en-US" sz="2400" dirty="0">
                <a:effectLst/>
                <a:latin typeface="Arial" pitchFamily="34" charset="0"/>
                <a:cs typeface="Arial" pitchFamily="34" charset="0"/>
              </a:rPr>
              <a:t>{125ºC, 0.9V, SS} and {-40ºC, 1.05V, FF</a:t>
            </a:r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}</a:t>
            </a:r>
            <a:endParaRPr lang="en-US" sz="2400" dirty="0" smtClean="0">
              <a:solidFill>
                <a:schemeClr val="accent6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chemeClr val="accent6"/>
                </a:solidFill>
                <a:effectLst/>
                <a:latin typeface="Arial" pitchFamily="34" charset="0"/>
                <a:cs typeface="Arial" pitchFamily="34" charset="0"/>
              </a:rPr>
              <a:t>Tools</a:t>
            </a:r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Synthesis: </a:t>
            </a:r>
            <a:r>
              <a:rPr lang="en-US" i="1" dirty="0" smtClean="0">
                <a:effectLst/>
                <a:latin typeface="Arial" pitchFamily="34" charset="0"/>
                <a:cs typeface="Arial" pitchFamily="34" charset="0"/>
              </a:rPr>
              <a:t>Synopsys Design Compiler vH-2013.03-SP3</a:t>
            </a:r>
          </a:p>
          <a:p>
            <a:pPr lvl="1"/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P&amp;R: </a:t>
            </a:r>
            <a:r>
              <a:rPr lang="en-US" i="1" dirty="0" smtClean="0">
                <a:effectLst/>
                <a:latin typeface="Arial" pitchFamily="34" charset="0"/>
                <a:cs typeface="Arial" pitchFamily="34" charset="0"/>
              </a:rPr>
              <a:t>Synopsys IC Compiler vH-2013.06-SP2</a:t>
            </a:r>
          </a:p>
          <a:p>
            <a:r>
              <a:rPr lang="en-US" sz="2400" dirty="0" smtClean="0">
                <a:solidFill>
                  <a:schemeClr val="accent6"/>
                </a:solidFill>
                <a:effectLst/>
                <a:latin typeface="Arial" pitchFamily="34" charset="0"/>
                <a:cs typeface="Arial" pitchFamily="34" charset="0"/>
              </a:rPr>
              <a:t>Tool “</a:t>
            </a:r>
            <a:r>
              <a:rPr lang="en-US" sz="2400" dirty="0" err="1" smtClean="0">
                <a:solidFill>
                  <a:schemeClr val="accent6"/>
                </a:solidFill>
                <a:effectLst/>
                <a:latin typeface="Arial" pitchFamily="34" charset="0"/>
                <a:cs typeface="Arial" pitchFamily="34" charset="0"/>
              </a:rPr>
              <a:t>denoising</a:t>
            </a:r>
            <a:r>
              <a:rPr lang="en-US" sz="2400" dirty="0" smtClean="0">
                <a:solidFill>
                  <a:schemeClr val="accent6"/>
                </a:solidFill>
                <a:effectLst/>
                <a:latin typeface="Arial" pitchFamily="34" charset="0"/>
                <a:cs typeface="Arial" pitchFamily="34" charset="0"/>
              </a:rPr>
              <a:t>” </a:t>
            </a:r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execute three separate runs with small perturbation of clock period (-1ps, 0ps, +1ps), take best outcome</a:t>
            </a:r>
          </a:p>
          <a:p>
            <a:endParaRPr lang="en-US" sz="2400" dirty="0" smtClean="0">
              <a:effectLst/>
              <a:latin typeface="Arial" pitchFamily="34" charset="0"/>
              <a:cs typeface="Arial" pitchFamily="34" charset="0"/>
            </a:endParaRPr>
          </a:p>
          <a:p>
            <a:endParaRPr lang="en-US" sz="2400" dirty="0"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251763"/>
              </p:ext>
            </p:extLst>
          </p:nvPr>
        </p:nvGraphicFramePr>
        <p:xfrm>
          <a:off x="863222" y="1419680"/>
          <a:ext cx="7272910" cy="184912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630680"/>
                <a:gridCol w="1846580"/>
                <a:gridCol w="1186419"/>
                <a:gridCol w="1402080"/>
                <a:gridCol w="1207151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Design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Clk</a:t>
                      </a:r>
                      <a:r>
                        <a:rPr lang="en-US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period (ns)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#Cells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#Flip-flops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#Paths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aes_cipher</a:t>
                      </a:r>
                      <a:endParaRPr 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</a:t>
                      </a:r>
                      <a:endParaRPr 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~23K</a:t>
                      </a:r>
                      <a:endParaRPr 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530</a:t>
                      </a:r>
                      <a:endParaRPr 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16251</a:t>
                      </a:r>
                      <a:endParaRPr 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des_perf</a:t>
                      </a:r>
                      <a:endParaRPr 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  <a:endParaRPr 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~11K</a:t>
                      </a:r>
                      <a:endParaRPr 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1985</a:t>
                      </a:r>
                      <a:endParaRPr 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23153</a:t>
                      </a:r>
                      <a:endParaRPr 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jpeg_encoder</a:t>
                      </a:r>
                      <a:endParaRPr 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</a:t>
                      </a:r>
                      <a:endParaRPr 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~50K</a:t>
                      </a:r>
                      <a:endParaRPr 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4712</a:t>
                      </a:r>
                      <a:endParaRPr 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137333</a:t>
                      </a:r>
                      <a:endParaRPr 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mpeg2</a:t>
                      </a:r>
                      <a:endParaRPr 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</a:t>
                      </a:r>
                      <a:endParaRPr 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~11K</a:t>
                      </a:r>
                      <a:endParaRPr 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3381</a:t>
                      </a:r>
                      <a:endParaRPr 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95490</a:t>
                      </a:r>
                      <a:endParaRPr 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5463017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Among 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7"/>
            <a:ext cx="8567489" cy="3888432"/>
          </a:xfrm>
        </p:spPr>
        <p:txBody>
          <a:bodyPr/>
          <a:lstStyle/>
          <a:p>
            <a:pPr>
              <a:spcAft>
                <a:spcPts val="1100"/>
              </a:spcAft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Variants of back-annotation flows 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SimPred</a:t>
            </a:r>
            <a:r>
              <a:rPr lang="en-US" sz="28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imple prediction flow </a:t>
            </a:r>
          </a:p>
          <a:p>
            <a:r>
              <a:rPr lang="en-US" sz="2800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ImpPred</a:t>
            </a:r>
            <a:r>
              <a:rPr lang="en-US" sz="28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improved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prediction flow 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306433"/>
              </p:ext>
            </p:extLst>
          </p:nvPr>
        </p:nvGraphicFramePr>
        <p:xfrm>
          <a:off x="835676" y="1547816"/>
          <a:ext cx="6814185" cy="222504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032000"/>
                <a:gridCol w="2545080"/>
                <a:gridCol w="223710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Flow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Back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annotate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from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Back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annotate to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BA-W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Post-placement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Pre-synthesis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BA-I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Post-placement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Pre-placement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BA-II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Post-routing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Pre-synthesis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BA-III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Post-routing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Pre-placement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BA-IV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Post-routing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Pre-CTS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2971461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>
            <a:off x="2079030" y="2818336"/>
            <a:ext cx="0" cy="1563609"/>
          </a:xfrm>
          <a:prstGeom prst="line">
            <a:avLst/>
          </a:prstGeom>
          <a:ln w="28575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283928" y="4913820"/>
            <a:ext cx="0" cy="1517624"/>
          </a:xfrm>
          <a:prstGeom prst="line">
            <a:avLst/>
          </a:prstGeom>
          <a:ln w="28575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101002" y="4928772"/>
            <a:ext cx="0" cy="1487721"/>
          </a:xfrm>
          <a:prstGeom prst="line">
            <a:avLst/>
          </a:prstGeom>
          <a:ln w="28575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787874" y="2796190"/>
            <a:ext cx="0" cy="1517624"/>
          </a:xfrm>
          <a:prstGeom prst="line">
            <a:avLst/>
          </a:prstGeom>
          <a:ln w="28575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7" y="128017"/>
            <a:ext cx="8489702" cy="708695"/>
          </a:xfrm>
        </p:spPr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403" y="784282"/>
            <a:ext cx="8827093" cy="1791474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en-US" sz="2400" dirty="0">
                <a:effectLst/>
                <a:latin typeface="Arial" pitchFamily="34" charset="0"/>
                <a:cs typeface="Arial" pitchFamily="34" charset="0"/>
              </a:rPr>
              <a:t>P</a:t>
            </a:r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redictive flow (</a:t>
            </a:r>
            <a:r>
              <a:rPr lang="en-US" sz="2400" dirty="0" err="1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ImpPred</a:t>
            </a:r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) achieves similar </a:t>
            </a:r>
            <a:r>
              <a:rPr lang="en-US" sz="2400" dirty="0">
                <a:effectLst/>
                <a:latin typeface="Arial" pitchFamily="34" charset="0"/>
                <a:cs typeface="Arial" pitchFamily="34" charset="0"/>
              </a:rPr>
              <a:t>/</a:t>
            </a:r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 better timing, with much less runtime, compared to the average of back-annotation flow variants (</a:t>
            </a:r>
            <a:r>
              <a:rPr lang="en-US" sz="2400" dirty="0" smtClean="0">
                <a:solidFill>
                  <a:srgbClr val="FFC000"/>
                </a:solidFill>
                <a:effectLst/>
                <a:latin typeface="Arial" pitchFamily="34" charset="0"/>
                <a:cs typeface="Arial" pitchFamily="34" charset="0"/>
              </a:rPr>
              <a:t>BA </a:t>
            </a:r>
            <a:r>
              <a:rPr lang="en-US" sz="2400" dirty="0" err="1" smtClean="0">
                <a:solidFill>
                  <a:srgbClr val="FFC000"/>
                </a:solidFill>
                <a:effectLst/>
                <a:latin typeface="Arial" pitchFamily="34" charset="0"/>
                <a:cs typeface="Arial" pitchFamily="34" charset="0"/>
              </a:rPr>
              <a:t>avg</a:t>
            </a:r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spcBef>
                <a:spcPts val="500"/>
              </a:spcBef>
            </a:pPr>
            <a:r>
              <a:rPr lang="en-US" sz="2400" dirty="0">
                <a:effectLst/>
                <a:latin typeface="Arial" pitchFamily="34" charset="0"/>
                <a:cs typeface="Arial" pitchFamily="34" charset="0"/>
              </a:rPr>
              <a:t>D</a:t>
            </a:r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ifferent back-annotation flows </a:t>
            </a:r>
            <a:r>
              <a:rPr lang="en-US" sz="2400" dirty="0" smtClean="0">
                <a:effectLst/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 timing quality varies</a:t>
            </a:r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altLang="zh-TW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sym typeface="Symbol"/>
              </a:rPr>
              <a:t> </a:t>
            </a:r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sym typeface="Symbol"/>
              </a:rPr>
              <a:t>C</a:t>
            </a:r>
            <a:r>
              <a:rPr lang="en-US" altLang="zh-TW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sym typeface="Symbol"/>
              </a:rPr>
              <a:t>annot completely resolve the “chicken-and-egg” problem</a:t>
            </a:r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</a:br>
            <a:endParaRPr lang="en-US" sz="2400" dirty="0" smtClean="0"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4824940"/>
              </p:ext>
            </p:extLst>
          </p:nvPr>
        </p:nvGraphicFramePr>
        <p:xfrm>
          <a:off x="611560" y="2632070"/>
          <a:ext cx="3573065" cy="2178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9477410"/>
              </p:ext>
            </p:extLst>
          </p:nvPr>
        </p:nvGraphicFramePr>
        <p:xfrm>
          <a:off x="4644008" y="2628708"/>
          <a:ext cx="4352658" cy="2178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3562227"/>
              </p:ext>
            </p:extLst>
          </p:nvPr>
        </p:nvGraphicFramePr>
        <p:xfrm>
          <a:off x="4676186" y="4763154"/>
          <a:ext cx="3501838" cy="2108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0889347"/>
              </p:ext>
            </p:extLst>
          </p:nvPr>
        </p:nvGraphicFramePr>
        <p:xfrm>
          <a:off x="539552" y="4763143"/>
          <a:ext cx="3645854" cy="2107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50450" y="2732768"/>
            <a:ext cx="1273837" cy="362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accent6"/>
                </a:solidFill>
              </a:rPr>
              <a:t>a</a:t>
            </a:r>
            <a:r>
              <a:rPr lang="en-US" dirty="0" err="1" smtClean="0">
                <a:solidFill>
                  <a:schemeClr val="accent6"/>
                </a:solidFill>
              </a:rPr>
              <a:t>es_cipher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78668" y="4027159"/>
            <a:ext cx="1069426" cy="362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accent6"/>
                </a:solidFill>
              </a:rPr>
              <a:t>d</a:t>
            </a:r>
            <a:r>
              <a:rPr lang="en-US" dirty="0" err="1" smtClean="0">
                <a:solidFill>
                  <a:schemeClr val="accent6"/>
                </a:solidFill>
              </a:rPr>
              <a:t>es_perf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83768" y="6138027"/>
            <a:ext cx="1565748" cy="362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accent6"/>
                </a:solidFill>
              </a:rPr>
              <a:t>j</a:t>
            </a:r>
            <a:r>
              <a:rPr lang="en-US" dirty="0" err="1" smtClean="0">
                <a:solidFill>
                  <a:schemeClr val="accent6"/>
                </a:solidFill>
              </a:rPr>
              <a:t>peg_encoder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24458" y="6136827"/>
            <a:ext cx="883823" cy="362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mpeg2</a:t>
            </a:r>
            <a:endParaRPr lang="en-US" dirty="0">
              <a:solidFill>
                <a:schemeClr val="accent6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391725" y="2790225"/>
            <a:ext cx="2396299" cy="1494105"/>
            <a:chOff x="2391725" y="2710661"/>
            <a:chExt cx="2396299" cy="1524136"/>
          </a:xfrm>
        </p:grpSpPr>
        <p:sp>
          <p:nvSpPr>
            <p:cNvPr id="8" name="TextBox 7"/>
            <p:cNvSpPr txBox="1"/>
            <p:nvPr/>
          </p:nvSpPr>
          <p:spPr>
            <a:xfrm>
              <a:off x="3747037" y="2710661"/>
              <a:ext cx="10409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CC66"/>
                  </a:solidFill>
                  <a:latin typeface="Arial" panose="020B0604020202020204" pitchFamily="34" charset="0"/>
                </a:rPr>
                <a:t>Less runtime</a:t>
              </a:r>
              <a:endParaRPr lang="en-US" dirty="0">
                <a:solidFill>
                  <a:srgbClr val="FFCC66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>
              <a:off x="3779912" y="2780928"/>
              <a:ext cx="0" cy="1008112"/>
            </a:xfrm>
            <a:prstGeom prst="straightConnector1">
              <a:avLst/>
            </a:prstGeom>
            <a:solidFill>
              <a:schemeClr val="accent1"/>
            </a:solidFill>
            <a:ln w="25400" cap="sq" cmpd="sng" algn="ctr">
              <a:solidFill>
                <a:srgbClr val="FFCC6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>
              <a:off x="2475384" y="4230000"/>
              <a:ext cx="1232520" cy="0"/>
            </a:xfrm>
            <a:prstGeom prst="straightConnector1">
              <a:avLst/>
            </a:prstGeom>
            <a:solidFill>
              <a:schemeClr val="accent1"/>
            </a:solidFill>
            <a:ln w="25400" cap="sq" cmpd="sng" algn="ctr">
              <a:solidFill>
                <a:srgbClr val="FFFF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4" name="TextBox 23"/>
            <p:cNvSpPr txBox="1"/>
            <p:nvPr/>
          </p:nvSpPr>
          <p:spPr>
            <a:xfrm>
              <a:off x="2391725" y="3869960"/>
              <a:ext cx="1524111" cy="364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Arial" panose="020B0604020202020204" pitchFamily="34" charset="0"/>
                </a:rPr>
                <a:t>Smaller TNS</a:t>
              </a:r>
              <a:endParaRPr lang="en-US" dirty="0">
                <a:solidFill>
                  <a:srgbClr val="FFFF00"/>
                </a:solidFill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0709430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5288" y="200025"/>
            <a:ext cx="8489950" cy="708025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ea typeface="굴림" pitchFamily="50" charset="-127"/>
              </a:rPr>
              <a:t>Outline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57188" y="1125538"/>
            <a:ext cx="8391276" cy="4895749"/>
          </a:xfrm>
        </p:spPr>
        <p:txBody>
          <a:bodyPr/>
          <a:lstStyle/>
          <a:p>
            <a:pPr>
              <a:defRPr/>
            </a:pPr>
            <a:r>
              <a:rPr lang="en-US" altLang="ko-KR" sz="3600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Background and Motivation </a:t>
            </a:r>
          </a:p>
          <a:p>
            <a:pPr>
              <a:defRPr/>
            </a:pPr>
            <a:r>
              <a:rPr lang="en-US" altLang="ko-KR" sz="3600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Problem Statement</a:t>
            </a:r>
          </a:p>
          <a:p>
            <a:pPr>
              <a:defRPr/>
            </a:pPr>
            <a:r>
              <a:rPr lang="en-US" altLang="ko-KR" sz="3600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Our Methodologies</a:t>
            </a:r>
          </a:p>
          <a:p>
            <a:pPr>
              <a:defRPr/>
            </a:pPr>
            <a:r>
              <a:rPr lang="en-US" altLang="ko-KR" sz="3600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Experimental Setup and Results</a:t>
            </a:r>
          </a:p>
          <a:p>
            <a:pPr>
              <a:defRPr/>
            </a:pPr>
            <a:r>
              <a:rPr lang="en-US" altLang="ko-KR" sz="3600" dirty="0">
                <a:latin typeface="Arial" pitchFamily="34" charset="0"/>
                <a:ea typeface="굴림" pitchFamily="50" charset="-127"/>
                <a:cs typeface="Arial" pitchFamily="34" charset="0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3991131221"/>
      </p:ext>
    </p:extLst>
  </p:cSld>
  <p:clrMapOvr>
    <a:masterClrMapping/>
  </p:clrMapOvr>
  <p:transition xmlns:p14="http://schemas.microsoft.com/office/powerpoint/2010/main" advTm="1026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86" y="980728"/>
            <a:ext cx="9004518" cy="5472608"/>
          </a:xfrm>
        </p:spPr>
        <p:txBody>
          <a:bodyPr/>
          <a:lstStyle/>
          <a:p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NOLO = a no-loop predictive useful skew optimization flow</a:t>
            </a:r>
          </a:p>
          <a:p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Improved prediction of potential slack using LVT-only netlist</a:t>
            </a:r>
          </a:p>
          <a:p>
            <a:r>
              <a:rPr lang="en-US" sz="2800" dirty="0">
                <a:effectLst/>
                <a:latin typeface="Arial" pitchFamily="34" charset="0"/>
                <a:cs typeface="Arial" pitchFamily="34" charset="0"/>
              </a:rPr>
              <a:t>S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imilar or better timing, with much less runtime compared to back-annotation flows</a:t>
            </a:r>
          </a:p>
          <a:p>
            <a:r>
              <a:rPr lang="en-US" sz="2800" dirty="0">
                <a:effectLst/>
                <a:latin typeface="Arial" pitchFamily="34" charset="0"/>
                <a:cs typeface="Arial" pitchFamily="34" charset="0"/>
              </a:rPr>
              <a:t>B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ack-annotation flow cannot completely resolve the “chicken-and-egg” problem </a:t>
            </a:r>
          </a:p>
          <a:p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Future Work</a:t>
            </a:r>
          </a:p>
          <a:p>
            <a:pPr lvl="1"/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Analyze and apply useful skew across multiple PVT corners</a:t>
            </a:r>
          </a:p>
          <a:p>
            <a:pPr lvl="1"/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Study tradeoff among area, power and timing of useful skew optimization  </a:t>
            </a:r>
          </a:p>
        </p:txBody>
      </p:sp>
    </p:spTree>
    <p:extLst>
      <p:ext uri="{BB962C8B-B14F-4D97-AF65-F5344CB8AC3E}">
        <p14:creationId xmlns:p14="http://schemas.microsoft.com/office/powerpoint/2010/main" val="2173256816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Acknowledgments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027" y="1052736"/>
            <a:ext cx="8703126" cy="4680973"/>
          </a:xfrm>
        </p:spPr>
        <p:txBody>
          <a:bodyPr/>
          <a:lstStyle/>
          <a:p>
            <a:r>
              <a:rPr lang="en-US" sz="3200" dirty="0">
                <a:effectLst/>
                <a:latin typeface="Arial" pitchFamily="34" charset="0"/>
                <a:cs typeface="Arial" pitchFamily="34" charset="0"/>
              </a:rPr>
              <a:t>Work supported from </a:t>
            </a:r>
            <a:r>
              <a:rPr lang="en-US" sz="3200" dirty="0" smtClean="0">
                <a:effectLst/>
                <a:latin typeface="Arial" pitchFamily="34" charset="0"/>
                <a:cs typeface="Arial" pitchFamily="34" charset="0"/>
              </a:rPr>
              <a:t>Qualcomm</a:t>
            </a:r>
            <a:r>
              <a:rPr lang="en-US" sz="3200" dirty="0">
                <a:effectLst/>
                <a:latin typeface="Arial" pitchFamily="34" charset="0"/>
                <a:cs typeface="Arial" pitchFamily="34" charset="0"/>
              </a:rPr>
              <a:t>, Samsung, NSF, SRC, the IMPACT (UC Discovery) and IMPACT+ centers </a:t>
            </a:r>
          </a:p>
        </p:txBody>
      </p:sp>
    </p:spTree>
    <p:extLst>
      <p:ext uri="{BB962C8B-B14F-4D97-AF65-F5344CB8AC3E}">
        <p14:creationId xmlns:p14="http://schemas.microsoft.com/office/powerpoint/2010/main" val="1226040195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467544" y="2928938"/>
            <a:ext cx="8132763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ko-KR" sz="4800" b="1" dirty="0">
                <a:solidFill>
                  <a:srgbClr val="FFCC66"/>
                </a:solidFill>
                <a:ea typeface="굴림" pitchFamily="50" charset="-127"/>
              </a:rPr>
              <a:t>Thank </a:t>
            </a:r>
            <a:r>
              <a:rPr lang="en-US" altLang="ko-KR" sz="4800" b="1" dirty="0" smtClean="0">
                <a:solidFill>
                  <a:srgbClr val="FFCC66"/>
                </a:solidFill>
                <a:ea typeface="굴림" pitchFamily="50" charset="-127"/>
              </a:rPr>
              <a:t>You!</a:t>
            </a:r>
            <a:endParaRPr lang="en-US" altLang="ko-KR" sz="4800" b="1" dirty="0">
              <a:solidFill>
                <a:srgbClr val="FFCC66"/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39581412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467544" y="2928938"/>
            <a:ext cx="8132763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ko-KR" sz="4800" b="1" dirty="0" smtClean="0">
                <a:solidFill>
                  <a:srgbClr val="FFCC66"/>
                </a:solidFill>
                <a:ea typeface="굴림" pitchFamily="50" charset="-127"/>
              </a:rPr>
              <a:t>Backup Slides</a:t>
            </a:r>
            <a:endParaRPr lang="en-US" altLang="ko-KR" sz="4800" b="1" dirty="0">
              <a:solidFill>
                <a:srgbClr val="FFCC66"/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90208917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203848" y="1196752"/>
            <a:ext cx="2987809" cy="4792262"/>
            <a:chOff x="5401732" y="1877098"/>
            <a:chExt cx="2987809" cy="4792262"/>
          </a:xfrm>
        </p:grpSpPr>
        <p:grpSp>
          <p:nvGrpSpPr>
            <p:cNvPr id="3" name="Group 2"/>
            <p:cNvGrpSpPr/>
            <p:nvPr/>
          </p:nvGrpSpPr>
          <p:grpSpPr>
            <a:xfrm>
              <a:off x="5401732" y="2492896"/>
              <a:ext cx="2987809" cy="4176464"/>
              <a:chOff x="5364088" y="2276872"/>
              <a:chExt cx="2987809" cy="4176464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5364088" y="3125250"/>
                <a:ext cx="2987809" cy="519478"/>
              </a:xfrm>
              <a:prstGeom prst="round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Synthesis</a:t>
                </a:r>
                <a:endParaRPr lang="en-US" sz="2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" name="Rounded Rectangle 5"/>
              <p:cNvSpPr/>
              <p:nvPr/>
            </p:nvSpPr>
            <p:spPr>
              <a:xfrm>
                <a:off x="5378878" y="5917017"/>
                <a:ext cx="2958228" cy="536319"/>
              </a:xfrm>
              <a:prstGeom prst="round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Routing/Route Opt.</a:t>
                </a:r>
                <a:endParaRPr lang="en-US" sz="2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5378879" y="4028092"/>
                <a:ext cx="2958227" cy="564441"/>
              </a:xfrm>
              <a:prstGeom prst="round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Placement/Place Opt.</a:t>
                </a:r>
                <a:endParaRPr lang="en-US" sz="2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8" name="Straight Arrow Connector 7"/>
              <p:cNvCxnSpPr/>
              <p:nvPr/>
            </p:nvCxnSpPr>
            <p:spPr>
              <a:xfrm>
                <a:off x="6857992" y="5524994"/>
                <a:ext cx="0" cy="38444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Flowchart: Data 8"/>
              <p:cNvSpPr/>
              <p:nvPr/>
            </p:nvSpPr>
            <p:spPr>
              <a:xfrm>
                <a:off x="5378879" y="2276872"/>
                <a:ext cx="2958227" cy="466480"/>
              </a:xfrm>
              <a:prstGeom prst="flowChartInputOutpu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RTL </a:t>
                </a:r>
                <a:r>
                  <a:rPr lang="en-US" sz="22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netlist</a:t>
                </a:r>
                <a:endParaRPr lang="en-US" sz="2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5378878" y="5007494"/>
                <a:ext cx="2958228" cy="507111"/>
              </a:xfrm>
              <a:prstGeom prst="round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CTS/CTS Opt.</a:t>
                </a:r>
                <a:endParaRPr lang="en-US" sz="2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6857992" y="4617972"/>
                <a:ext cx="0" cy="38444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6857992" y="3641726"/>
                <a:ext cx="0" cy="38444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6857992" y="2759412"/>
                <a:ext cx="0" cy="38444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TextBox 3"/>
            <p:cNvSpPr txBox="1"/>
            <p:nvPr/>
          </p:nvSpPr>
          <p:spPr>
            <a:xfrm>
              <a:off x="5617854" y="1877098"/>
              <a:ext cx="2574717" cy="5038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u="sng" dirty="0" smtClean="0">
                  <a:solidFill>
                    <a:srgbClr val="FFC000"/>
                  </a:solidFill>
                  <a:latin typeface="Arial" panose="020B0604020202020204" pitchFamily="34" charset="0"/>
                </a:rPr>
                <a:t>Zero-skew flow</a:t>
              </a:r>
              <a:endParaRPr lang="en-US" sz="2600" u="sng" dirty="0">
                <a:solidFill>
                  <a:srgbClr val="FFC000"/>
                </a:solidFill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2064525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5288" y="200025"/>
            <a:ext cx="8489950" cy="708025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ea typeface="굴림" pitchFamily="50" charset="-127"/>
              </a:rPr>
              <a:t>Outline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57188" y="1125538"/>
            <a:ext cx="8391276" cy="4895749"/>
          </a:xfrm>
        </p:spPr>
        <p:txBody>
          <a:bodyPr/>
          <a:lstStyle/>
          <a:p>
            <a:pPr>
              <a:defRPr/>
            </a:pPr>
            <a:r>
              <a:rPr lang="en-US" altLang="ko-KR" sz="3600" dirty="0">
                <a:latin typeface="Arial" pitchFamily="34" charset="0"/>
                <a:ea typeface="굴림" pitchFamily="50" charset="-127"/>
                <a:cs typeface="Arial" pitchFamily="34" charset="0"/>
              </a:rPr>
              <a:t>Background and Motivation </a:t>
            </a:r>
          </a:p>
          <a:p>
            <a:pPr>
              <a:defRPr/>
            </a:pPr>
            <a:r>
              <a:rPr lang="en-US" altLang="ko-KR" sz="3600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Problem Statement</a:t>
            </a:r>
          </a:p>
          <a:p>
            <a:pPr>
              <a:defRPr/>
            </a:pPr>
            <a:r>
              <a:rPr lang="en-US" altLang="ko-KR" sz="3600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Our Methodologies</a:t>
            </a:r>
          </a:p>
          <a:p>
            <a:pPr>
              <a:defRPr/>
            </a:pPr>
            <a:r>
              <a:rPr lang="en-US" altLang="ko-KR" sz="3600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Experimental Setup and Results</a:t>
            </a:r>
          </a:p>
          <a:p>
            <a:pPr>
              <a:defRPr/>
            </a:pPr>
            <a:r>
              <a:rPr lang="en-US" altLang="ko-KR" sz="3600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920963060"/>
      </p:ext>
    </p:extLst>
  </p:cSld>
  <p:clrMapOvr>
    <a:masterClrMapping/>
  </p:clrMapOvr>
  <p:transition xmlns:p14="http://schemas.microsoft.com/office/powerpoint/2010/main" advTm="1026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Useful Skew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5959"/>
            <a:ext cx="8827093" cy="1002881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Useful Skew</a:t>
            </a:r>
            <a:r>
              <a:rPr lang="en-US" sz="2800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adjusts clock sink latencies to improve performance and/or timing robustness of IC designs</a:t>
            </a:r>
            <a:endParaRPr lang="en-US" dirty="0">
              <a:cs typeface="Arial" pitchFamily="34" charset="0"/>
            </a:endParaRPr>
          </a:p>
          <a:p>
            <a:pPr>
              <a:defRPr/>
            </a:pPr>
            <a:endParaRPr lang="en-US" sz="28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475626" y="4363925"/>
            <a:ext cx="306225" cy="836734"/>
          </a:xfrm>
          <a:prstGeom prst="rect">
            <a:avLst/>
          </a:prstGeom>
          <a:noFill/>
          <a:ln w="38100"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Isosceles Triangle 45"/>
          <p:cNvSpPr/>
          <p:nvPr/>
        </p:nvSpPr>
        <p:spPr>
          <a:xfrm flipH="1">
            <a:off x="1509825" y="5091124"/>
            <a:ext cx="245494" cy="105161"/>
          </a:xfrm>
          <a:prstGeom prst="triangl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647155" y="4363925"/>
            <a:ext cx="306225" cy="836734"/>
          </a:xfrm>
          <a:prstGeom prst="rect">
            <a:avLst/>
          </a:prstGeom>
          <a:noFill/>
          <a:ln w="38100"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Isosceles Triangle 61"/>
          <p:cNvSpPr/>
          <p:nvPr/>
        </p:nvSpPr>
        <p:spPr>
          <a:xfrm flipH="1">
            <a:off x="2681354" y="5091124"/>
            <a:ext cx="245494" cy="105161"/>
          </a:xfrm>
          <a:prstGeom prst="triangl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831557" y="4363925"/>
            <a:ext cx="306225" cy="836734"/>
          </a:xfrm>
          <a:prstGeom prst="rect">
            <a:avLst/>
          </a:prstGeom>
          <a:noFill/>
          <a:ln w="38100"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Isosceles Triangle 65"/>
          <p:cNvSpPr/>
          <p:nvPr/>
        </p:nvSpPr>
        <p:spPr>
          <a:xfrm flipH="1">
            <a:off x="3853151" y="5091124"/>
            <a:ext cx="245494" cy="105161"/>
          </a:xfrm>
          <a:prstGeom prst="triangl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5988" y="5212685"/>
            <a:ext cx="3905025" cy="488297"/>
            <a:chOff x="85988" y="5212685"/>
            <a:chExt cx="3905025" cy="488297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306344" y="5459391"/>
              <a:ext cx="2684669" cy="11176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1641158" y="5212685"/>
              <a:ext cx="0" cy="22860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Isosceles Triangle 57"/>
            <p:cNvSpPr/>
            <p:nvPr/>
          </p:nvSpPr>
          <p:spPr>
            <a:xfrm rot="5400000" flipH="1">
              <a:off x="935504" y="5334564"/>
              <a:ext cx="399376" cy="248820"/>
            </a:xfrm>
            <a:prstGeom prst="triangle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85988" y="5239317"/>
              <a:ext cx="962937" cy="461665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  <a:latin typeface="Arial" panose="020B0604020202020204" pitchFamily="34" charset="0"/>
                </a:rPr>
                <a:t>Clock</a:t>
              </a:r>
              <a:endParaRPr lang="en-US" sz="2400" dirty="0">
                <a:solidFill>
                  <a:srgbClr val="FFFF00"/>
                </a:solidFill>
                <a:latin typeface="Arial" pitchFamily="34" charset="0"/>
              </a:endParaRPr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2812687" y="5212685"/>
              <a:ext cx="0" cy="22860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3984484" y="5212685"/>
              <a:ext cx="0" cy="22860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833052" y="3276883"/>
            <a:ext cx="3805196" cy="1556354"/>
            <a:chOff x="833052" y="3276883"/>
            <a:chExt cx="3805196" cy="1556354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1804575" y="4801863"/>
              <a:ext cx="823368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Freeform 49"/>
            <p:cNvSpPr/>
            <p:nvPr/>
          </p:nvSpPr>
          <p:spPr>
            <a:xfrm flipV="1">
              <a:off x="833052" y="3276883"/>
              <a:ext cx="3805196" cy="1556354"/>
            </a:xfrm>
            <a:custGeom>
              <a:avLst/>
              <a:gdLst>
                <a:gd name="connsiteX0" fmla="*/ 1089354 w 1172731"/>
                <a:gd name="connsiteY0" fmla="*/ 0 h 520489"/>
                <a:gd name="connsiteX1" fmla="*/ 1162182 w 1172731"/>
                <a:gd name="connsiteY1" fmla="*/ 323681 h 520489"/>
                <a:gd name="connsiteX2" fmla="*/ 887053 w 1172731"/>
                <a:gd name="connsiteY2" fmla="*/ 485522 h 520489"/>
                <a:gd name="connsiteX3" fmla="*/ 142586 w 1172731"/>
                <a:gd name="connsiteY3" fmla="*/ 493614 h 520489"/>
                <a:gd name="connsiteX4" fmla="*/ 5021 w 1172731"/>
                <a:gd name="connsiteY4" fmla="*/ 186117 h 520489"/>
                <a:gd name="connsiteX5" fmla="*/ 223506 w 1172731"/>
                <a:gd name="connsiteY5" fmla="*/ 64736 h 520489"/>
                <a:gd name="connsiteX0" fmla="*/ 1057017 w 1140394"/>
                <a:gd name="connsiteY0" fmla="*/ 0 h 516403"/>
                <a:gd name="connsiteX1" fmla="*/ 1129845 w 1140394"/>
                <a:gd name="connsiteY1" fmla="*/ 323681 h 516403"/>
                <a:gd name="connsiteX2" fmla="*/ 854716 w 1140394"/>
                <a:gd name="connsiteY2" fmla="*/ 485522 h 516403"/>
                <a:gd name="connsiteX3" fmla="*/ 110249 w 1140394"/>
                <a:gd name="connsiteY3" fmla="*/ 493614 h 516403"/>
                <a:gd name="connsiteX4" fmla="*/ 11850 w 1140394"/>
                <a:gd name="connsiteY4" fmla="*/ 242761 h 516403"/>
                <a:gd name="connsiteX5" fmla="*/ 191169 w 1140394"/>
                <a:gd name="connsiteY5" fmla="*/ 64736 h 516403"/>
                <a:gd name="connsiteX0" fmla="*/ 1061344 w 1144721"/>
                <a:gd name="connsiteY0" fmla="*/ 0 h 516403"/>
                <a:gd name="connsiteX1" fmla="*/ 1134172 w 1144721"/>
                <a:gd name="connsiteY1" fmla="*/ 323681 h 516403"/>
                <a:gd name="connsiteX2" fmla="*/ 859043 w 1144721"/>
                <a:gd name="connsiteY2" fmla="*/ 485522 h 516403"/>
                <a:gd name="connsiteX3" fmla="*/ 114576 w 1144721"/>
                <a:gd name="connsiteY3" fmla="*/ 493614 h 516403"/>
                <a:gd name="connsiteX4" fmla="*/ 16177 w 1144721"/>
                <a:gd name="connsiteY4" fmla="*/ 242761 h 516403"/>
                <a:gd name="connsiteX5" fmla="*/ 195496 w 1144721"/>
                <a:gd name="connsiteY5" fmla="*/ 64736 h 516403"/>
                <a:gd name="connsiteX0" fmla="*/ 1045181 w 1128558"/>
                <a:gd name="connsiteY0" fmla="*/ 0 h 522206"/>
                <a:gd name="connsiteX1" fmla="*/ 1118009 w 1128558"/>
                <a:gd name="connsiteY1" fmla="*/ 323681 h 522206"/>
                <a:gd name="connsiteX2" fmla="*/ 842880 w 1128558"/>
                <a:gd name="connsiteY2" fmla="*/ 485522 h 522206"/>
                <a:gd name="connsiteX3" fmla="*/ 186535 w 1128558"/>
                <a:gd name="connsiteY3" fmla="*/ 501706 h 522206"/>
                <a:gd name="connsiteX4" fmla="*/ 14 w 1128558"/>
                <a:gd name="connsiteY4" fmla="*/ 242761 h 522206"/>
                <a:gd name="connsiteX5" fmla="*/ 179333 w 1128558"/>
                <a:gd name="connsiteY5" fmla="*/ 64736 h 522206"/>
                <a:gd name="connsiteX0" fmla="*/ 1201842 w 1219690"/>
                <a:gd name="connsiteY0" fmla="*/ 0 h 489838"/>
                <a:gd name="connsiteX1" fmla="*/ 1118009 w 1219690"/>
                <a:gd name="connsiteY1" fmla="*/ 291313 h 489838"/>
                <a:gd name="connsiteX2" fmla="*/ 842880 w 1219690"/>
                <a:gd name="connsiteY2" fmla="*/ 453154 h 489838"/>
                <a:gd name="connsiteX3" fmla="*/ 186535 w 1219690"/>
                <a:gd name="connsiteY3" fmla="*/ 469338 h 489838"/>
                <a:gd name="connsiteX4" fmla="*/ 14 w 1219690"/>
                <a:gd name="connsiteY4" fmla="*/ 210393 h 489838"/>
                <a:gd name="connsiteX5" fmla="*/ 179333 w 1219690"/>
                <a:gd name="connsiteY5" fmla="*/ 32368 h 489838"/>
                <a:gd name="connsiteX0" fmla="*/ 1201842 w 1252273"/>
                <a:gd name="connsiteY0" fmla="*/ 0 h 490181"/>
                <a:gd name="connsiteX1" fmla="*/ 1215923 w 1252273"/>
                <a:gd name="connsiteY1" fmla="*/ 283221 h 490181"/>
                <a:gd name="connsiteX2" fmla="*/ 842880 w 1252273"/>
                <a:gd name="connsiteY2" fmla="*/ 453154 h 490181"/>
                <a:gd name="connsiteX3" fmla="*/ 186535 w 1252273"/>
                <a:gd name="connsiteY3" fmla="*/ 469338 h 490181"/>
                <a:gd name="connsiteX4" fmla="*/ 14 w 1252273"/>
                <a:gd name="connsiteY4" fmla="*/ 210393 h 490181"/>
                <a:gd name="connsiteX5" fmla="*/ 179333 w 1252273"/>
                <a:gd name="connsiteY5" fmla="*/ 32368 h 490181"/>
                <a:gd name="connsiteX0" fmla="*/ 1162677 w 1238006"/>
                <a:gd name="connsiteY0" fmla="*/ 0 h 457813"/>
                <a:gd name="connsiteX1" fmla="*/ 1215923 w 1238006"/>
                <a:gd name="connsiteY1" fmla="*/ 250853 h 457813"/>
                <a:gd name="connsiteX2" fmla="*/ 842880 w 1238006"/>
                <a:gd name="connsiteY2" fmla="*/ 420786 h 457813"/>
                <a:gd name="connsiteX3" fmla="*/ 186535 w 1238006"/>
                <a:gd name="connsiteY3" fmla="*/ 436970 h 457813"/>
                <a:gd name="connsiteX4" fmla="*/ 14 w 1238006"/>
                <a:gd name="connsiteY4" fmla="*/ 178025 h 457813"/>
                <a:gd name="connsiteX5" fmla="*/ 179333 w 1238006"/>
                <a:gd name="connsiteY5" fmla="*/ 0 h 457813"/>
                <a:gd name="connsiteX0" fmla="*/ 1162677 w 1190576"/>
                <a:gd name="connsiteY0" fmla="*/ 0 h 454816"/>
                <a:gd name="connsiteX1" fmla="*/ 1132420 w 1190576"/>
                <a:gd name="connsiteY1" fmla="*/ 327900 h 454816"/>
                <a:gd name="connsiteX2" fmla="*/ 842880 w 1190576"/>
                <a:gd name="connsiteY2" fmla="*/ 420786 h 454816"/>
                <a:gd name="connsiteX3" fmla="*/ 186535 w 1190576"/>
                <a:gd name="connsiteY3" fmla="*/ 436970 h 454816"/>
                <a:gd name="connsiteX4" fmla="*/ 14 w 1190576"/>
                <a:gd name="connsiteY4" fmla="*/ 178025 h 454816"/>
                <a:gd name="connsiteX5" fmla="*/ 179333 w 1190576"/>
                <a:gd name="connsiteY5" fmla="*/ 0 h 454816"/>
                <a:gd name="connsiteX0" fmla="*/ 1162677 w 1192299"/>
                <a:gd name="connsiteY0" fmla="*/ 0 h 460522"/>
                <a:gd name="connsiteX1" fmla="*/ 1132420 w 1192299"/>
                <a:gd name="connsiteY1" fmla="*/ 327900 h 460522"/>
                <a:gd name="connsiteX2" fmla="*/ 803912 w 1192299"/>
                <a:gd name="connsiteY2" fmla="*/ 436195 h 460522"/>
                <a:gd name="connsiteX3" fmla="*/ 186535 w 1192299"/>
                <a:gd name="connsiteY3" fmla="*/ 436970 h 460522"/>
                <a:gd name="connsiteX4" fmla="*/ 14 w 1192299"/>
                <a:gd name="connsiteY4" fmla="*/ 178025 h 460522"/>
                <a:gd name="connsiteX5" fmla="*/ 179333 w 1192299"/>
                <a:gd name="connsiteY5" fmla="*/ 0 h 460522"/>
                <a:gd name="connsiteX0" fmla="*/ 1162677 w 1192299"/>
                <a:gd name="connsiteY0" fmla="*/ 0 h 442104"/>
                <a:gd name="connsiteX1" fmla="*/ 1132420 w 1192299"/>
                <a:gd name="connsiteY1" fmla="*/ 327900 h 442104"/>
                <a:gd name="connsiteX2" fmla="*/ 803912 w 1192299"/>
                <a:gd name="connsiteY2" fmla="*/ 436195 h 442104"/>
                <a:gd name="connsiteX3" fmla="*/ 208802 w 1192299"/>
                <a:gd name="connsiteY3" fmla="*/ 401015 h 442104"/>
                <a:gd name="connsiteX4" fmla="*/ 14 w 1192299"/>
                <a:gd name="connsiteY4" fmla="*/ 178025 h 442104"/>
                <a:gd name="connsiteX5" fmla="*/ 179333 w 1192299"/>
                <a:gd name="connsiteY5" fmla="*/ 0 h 442104"/>
                <a:gd name="connsiteX0" fmla="*/ 1090417 w 1120039"/>
                <a:gd name="connsiteY0" fmla="*/ 0 h 442813"/>
                <a:gd name="connsiteX1" fmla="*/ 1060160 w 1120039"/>
                <a:gd name="connsiteY1" fmla="*/ 327900 h 442813"/>
                <a:gd name="connsiteX2" fmla="*/ 731652 w 1120039"/>
                <a:gd name="connsiteY2" fmla="*/ 436195 h 442813"/>
                <a:gd name="connsiteX3" fmla="*/ 136542 w 1120039"/>
                <a:gd name="connsiteY3" fmla="*/ 401015 h 442813"/>
                <a:gd name="connsiteX4" fmla="*/ 123 w 1120039"/>
                <a:gd name="connsiteY4" fmla="*/ 157480 h 442813"/>
                <a:gd name="connsiteX5" fmla="*/ 107073 w 1120039"/>
                <a:gd name="connsiteY5" fmla="*/ 0 h 442813"/>
                <a:gd name="connsiteX0" fmla="*/ 1090308 w 1119930"/>
                <a:gd name="connsiteY0" fmla="*/ 30819 h 473632"/>
                <a:gd name="connsiteX1" fmla="*/ 1060051 w 1119930"/>
                <a:gd name="connsiteY1" fmla="*/ 358719 h 473632"/>
                <a:gd name="connsiteX2" fmla="*/ 731543 w 1119930"/>
                <a:gd name="connsiteY2" fmla="*/ 467014 h 473632"/>
                <a:gd name="connsiteX3" fmla="*/ 136433 w 1119930"/>
                <a:gd name="connsiteY3" fmla="*/ 431834 h 473632"/>
                <a:gd name="connsiteX4" fmla="*/ 14 w 1119930"/>
                <a:gd name="connsiteY4" fmla="*/ 188299 h 473632"/>
                <a:gd name="connsiteX5" fmla="*/ 179333 w 1119930"/>
                <a:gd name="connsiteY5" fmla="*/ 0 h 473632"/>
                <a:gd name="connsiteX0" fmla="*/ 1090308 w 1125436"/>
                <a:gd name="connsiteY0" fmla="*/ 30819 h 486602"/>
                <a:gd name="connsiteX1" fmla="*/ 1060051 w 1125436"/>
                <a:gd name="connsiteY1" fmla="*/ 358719 h 486602"/>
                <a:gd name="connsiteX2" fmla="*/ 620206 w 1125436"/>
                <a:gd name="connsiteY2" fmla="*/ 482423 h 486602"/>
                <a:gd name="connsiteX3" fmla="*/ 136433 w 1125436"/>
                <a:gd name="connsiteY3" fmla="*/ 431834 h 486602"/>
                <a:gd name="connsiteX4" fmla="*/ 14 w 1125436"/>
                <a:gd name="connsiteY4" fmla="*/ 188299 h 486602"/>
                <a:gd name="connsiteX5" fmla="*/ 179333 w 1125436"/>
                <a:gd name="connsiteY5" fmla="*/ 0 h 486602"/>
                <a:gd name="connsiteX0" fmla="*/ 1090308 w 1126935"/>
                <a:gd name="connsiteY0" fmla="*/ 30819 h 510523"/>
                <a:gd name="connsiteX1" fmla="*/ 1060051 w 1126935"/>
                <a:gd name="connsiteY1" fmla="*/ 358719 h 510523"/>
                <a:gd name="connsiteX2" fmla="*/ 592371 w 1126935"/>
                <a:gd name="connsiteY2" fmla="*/ 508105 h 510523"/>
                <a:gd name="connsiteX3" fmla="*/ 136433 w 1126935"/>
                <a:gd name="connsiteY3" fmla="*/ 431834 h 510523"/>
                <a:gd name="connsiteX4" fmla="*/ 14 w 1126935"/>
                <a:gd name="connsiteY4" fmla="*/ 188299 h 510523"/>
                <a:gd name="connsiteX5" fmla="*/ 179333 w 1126935"/>
                <a:gd name="connsiteY5" fmla="*/ 0 h 510523"/>
                <a:gd name="connsiteX0" fmla="*/ 1090308 w 1126935"/>
                <a:gd name="connsiteY0" fmla="*/ 30819 h 508207"/>
                <a:gd name="connsiteX1" fmla="*/ 1060051 w 1126935"/>
                <a:gd name="connsiteY1" fmla="*/ 358719 h 508207"/>
                <a:gd name="connsiteX2" fmla="*/ 592371 w 1126935"/>
                <a:gd name="connsiteY2" fmla="*/ 508105 h 508207"/>
                <a:gd name="connsiteX3" fmla="*/ 136433 w 1126935"/>
                <a:gd name="connsiteY3" fmla="*/ 431834 h 508207"/>
                <a:gd name="connsiteX4" fmla="*/ 14 w 1126935"/>
                <a:gd name="connsiteY4" fmla="*/ 188299 h 508207"/>
                <a:gd name="connsiteX5" fmla="*/ 179333 w 1126935"/>
                <a:gd name="connsiteY5" fmla="*/ 0 h 508207"/>
                <a:gd name="connsiteX0" fmla="*/ 1090308 w 1107004"/>
                <a:gd name="connsiteY0" fmla="*/ 30819 h 508578"/>
                <a:gd name="connsiteX1" fmla="*/ 976548 w 1107004"/>
                <a:gd name="connsiteY1" fmla="*/ 404947 h 508578"/>
                <a:gd name="connsiteX2" fmla="*/ 592371 w 1107004"/>
                <a:gd name="connsiteY2" fmla="*/ 508105 h 508578"/>
                <a:gd name="connsiteX3" fmla="*/ 136433 w 1107004"/>
                <a:gd name="connsiteY3" fmla="*/ 431834 h 508578"/>
                <a:gd name="connsiteX4" fmla="*/ 14 w 1107004"/>
                <a:gd name="connsiteY4" fmla="*/ 188299 h 508578"/>
                <a:gd name="connsiteX5" fmla="*/ 179333 w 1107004"/>
                <a:gd name="connsiteY5" fmla="*/ 0 h 508578"/>
                <a:gd name="connsiteX0" fmla="*/ 1090308 w 1107004"/>
                <a:gd name="connsiteY0" fmla="*/ 30819 h 508123"/>
                <a:gd name="connsiteX1" fmla="*/ 976548 w 1107004"/>
                <a:gd name="connsiteY1" fmla="*/ 404947 h 508123"/>
                <a:gd name="connsiteX2" fmla="*/ 592371 w 1107004"/>
                <a:gd name="connsiteY2" fmla="*/ 508105 h 508123"/>
                <a:gd name="connsiteX3" fmla="*/ 130866 w 1107004"/>
                <a:gd name="connsiteY3" fmla="*/ 411287 h 508123"/>
                <a:gd name="connsiteX4" fmla="*/ 14 w 1107004"/>
                <a:gd name="connsiteY4" fmla="*/ 188299 h 508123"/>
                <a:gd name="connsiteX5" fmla="*/ 179333 w 1107004"/>
                <a:gd name="connsiteY5" fmla="*/ 0 h 508123"/>
                <a:gd name="connsiteX0" fmla="*/ 1023506 w 1051079"/>
                <a:gd name="connsiteY0" fmla="*/ 56501 h 508123"/>
                <a:gd name="connsiteX1" fmla="*/ 976548 w 1051079"/>
                <a:gd name="connsiteY1" fmla="*/ 404947 h 508123"/>
                <a:gd name="connsiteX2" fmla="*/ 592371 w 1051079"/>
                <a:gd name="connsiteY2" fmla="*/ 508105 h 508123"/>
                <a:gd name="connsiteX3" fmla="*/ 130866 w 1051079"/>
                <a:gd name="connsiteY3" fmla="*/ 411287 h 508123"/>
                <a:gd name="connsiteX4" fmla="*/ 14 w 1051079"/>
                <a:gd name="connsiteY4" fmla="*/ 188299 h 508123"/>
                <a:gd name="connsiteX5" fmla="*/ 179333 w 1051079"/>
                <a:gd name="connsiteY5" fmla="*/ 0 h 508123"/>
                <a:gd name="connsiteX0" fmla="*/ 956704 w 1011137"/>
                <a:gd name="connsiteY0" fmla="*/ 61637 h 508123"/>
                <a:gd name="connsiteX1" fmla="*/ 976548 w 1011137"/>
                <a:gd name="connsiteY1" fmla="*/ 404947 h 508123"/>
                <a:gd name="connsiteX2" fmla="*/ 592371 w 1011137"/>
                <a:gd name="connsiteY2" fmla="*/ 508105 h 508123"/>
                <a:gd name="connsiteX3" fmla="*/ 130866 w 1011137"/>
                <a:gd name="connsiteY3" fmla="*/ 411287 h 508123"/>
                <a:gd name="connsiteX4" fmla="*/ 14 w 1011137"/>
                <a:gd name="connsiteY4" fmla="*/ 188299 h 508123"/>
                <a:gd name="connsiteX5" fmla="*/ 179333 w 1011137"/>
                <a:gd name="connsiteY5" fmla="*/ 0 h 508123"/>
                <a:gd name="connsiteX0" fmla="*/ 945570 w 1006691"/>
                <a:gd name="connsiteY0" fmla="*/ 41091 h 508123"/>
                <a:gd name="connsiteX1" fmla="*/ 976548 w 1006691"/>
                <a:gd name="connsiteY1" fmla="*/ 404947 h 508123"/>
                <a:gd name="connsiteX2" fmla="*/ 592371 w 1006691"/>
                <a:gd name="connsiteY2" fmla="*/ 508105 h 508123"/>
                <a:gd name="connsiteX3" fmla="*/ 130866 w 1006691"/>
                <a:gd name="connsiteY3" fmla="*/ 411287 h 508123"/>
                <a:gd name="connsiteX4" fmla="*/ 14 w 1006691"/>
                <a:gd name="connsiteY4" fmla="*/ 188299 h 508123"/>
                <a:gd name="connsiteX5" fmla="*/ 179333 w 1006691"/>
                <a:gd name="connsiteY5" fmla="*/ 0 h 508123"/>
                <a:gd name="connsiteX0" fmla="*/ 945570 w 1020131"/>
                <a:gd name="connsiteY0" fmla="*/ 41091 h 508123"/>
                <a:gd name="connsiteX1" fmla="*/ 976548 w 1020131"/>
                <a:gd name="connsiteY1" fmla="*/ 404947 h 508123"/>
                <a:gd name="connsiteX2" fmla="*/ 592371 w 1020131"/>
                <a:gd name="connsiteY2" fmla="*/ 508105 h 508123"/>
                <a:gd name="connsiteX3" fmla="*/ 130866 w 1020131"/>
                <a:gd name="connsiteY3" fmla="*/ 411287 h 508123"/>
                <a:gd name="connsiteX4" fmla="*/ 14 w 1020131"/>
                <a:gd name="connsiteY4" fmla="*/ 188299 h 508123"/>
                <a:gd name="connsiteX5" fmla="*/ 179333 w 1020131"/>
                <a:gd name="connsiteY5" fmla="*/ 0 h 508123"/>
                <a:gd name="connsiteX0" fmla="*/ 945570 w 1041146"/>
                <a:gd name="connsiteY0" fmla="*/ 41091 h 508123"/>
                <a:gd name="connsiteX1" fmla="*/ 976548 w 1041146"/>
                <a:gd name="connsiteY1" fmla="*/ 404947 h 508123"/>
                <a:gd name="connsiteX2" fmla="*/ 592371 w 1041146"/>
                <a:gd name="connsiteY2" fmla="*/ 508105 h 508123"/>
                <a:gd name="connsiteX3" fmla="*/ 130866 w 1041146"/>
                <a:gd name="connsiteY3" fmla="*/ 411287 h 508123"/>
                <a:gd name="connsiteX4" fmla="*/ 14 w 1041146"/>
                <a:gd name="connsiteY4" fmla="*/ 188299 h 508123"/>
                <a:gd name="connsiteX5" fmla="*/ 179333 w 1041146"/>
                <a:gd name="connsiteY5" fmla="*/ 0 h 508123"/>
                <a:gd name="connsiteX0" fmla="*/ 945570 w 1050190"/>
                <a:gd name="connsiteY0" fmla="*/ 41091 h 508123"/>
                <a:gd name="connsiteX1" fmla="*/ 976548 w 1050190"/>
                <a:gd name="connsiteY1" fmla="*/ 404947 h 508123"/>
                <a:gd name="connsiteX2" fmla="*/ 592371 w 1050190"/>
                <a:gd name="connsiteY2" fmla="*/ 508105 h 508123"/>
                <a:gd name="connsiteX3" fmla="*/ 130866 w 1050190"/>
                <a:gd name="connsiteY3" fmla="*/ 411287 h 508123"/>
                <a:gd name="connsiteX4" fmla="*/ 14 w 1050190"/>
                <a:gd name="connsiteY4" fmla="*/ 188299 h 508123"/>
                <a:gd name="connsiteX5" fmla="*/ 179333 w 1050190"/>
                <a:gd name="connsiteY5" fmla="*/ 0 h 508123"/>
                <a:gd name="connsiteX0" fmla="*/ 945570 w 1040867"/>
                <a:gd name="connsiteY0" fmla="*/ 41091 h 508123"/>
                <a:gd name="connsiteX1" fmla="*/ 1037758 w 1040867"/>
                <a:gd name="connsiteY1" fmla="*/ 267177 h 508123"/>
                <a:gd name="connsiteX2" fmla="*/ 976548 w 1040867"/>
                <a:gd name="connsiteY2" fmla="*/ 404947 h 508123"/>
                <a:gd name="connsiteX3" fmla="*/ 592371 w 1040867"/>
                <a:gd name="connsiteY3" fmla="*/ 508105 h 508123"/>
                <a:gd name="connsiteX4" fmla="*/ 130866 w 1040867"/>
                <a:gd name="connsiteY4" fmla="*/ 411287 h 508123"/>
                <a:gd name="connsiteX5" fmla="*/ 14 w 1040867"/>
                <a:gd name="connsiteY5" fmla="*/ 188299 h 508123"/>
                <a:gd name="connsiteX6" fmla="*/ 179333 w 1040867"/>
                <a:gd name="connsiteY6" fmla="*/ 0 h 508123"/>
                <a:gd name="connsiteX0" fmla="*/ 945570 w 1099407"/>
                <a:gd name="connsiteY0" fmla="*/ 41091 h 508123"/>
                <a:gd name="connsiteX1" fmla="*/ 1098993 w 1099407"/>
                <a:gd name="connsiteY1" fmla="*/ 205539 h 508123"/>
                <a:gd name="connsiteX2" fmla="*/ 976548 w 1099407"/>
                <a:gd name="connsiteY2" fmla="*/ 404947 h 508123"/>
                <a:gd name="connsiteX3" fmla="*/ 592371 w 1099407"/>
                <a:gd name="connsiteY3" fmla="*/ 508105 h 508123"/>
                <a:gd name="connsiteX4" fmla="*/ 130866 w 1099407"/>
                <a:gd name="connsiteY4" fmla="*/ 411287 h 508123"/>
                <a:gd name="connsiteX5" fmla="*/ 14 w 1099407"/>
                <a:gd name="connsiteY5" fmla="*/ 188299 h 508123"/>
                <a:gd name="connsiteX6" fmla="*/ 179333 w 1099407"/>
                <a:gd name="connsiteY6" fmla="*/ 0 h 508123"/>
                <a:gd name="connsiteX0" fmla="*/ 945570 w 1099407"/>
                <a:gd name="connsiteY0" fmla="*/ 41091 h 508123"/>
                <a:gd name="connsiteX1" fmla="*/ 1098993 w 1099407"/>
                <a:gd name="connsiteY1" fmla="*/ 205539 h 508123"/>
                <a:gd name="connsiteX2" fmla="*/ 976548 w 1099407"/>
                <a:gd name="connsiteY2" fmla="*/ 404947 h 508123"/>
                <a:gd name="connsiteX3" fmla="*/ 592371 w 1099407"/>
                <a:gd name="connsiteY3" fmla="*/ 508105 h 508123"/>
                <a:gd name="connsiteX4" fmla="*/ 130866 w 1099407"/>
                <a:gd name="connsiteY4" fmla="*/ 411287 h 508123"/>
                <a:gd name="connsiteX5" fmla="*/ 14 w 1099407"/>
                <a:gd name="connsiteY5" fmla="*/ 188299 h 508123"/>
                <a:gd name="connsiteX6" fmla="*/ 179333 w 1099407"/>
                <a:gd name="connsiteY6" fmla="*/ 0 h 508123"/>
                <a:gd name="connsiteX0" fmla="*/ 945570 w 1099407"/>
                <a:gd name="connsiteY0" fmla="*/ 41091 h 508123"/>
                <a:gd name="connsiteX1" fmla="*/ 1098993 w 1099407"/>
                <a:gd name="connsiteY1" fmla="*/ 205539 h 508123"/>
                <a:gd name="connsiteX2" fmla="*/ 976548 w 1099407"/>
                <a:gd name="connsiteY2" fmla="*/ 404947 h 508123"/>
                <a:gd name="connsiteX3" fmla="*/ 592371 w 1099407"/>
                <a:gd name="connsiteY3" fmla="*/ 508105 h 508123"/>
                <a:gd name="connsiteX4" fmla="*/ 130866 w 1099407"/>
                <a:gd name="connsiteY4" fmla="*/ 411287 h 508123"/>
                <a:gd name="connsiteX5" fmla="*/ 14 w 1099407"/>
                <a:gd name="connsiteY5" fmla="*/ 188299 h 508123"/>
                <a:gd name="connsiteX6" fmla="*/ 179333 w 1099407"/>
                <a:gd name="connsiteY6" fmla="*/ 0 h 508123"/>
                <a:gd name="connsiteX0" fmla="*/ 945570 w 1099407"/>
                <a:gd name="connsiteY0" fmla="*/ 41091 h 508123"/>
                <a:gd name="connsiteX1" fmla="*/ 1098993 w 1099407"/>
                <a:gd name="connsiteY1" fmla="*/ 205539 h 508123"/>
                <a:gd name="connsiteX2" fmla="*/ 976548 w 1099407"/>
                <a:gd name="connsiteY2" fmla="*/ 404947 h 508123"/>
                <a:gd name="connsiteX3" fmla="*/ 592371 w 1099407"/>
                <a:gd name="connsiteY3" fmla="*/ 508105 h 508123"/>
                <a:gd name="connsiteX4" fmla="*/ 130866 w 1099407"/>
                <a:gd name="connsiteY4" fmla="*/ 411287 h 508123"/>
                <a:gd name="connsiteX5" fmla="*/ 14 w 1099407"/>
                <a:gd name="connsiteY5" fmla="*/ 188299 h 508123"/>
                <a:gd name="connsiteX6" fmla="*/ 179333 w 1099407"/>
                <a:gd name="connsiteY6" fmla="*/ 0 h 508123"/>
                <a:gd name="connsiteX0" fmla="*/ 945570 w 1099407"/>
                <a:gd name="connsiteY0" fmla="*/ 41091 h 508123"/>
                <a:gd name="connsiteX1" fmla="*/ 1098993 w 1099407"/>
                <a:gd name="connsiteY1" fmla="*/ 205539 h 508123"/>
                <a:gd name="connsiteX2" fmla="*/ 976548 w 1099407"/>
                <a:gd name="connsiteY2" fmla="*/ 404947 h 508123"/>
                <a:gd name="connsiteX3" fmla="*/ 592371 w 1099407"/>
                <a:gd name="connsiteY3" fmla="*/ 508105 h 508123"/>
                <a:gd name="connsiteX4" fmla="*/ 130866 w 1099407"/>
                <a:gd name="connsiteY4" fmla="*/ 411287 h 508123"/>
                <a:gd name="connsiteX5" fmla="*/ 14 w 1099407"/>
                <a:gd name="connsiteY5" fmla="*/ 188299 h 508123"/>
                <a:gd name="connsiteX6" fmla="*/ 179333 w 1099407"/>
                <a:gd name="connsiteY6" fmla="*/ 0 h 508123"/>
                <a:gd name="connsiteX0" fmla="*/ 945570 w 1099407"/>
                <a:gd name="connsiteY0" fmla="*/ 41091 h 508123"/>
                <a:gd name="connsiteX1" fmla="*/ 1098993 w 1099407"/>
                <a:gd name="connsiteY1" fmla="*/ 205539 h 508123"/>
                <a:gd name="connsiteX2" fmla="*/ 976548 w 1099407"/>
                <a:gd name="connsiteY2" fmla="*/ 404947 h 508123"/>
                <a:gd name="connsiteX3" fmla="*/ 592371 w 1099407"/>
                <a:gd name="connsiteY3" fmla="*/ 508105 h 508123"/>
                <a:gd name="connsiteX4" fmla="*/ 130866 w 1099407"/>
                <a:gd name="connsiteY4" fmla="*/ 411287 h 508123"/>
                <a:gd name="connsiteX5" fmla="*/ 14 w 1099407"/>
                <a:gd name="connsiteY5" fmla="*/ 188299 h 508123"/>
                <a:gd name="connsiteX6" fmla="*/ 179333 w 1099407"/>
                <a:gd name="connsiteY6" fmla="*/ 0 h 508123"/>
                <a:gd name="connsiteX0" fmla="*/ 945570 w 1099407"/>
                <a:gd name="connsiteY0" fmla="*/ 41091 h 508123"/>
                <a:gd name="connsiteX1" fmla="*/ 1098993 w 1099407"/>
                <a:gd name="connsiteY1" fmla="*/ 205539 h 508123"/>
                <a:gd name="connsiteX2" fmla="*/ 976548 w 1099407"/>
                <a:gd name="connsiteY2" fmla="*/ 404947 h 508123"/>
                <a:gd name="connsiteX3" fmla="*/ 592371 w 1099407"/>
                <a:gd name="connsiteY3" fmla="*/ 508105 h 508123"/>
                <a:gd name="connsiteX4" fmla="*/ 130866 w 1099407"/>
                <a:gd name="connsiteY4" fmla="*/ 411287 h 508123"/>
                <a:gd name="connsiteX5" fmla="*/ 14 w 1099407"/>
                <a:gd name="connsiteY5" fmla="*/ 188299 h 508123"/>
                <a:gd name="connsiteX6" fmla="*/ 179333 w 1099407"/>
                <a:gd name="connsiteY6" fmla="*/ 0 h 508123"/>
                <a:gd name="connsiteX0" fmla="*/ 945570 w 1099407"/>
                <a:gd name="connsiteY0" fmla="*/ 41091 h 508123"/>
                <a:gd name="connsiteX1" fmla="*/ 1098993 w 1099407"/>
                <a:gd name="connsiteY1" fmla="*/ 205539 h 508123"/>
                <a:gd name="connsiteX2" fmla="*/ 976548 w 1099407"/>
                <a:gd name="connsiteY2" fmla="*/ 404947 h 508123"/>
                <a:gd name="connsiteX3" fmla="*/ 592371 w 1099407"/>
                <a:gd name="connsiteY3" fmla="*/ 508105 h 508123"/>
                <a:gd name="connsiteX4" fmla="*/ 130866 w 1099407"/>
                <a:gd name="connsiteY4" fmla="*/ 411287 h 508123"/>
                <a:gd name="connsiteX5" fmla="*/ 14 w 1099407"/>
                <a:gd name="connsiteY5" fmla="*/ 188299 h 508123"/>
                <a:gd name="connsiteX6" fmla="*/ 179333 w 1099407"/>
                <a:gd name="connsiteY6" fmla="*/ 0 h 508123"/>
                <a:gd name="connsiteX0" fmla="*/ 945570 w 1098993"/>
                <a:gd name="connsiteY0" fmla="*/ 41091 h 508123"/>
                <a:gd name="connsiteX1" fmla="*/ 1098993 w 1098993"/>
                <a:gd name="connsiteY1" fmla="*/ 205539 h 508123"/>
                <a:gd name="connsiteX2" fmla="*/ 976548 w 1098993"/>
                <a:gd name="connsiteY2" fmla="*/ 404947 h 508123"/>
                <a:gd name="connsiteX3" fmla="*/ 592371 w 1098993"/>
                <a:gd name="connsiteY3" fmla="*/ 508105 h 508123"/>
                <a:gd name="connsiteX4" fmla="*/ 130866 w 1098993"/>
                <a:gd name="connsiteY4" fmla="*/ 411287 h 508123"/>
                <a:gd name="connsiteX5" fmla="*/ 14 w 1098993"/>
                <a:gd name="connsiteY5" fmla="*/ 188299 h 508123"/>
                <a:gd name="connsiteX6" fmla="*/ 179333 w 1098993"/>
                <a:gd name="connsiteY6" fmla="*/ 0 h 508123"/>
                <a:gd name="connsiteX0" fmla="*/ 945570 w 1093427"/>
                <a:gd name="connsiteY0" fmla="*/ 41091 h 508123"/>
                <a:gd name="connsiteX1" fmla="*/ 1093427 w 1093427"/>
                <a:gd name="connsiteY1" fmla="*/ 215812 h 508123"/>
                <a:gd name="connsiteX2" fmla="*/ 976548 w 1093427"/>
                <a:gd name="connsiteY2" fmla="*/ 404947 h 508123"/>
                <a:gd name="connsiteX3" fmla="*/ 592371 w 1093427"/>
                <a:gd name="connsiteY3" fmla="*/ 508105 h 508123"/>
                <a:gd name="connsiteX4" fmla="*/ 130866 w 1093427"/>
                <a:gd name="connsiteY4" fmla="*/ 411287 h 508123"/>
                <a:gd name="connsiteX5" fmla="*/ 14 w 1093427"/>
                <a:gd name="connsiteY5" fmla="*/ 188299 h 508123"/>
                <a:gd name="connsiteX6" fmla="*/ 179333 w 1093427"/>
                <a:gd name="connsiteY6" fmla="*/ 0 h 508123"/>
                <a:gd name="connsiteX0" fmla="*/ 945570 w 1093427"/>
                <a:gd name="connsiteY0" fmla="*/ 41091 h 508123"/>
                <a:gd name="connsiteX1" fmla="*/ 1093427 w 1093427"/>
                <a:gd name="connsiteY1" fmla="*/ 215812 h 508123"/>
                <a:gd name="connsiteX2" fmla="*/ 976548 w 1093427"/>
                <a:gd name="connsiteY2" fmla="*/ 404947 h 508123"/>
                <a:gd name="connsiteX3" fmla="*/ 592371 w 1093427"/>
                <a:gd name="connsiteY3" fmla="*/ 508105 h 508123"/>
                <a:gd name="connsiteX4" fmla="*/ 130866 w 1093427"/>
                <a:gd name="connsiteY4" fmla="*/ 411287 h 508123"/>
                <a:gd name="connsiteX5" fmla="*/ 14 w 1093427"/>
                <a:gd name="connsiteY5" fmla="*/ 188299 h 508123"/>
                <a:gd name="connsiteX6" fmla="*/ 179333 w 1093427"/>
                <a:gd name="connsiteY6" fmla="*/ 0 h 508123"/>
                <a:gd name="connsiteX0" fmla="*/ 945570 w 1093427"/>
                <a:gd name="connsiteY0" fmla="*/ 41091 h 508123"/>
                <a:gd name="connsiteX1" fmla="*/ 1093427 w 1093427"/>
                <a:gd name="connsiteY1" fmla="*/ 215812 h 508123"/>
                <a:gd name="connsiteX2" fmla="*/ 976548 w 1093427"/>
                <a:gd name="connsiteY2" fmla="*/ 404947 h 508123"/>
                <a:gd name="connsiteX3" fmla="*/ 592371 w 1093427"/>
                <a:gd name="connsiteY3" fmla="*/ 508105 h 508123"/>
                <a:gd name="connsiteX4" fmla="*/ 130866 w 1093427"/>
                <a:gd name="connsiteY4" fmla="*/ 411287 h 508123"/>
                <a:gd name="connsiteX5" fmla="*/ 14 w 1093427"/>
                <a:gd name="connsiteY5" fmla="*/ 188299 h 508123"/>
                <a:gd name="connsiteX6" fmla="*/ 179333 w 1093427"/>
                <a:gd name="connsiteY6" fmla="*/ 0 h 508123"/>
                <a:gd name="connsiteX0" fmla="*/ 945570 w 1093427"/>
                <a:gd name="connsiteY0" fmla="*/ 41091 h 508123"/>
                <a:gd name="connsiteX1" fmla="*/ 1093427 w 1093427"/>
                <a:gd name="connsiteY1" fmla="*/ 215812 h 508123"/>
                <a:gd name="connsiteX2" fmla="*/ 976548 w 1093427"/>
                <a:gd name="connsiteY2" fmla="*/ 404947 h 508123"/>
                <a:gd name="connsiteX3" fmla="*/ 592371 w 1093427"/>
                <a:gd name="connsiteY3" fmla="*/ 508105 h 508123"/>
                <a:gd name="connsiteX4" fmla="*/ 130866 w 1093427"/>
                <a:gd name="connsiteY4" fmla="*/ 411287 h 508123"/>
                <a:gd name="connsiteX5" fmla="*/ 14 w 1093427"/>
                <a:gd name="connsiteY5" fmla="*/ 188299 h 508123"/>
                <a:gd name="connsiteX6" fmla="*/ 179333 w 1093427"/>
                <a:gd name="connsiteY6" fmla="*/ 0 h 508123"/>
                <a:gd name="connsiteX0" fmla="*/ 945570 w 1093427"/>
                <a:gd name="connsiteY0" fmla="*/ 41091 h 508328"/>
                <a:gd name="connsiteX1" fmla="*/ 1093427 w 1093427"/>
                <a:gd name="connsiteY1" fmla="*/ 215812 h 508328"/>
                <a:gd name="connsiteX2" fmla="*/ 943147 w 1093427"/>
                <a:gd name="connsiteY2" fmla="*/ 425493 h 508328"/>
                <a:gd name="connsiteX3" fmla="*/ 592371 w 1093427"/>
                <a:gd name="connsiteY3" fmla="*/ 508105 h 508328"/>
                <a:gd name="connsiteX4" fmla="*/ 130866 w 1093427"/>
                <a:gd name="connsiteY4" fmla="*/ 411287 h 508328"/>
                <a:gd name="connsiteX5" fmla="*/ 14 w 1093427"/>
                <a:gd name="connsiteY5" fmla="*/ 188299 h 508328"/>
                <a:gd name="connsiteX6" fmla="*/ 179333 w 1093427"/>
                <a:gd name="connsiteY6" fmla="*/ 0 h 508328"/>
                <a:gd name="connsiteX0" fmla="*/ 945570 w 1093427"/>
                <a:gd name="connsiteY0" fmla="*/ 41091 h 508328"/>
                <a:gd name="connsiteX1" fmla="*/ 1093427 w 1093427"/>
                <a:gd name="connsiteY1" fmla="*/ 215812 h 508328"/>
                <a:gd name="connsiteX2" fmla="*/ 943147 w 1093427"/>
                <a:gd name="connsiteY2" fmla="*/ 425493 h 508328"/>
                <a:gd name="connsiteX3" fmla="*/ 592371 w 1093427"/>
                <a:gd name="connsiteY3" fmla="*/ 508105 h 508328"/>
                <a:gd name="connsiteX4" fmla="*/ 130866 w 1093427"/>
                <a:gd name="connsiteY4" fmla="*/ 411287 h 508328"/>
                <a:gd name="connsiteX5" fmla="*/ 14 w 1093427"/>
                <a:gd name="connsiteY5" fmla="*/ 188299 h 508328"/>
                <a:gd name="connsiteX6" fmla="*/ 179333 w 1093427"/>
                <a:gd name="connsiteY6" fmla="*/ 0 h 508328"/>
                <a:gd name="connsiteX0" fmla="*/ 934436 w 1093427"/>
                <a:gd name="connsiteY0" fmla="*/ 15409 h 508328"/>
                <a:gd name="connsiteX1" fmla="*/ 1093427 w 1093427"/>
                <a:gd name="connsiteY1" fmla="*/ 215812 h 508328"/>
                <a:gd name="connsiteX2" fmla="*/ 943147 w 1093427"/>
                <a:gd name="connsiteY2" fmla="*/ 425493 h 508328"/>
                <a:gd name="connsiteX3" fmla="*/ 592371 w 1093427"/>
                <a:gd name="connsiteY3" fmla="*/ 508105 h 508328"/>
                <a:gd name="connsiteX4" fmla="*/ 130866 w 1093427"/>
                <a:gd name="connsiteY4" fmla="*/ 411287 h 508328"/>
                <a:gd name="connsiteX5" fmla="*/ 14 w 1093427"/>
                <a:gd name="connsiteY5" fmla="*/ 188299 h 508328"/>
                <a:gd name="connsiteX6" fmla="*/ 179333 w 1093427"/>
                <a:gd name="connsiteY6" fmla="*/ 0 h 508328"/>
                <a:gd name="connsiteX0" fmla="*/ 934436 w 1093427"/>
                <a:gd name="connsiteY0" fmla="*/ 15409 h 508328"/>
                <a:gd name="connsiteX1" fmla="*/ 1093427 w 1093427"/>
                <a:gd name="connsiteY1" fmla="*/ 215812 h 508328"/>
                <a:gd name="connsiteX2" fmla="*/ 943147 w 1093427"/>
                <a:gd name="connsiteY2" fmla="*/ 425493 h 508328"/>
                <a:gd name="connsiteX3" fmla="*/ 592371 w 1093427"/>
                <a:gd name="connsiteY3" fmla="*/ 508105 h 508328"/>
                <a:gd name="connsiteX4" fmla="*/ 130866 w 1093427"/>
                <a:gd name="connsiteY4" fmla="*/ 411287 h 508328"/>
                <a:gd name="connsiteX5" fmla="*/ 14 w 1093427"/>
                <a:gd name="connsiteY5" fmla="*/ 188299 h 508328"/>
                <a:gd name="connsiteX6" fmla="*/ 179333 w 1093427"/>
                <a:gd name="connsiteY6" fmla="*/ 0 h 508328"/>
                <a:gd name="connsiteX0" fmla="*/ 934436 w 1093427"/>
                <a:gd name="connsiteY0" fmla="*/ 15409 h 508283"/>
                <a:gd name="connsiteX1" fmla="*/ 1093427 w 1093427"/>
                <a:gd name="connsiteY1" fmla="*/ 215812 h 508283"/>
                <a:gd name="connsiteX2" fmla="*/ 943147 w 1093427"/>
                <a:gd name="connsiteY2" fmla="*/ 425493 h 508283"/>
                <a:gd name="connsiteX3" fmla="*/ 592371 w 1093427"/>
                <a:gd name="connsiteY3" fmla="*/ 508105 h 508283"/>
                <a:gd name="connsiteX4" fmla="*/ 130866 w 1093427"/>
                <a:gd name="connsiteY4" fmla="*/ 411287 h 508283"/>
                <a:gd name="connsiteX5" fmla="*/ 14 w 1093427"/>
                <a:gd name="connsiteY5" fmla="*/ 188299 h 508283"/>
                <a:gd name="connsiteX6" fmla="*/ 179333 w 1093427"/>
                <a:gd name="connsiteY6" fmla="*/ 0 h 508283"/>
                <a:gd name="connsiteX0" fmla="*/ 934436 w 1093427"/>
                <a:gd name="connsiteY0" fmla="*/ 15409 h 508214"/>
                <a:gd name="connsiteX1" fmla="*/ 1093427 w 1093427"/>
                <a:gd name="connsiteY1" fmla="*/ 215812 h 508214"/>
                <a:gd name="connsiteX2" fmla="*/ 943147 w 1093427"/>
                <a:gd name="connsiteY2" fmla="*/ 425493 h 508214"/>
                <a:gd name="connsiteX3" fmla="*/ 558970 w 1093427"/>
                <a:gd name="connsiteY3" fmla="*/ 508105 h 508214"/>
                <a:gd name="connsiteX4" fmla="*/ 130866 w 1093427"/>
                <a:gd name="connsiteY4" fmla="*/ 411287 h 508214"/>
                <a:gd name="connsiteX5" fmla="*/ 14 w 1093427"/>
                <a:gd name="connsiteY5" fmla="*/ 188299 h 508214"/>
                <a:gd name="connsiteX6" fmla="*/ 179333 w 1093427"/>
                <a:gd name="connsiteY6" fmla="*/ 0 h 508214"/>
                <a:gd name="connsiteX0" fmla="*/ 934436 w 1087860"/>
                <a:gd name="connsiteY0" fmla="*/ 15409 h 508225"/>
                <a:gd name="connsiteX1" fmla="*/ 1087860 w 1087860"/>
                <a:gd name="connsiteY1" fmla="*/ 195266 h 508225"/>
                <a:gd name="connsiteX2" fmla="*/ 943147 w 1087860"/>
                <a:gd name="connsiteY2" fmla="*/ 425493 h 508225"/>
                <a:gd name="connsiteX3" fmla="*/ 558970 w 1087860"/>
                <a:gd name="connsiteY3" fmla="*/ 508105 h 508225"/>
                <a:gd name="connsiteX4" fmla="*/ 130866 w 1087860"/>
                <a:gd name="connsiteY4" fmla="*/ 411287 h 508225"/>
                <a:gd name="connsiteX5" fmla="*/ 14 w 1087860"/>
                <a:gd name="connsiteY5" fmla="*/ 188299 h 508225"/>
                <a:gd name="connsiteX6" fmla="*/ 179333 w 1087860"/>
                <a:gd name="connsiteY6" fmla="*/ 0 h 508225"/>
                <a:gd name="connsiteX0" fmla="*/ 934436 w 1076727"/>
                <a:gd name="connsiteY0" fmla="*/ 15409 h 508225"/>
                <a:gd name="connsiteX1" fmla="*/ 1076727 w 1076727"/>
                <a:gd name="connsiteY1" fmla="*/ 195266 h 508225"/>
                <a:gd name="connsiteX2" fmla="*/ 943147 w 1076727"/>
                <a:gd name="connsiteY2" fmla="*/ 425493 h 508225"/>
                <a:gd name="connsiteX3" fmla="*/ 558970 w 1076727"/>
                <a:gd name="connsiteY3" fmla="*/ 508105 h 508225"/>
                <a:gd name="connsiteX4" fmla="*/ 130866 w 1076727"/>
                <a:gd name="connsiteY4" fmla="*/ 411287 h 508225"/>
                <a:gd name="connsiteX5" fmla="*/ 14 w 1076727"/>
                <a:gd name="connsiteY5" fmla="*/ 188299 h 508225"/>
                <a:gd name="connsiteX6" fmla="*/ 179333 w 1076727"/>
                <a:gd name="connsiteY6" fmla="*/ 0 h 508225"/>
                <a:gd name="connsiteX0" fmla="*/ 934436 w 1076727"/>
                <a:gd name="connsiteY0" fmla="*/ 15409 h 508225"/>
                <a:gd name="connsiteX1" fmla="*/ 1076727 w 1076727"/>
                <a:gd name="connsiteY1" fmla="*/ 195266 h 508225"/>
                <a:gd name="connsiteX2" fmla="*/ 943147 w 1076727"/>
                <a:gd name="connsiteY2" fmla="*/ 425493 h 508225"/>
                <a:gd name="connsiteX3" fmla="*/ 558970 w 1076727"/>
                <a:gd name="connsiteY3" fmla="*/ 508105 h 508225"/>
                <a:gd name="connsiteX4" fmla="*/ 130866 w 1076727"/>
                <a:gd name="connsiteY4" fmla="*/ 411287 h 508225"/>
                <a:gd name="connsiteX5" fmla="*/ 14 w 1076727"/>
                <a:gd name="connsiteY5" fmla="*/ 188299 h 508225"/>
                <a:gd name="connsiteX6" fmla="*/ 179333 w 1076727"/>
                <a:gd name="connsiteY6" fmla="*/ 0 h 508225"/>
                <a:gd name="connsiteX0" fmla="*/ 934436 w 1076727"/>
                <a:gd name="connsiteY0" fmla="*/ 15409 h 508225"/>
                <a:gd name="connsiteX1" fmla="*/ 1076727 w 1076727"/>
                <a:gd name="connsiteY1" fmla="*/ 195266 h 508225"/>
                <a:gd name="connsiteX2" fmla="*/ 943147 w 1076727"/>
                <a:gd name="connsiteY2" fmla="*/ 425493 h 508225"/>
                <a:gd name="connsiteX3" fmla="*/ 558970 w 1076727"/>
                <a:gd name="connsiteY3" fmla="*/ 508105 h 508225"/>
                <a:gd name="connsiteX4" fmla="*/ 130866 w 1076727"/>
                <a:gd name="connsiteY4" fmla="*/ 411287 h 508225"/>
                <a:gd name="connsiteX5" fmla="*/ 14 w 1076727"/>
                <a:gd name="connsiteY5" fmla="*/ 188299 h 508225"/>
                <a:gd name="connsiteX6" fmla="*/ 179333 w 1076727"/>
                <a:gd name="connsiteY6" fmla="*/ 0 h 508225"/>
                <a:gd name="connsiteX0" fmla="*/ 934436 w 1076727"/>
                <a:gd name="connsiteY0" fmla="*/ 15409 h 508225"/>
                <a:gd name="connsiteX1" fmla="*/ 1076727 w 1076727"/>
                <a:gd name="connsiteY1" fmla="*/ 195266 h 508225"/>
                <a:gd name="connsiteX2" fmla="*/ 943147 w 1076727"/>
                <a:gd name="connsiteY2" fmla="*/ 425493 h 508225"/>
                <a:gd name="connsiteX3" fmla="*/ 558970 w 1076727"/>
                <a:gd name="connsiteY3" fmla="*/ 508105 h 508225"/>
                <a:gd name="connsiteX4" fmla="*/ 130866 w 1076727"/>
                <a:gd name="connsiteY4" fmla="*/ 411287 h 508225"/>
                <a:gd name="connsiteX5" fmla="*/ 14 w 1076727"/>
                <a:gd name="connsiteY5" fmla="*/ 188299 h 508225"/>
                <a:gd name="connsiteX6" fmla="*/ 179333 w 1076727"/>
                <a:gd name="connsiteY6" fmla="*/ 0 h 508225"/>
                <a:gd name="connsiteX0" fmla="*/ 934436 w 1076727"/>
                <a:gd name="connsiteY0" fmla="*/ 15409 h 508225"/>
                <a:gd name="connsiteX1" fmla="*/ 1076727 w 1076727"/>
                <a:gd name="connsiteY1" fmla="*/ 195266 h 508225"/>
                <a:gd name="connsiteX2" fmla="*/ 943147 w 1076727"/>
                <a:gd name="connsiteY2" fmla="*/ 425493 h 508225"/>
                <a:gd name="connsiteX3" fmla="*/ 558970 w 1076727"/>
                <a:gd name="connsiteY3" fmla="*/ 508105 h 508225"/>
                <a:gd name="connsiteX4" fmla="*/ 130866 w 1076727"/>
                <a:gd name="connsiteY4" fmla="*/ 411287 h 508225"/>
                <a:gd name="connsiteX5" fmla="*/ 14 w 1076727"/>
                <a:gd name="connsiteY5" fmla="*/ 188299 h 508225"/>
                <a:gd name="connsiteX6" fmla="*/ 179333 w 1076727"/>
                <a:gd name="connsiteY6" fmla="*/ 0 h 508225"/>
                <a:gd name="connsiteX0" fmla="*/ 934436 w 1065593"/>
                <a:gd name="connsiteY0" fmla="*/ 15409 h 508219"/>
                <a:gd name="connsiteX1" fmla="*/ 1065593 w 1065593"/>
                <a:gd name="connsiteY1" fmla="*/ 205539 h 508219"/>
                <a:gd name="connsiteX2" fmla="*/ 943147 w 1065593"/>
                <a:gd name="connsiteY2" fmla="*/ 425493 h 508219"/>
                <a:gd name="connsiteX3" fmla="*/ 558970 w 1065593"/>
                <a:gd name="connsiteY3" fmla="*/ 508105 h 508219"/>
                <a:gd name="connsiteX4" fmla="*/ 130866 w 1065593"/>
                <a:gd name="connsiteY4" fmla="*/ 411287 h 508219"/>
                <a:gd name="connsiteX5" fmla="*/ 14 w 1065593"/>
                <a:gd name="connsiteY5" fmla="*/ 188299 h 508219"/>
                <a:gd name="connsiteX6" fmla="*/ 179333 w 1065593"/>
                <a:gd name="connsiteY6" fmla="*/ 0 h 508219"/>
                <a:gd name="connsiteX0" fmla="*/ 934436 w 1065593"/>
                <a:gd name="connsiteY0" fmla="*/ 15409 h 508219"/>
                <a:gd name="connsiteX1" fmla="*/ 1065593 w 1065593"/>
                <a:gd name="connsiteY1" fmla="*/ 205539 h 508219"/>
                <a:gd name="connsiteX2" fmla="*/ 943147 w 1065593"/>
                <a:gd name="connsiteY2" fmla="*/ 425493 h 508219"/>
                <a:gd name="connsiteX3" fmla="*/ 558970 w 1065593"/>
                <a:gd name="connsiteY3" fmla="*/ 508105 h 508219"/>
                <a:gd name="connsiteX4" fmla="*/ 130866 w 1065593"/>
                <a:gd name="connsiteY4" fmla="*/ 411287 h 508219"/>
                <a:gd name="connsiteX5" fmla="*/ 14 w 1065593"/>
                <a:gd name="connsiteY5" fmla="*/ 188299 h 508219"/>
                <a:gd name="connsiteX6" fmla="*/ 179333 w 1065593"/>
                <a:gd name="connsiteY6" fmla="*/ 0 h 508219"/>
                <a:gd name="connsiteX0" fmla="*/ 934436 w 1065593"/>
                <a:gd name="connsiteY0" fmla="*/ 15409 h 508219"/>
                <a:gd name="connsiteX1" fmla="*/ 1065593 w 1065593"/>
                <a:gd name="connsiteY1" fmla="*/ 205539 h 508219"/>
                <a:gd name="connsiteX2" fmla="*/ 943147 w 1065593"/>
                <a:gd name="connsiteY2" fmla="*/ 425493 h 508219"/>
                <a:gd name="connsiteX3" fmla="*/ 558970 w 1065593"/>
                <a:gd name="connsiteY3" fmla="*/ 508105 h 508219"/>
                <a:gd name="connsiteX4" fmla="*/ 130866 w 1065593"/>
                <a:gd name="connsiteY4" fmla="*/ 411287 h 508219"/>
                <a:gd name="connsiteX5" fmla="*/ 14 w 1065593"/>
                <a:gd name="connsiteY5" fmla="*/ 188299 h 508219"/>
                <a:gd name="connsiteX6" fmla="*/ 179333 w 1065593"/>
                <a:gd name="connsiteY6" fmla="*/ 0 h 508219"/>
                <a:gd name="connsiteX0" fmla="*/ 934436 w 1065593"/>
                <a:gd name="connsiteY0" fmla="*/ 15409 h 508219"/>
                <a:gd name="connsiteX1" fmla="*/ 1065593 w 1065593"/>
                <a:gd name="connsiteY1" fmla="*/ 205539 h 508219"/>
                <a:gd name="connsiteX2" fmla="*/ 943147 w 1065593"/>
                <a:gd name="connsiteY2" fmla="*/ 425493 h 508219"/>
                <a:gd name="connsiteX3" fmla="*/ 558970 w 1065593"/>
                <a:gd name="connsiteY3" fmla="*/ 508105 h 508219"/>
                <a:gd name="connsiteX4" fmla="*/ 130866 w 1065593"/>
                <a:gd name="connsiteY4" fmla="*/ 411287 h 508219"/>
                <a:gd name="connsiteX5" fmla="*/ 14 w 1065593"/>
                <a:gd name="connsiteY5" fmla="*/ 188299 h 508219"/>
                <a:gd name="connsiteX6" fmla="*/ 179333 w 1065593"/>
                <a:gd name="connsiteY6" fmla="*/ 0 h 508219"/>
                <a:gd name="connsiteX0" fmla="*/ 934436 w 1065593"/>
                <a:gd name="connsiteY0" fmla="*/ 15409 h 508219"/>
                <a:gd name="connsiteX1" fmla="*/ 1065593 w 1065593"/>
                <a:gd name="connsiteY1" fmla="*/ 205539 h 508219"/>
                <a:gd name="connsiteX2" fmla="*/ 943147 w 1065593"/>
                <a:gd name="connsiteY2" fmla="*/ 425493 h 508219"/>
                <a:gd name="connsiteX3" fmla="*/ 558970 w 1065593"/>
                <a:gd name="connsiteY3" fmla="*/ 508105 h 508219"/>
                <a:gd name="connsiteX4" fmla="*/ 130866 w 1065593"/>
                <a:gd name="connsiteY4" fmla="*/ 411287 h 508219"/>
                <a:gd name="connsiteX5" fmla="*/ 14 w 1065593"/>
                <a:gd name="connsiteY5" fmla="*/ 188299 h 508219"/>
                <a:gd name="connsiteX6" fmla="*/ 179333 w 1065593"/>
                <a:gd name="connsiteY6" fmla="*/ 0 h 508219"/>
                <a:gd name="connsiteX0" fmla="*/ 934436 w 1065593"/>
                <a:gd name="connsiteY0" fmla="*/ 15409 h 503615"/>
                <a:gd name="connsiteX1" fmla="*/ 1065593 w 1065593"/>
                <a:gd name="connsiteY1" fmla="*/ 205539 h 503615"/>
                <a:gd name="connsiteX2" fmla="*/ 943147 w 1065593"/>
                <a:gd name="connsiteY2" fmla="*/ 425493 h 503615"/>
                <a:gd name="connsiteX3" fmla="*/ 546524 w 1065593"/>
                <a:gd name="connsiteY3" fmla="*/ 503488 h 503615"/>
                <a:gd name="connsiteX4" fmla="*/ 130866 w 1065593"/>
                <a:gd name="connsiteY4" fmla="*/ 411287 h 503615"/>
                <a:gd name="connsiteX5" fmla="*/ 14 w 1065593"/>
                <a:gd name="connsiteY5" fmla="*/ 188299 h 503615"/>
                <a:gd name="connsiteX6" fmla="*/ 179333 w 1065593"/>
                <a:gd name="connsiteY6" fmla="*/ 0 h 503615"/>
                <a:gd name="connsiteX0" fmla="*/ 934436 w 1065593"/>
                <a:gd name="connsiteY0" fmla="*/ 15409 h 503488"/>
                <a:gd name="connsiteX1" fmla="*/ 1065593 w 1065593"/>
                <a:gd name="connsiteY1" fmla="*/ 205539 h 503488"/>
                <a:gd name="connsiteX2" fmla="*/ 938999 w 1065593"/>
                <a:gd name="connsiteY2" fmla="*/ 411641 h 503488"/>
                <a:gd name="connsiteX3" fmla="*/ 546524 w 1065593"/>
                <a:gd name="connsiteY3" fmla="*/ 503488 h 503488"/>
                <a:gd name="connsiteX4" fmla="*/ 130866 w 1065593"/>
                <a:gd name="connsiteY4" fmla="*/ 411287 h 503488"/>
                <a:gd name="connsiteX5" fmla="*/ 14 w 1065593"/>
                <a:gd name="connsiteY5" fmla="*/ 188299 h 503488"/>
                <a:gd name="connsiteX6" fmla="*/ 179333 w 1065593"/>
                <a:gd name="connsiteY6" fmla="*/ 0 h 503488"/>
                <a:gd name="connsiteX0" fmla="*/ 934436 w 1065593"/>
                <a:gd name="connsiteY0" fmla="*/ 15409 h 503735"/>
                <a:gd name="connsiteX1" fmla="*/ 1065593 w 1065593"/>
                <a:gd name="connsiteY1" fmla="*/ 205539 h 503735"/>
                <a:gd name="connsiteX2" fmla="*/ 897514 w 1065593"/>
                <a:gd name="connsiteY2" fmla="*/ 430110 h 503735"/>
                <a:gd name="connsiteX3" fmla="*/ 546524 w 1065593"/>
                <a:gd name="connsiteY3" fmla="*/ 503488 h 503735"/>
                <a:gd name="connsiteX4" fmla="*/ 130866 w 1065593"/>
                <a:gd name="connsiteY4" fmla="*/ 411287 h 503735"/>
                <a:gd name="connsiteX5" fmla="*/ 14 w 1065593"/>
                <a:gd name="connsiteY5" fmla="*/ 188299 h 503735"/>
                <a:gd name="connsiteX6" fmla="*/ 179333 w 1065593"/>
                <a:gd name="connsiteY6" fmla="*/ 0 h 503735"/>
                <a:gd name="connsiteX0" fmla="*/ 934436 w 1065593"/>
                <a:gd name="connsiteY0" fmla="*/ 15409 h 503735"/>
                <a:gd name="connsiteX1" fmla="*/ 1065593 w 1065593"/>
                <a:gd name="connsiteY1" fmla="*/ 205539 h 503735"/>
                <a:gd name="connsiteX2" fmla="*/ 885068 w 1065593"/>
                <a:gd name="connsiteY2" fmla="*/ 430110 h 503735"/>
                <a:gd name="connsiteX3" fmla="*/ 546524 w 1065593"/>
                <a:gd name="connsiteY3" fmla="*/ 503488 h 503735"/>
                <a:gd name="connsiteX4" fmla="*/ 130866 w 1065593"/>
                <a:gd name="connsiteY4" fmla="*/ 411287 h 503735"/>
                <a:gd name="connsiteX5" fmla="*/ 14 w 1065593"/>
                <a:gd name="connsiteY5" fmla="*/ 188299 h 503735"/>
                <a:gd name="connsiteX6" fmla="*/ 179333 w 1065593"/>
                <a:gd name="connsiteY6" fmla="*/ 0 h 503735"/>
                <a:gd name="connsiteX0" fmla="*/ 934436 w 1065593"/>
                <a:gd name="connsiteY0" fmla="*/ 15409 h 503678"/>
                <a:gd name="connsiteX1" fmla="*/ 1065593 w 1065593"/>
                <a:gd name="connsiteY1" fmla="*/ 205539 h 503678"/>
                <a:gd name="connsiteX2" fmla="*/ 885068 w 1065593"/>
                <a:gd name="connsiteY2" fmla="*/ 430110 h 503678"/>
                <a:gd name="connsiteX3" fmla="*/ 546524 w 1065593"/>
                <a:gd name="connsiteY3" fmla="*/ 503488 h 503678"/>
                <a:gd name="connsiteX4" fmla="*/ 130866 w 1065593"/>
                <a:gd name="connsiteY4" fmla="*/ 411287 h 503678"/>
                <a:gd name="connsiteX5" fmla="*/ 14 w 1065593"/>
                <a:gd name="connsiteY5" fmla="*/ 188299 h 503678"/>
                <a:gd name="connsiteX6" fmla="*/ 179333 w 1065593"/>
                <a:gd name="connsiteY6" fmla="*/ 0 h 503678"/>
                <a:gd name="connsiteX0" fmla="*/ 934436 w 1065593"/>
                <a:gd name="connsiteY0" fmla="*/ 15409 h 503735"/>
                <a:gd name="connsiteX1" fmla="*/ 1065593 w 1065593"/>
                <a:gd name="connsiteY1" fmla="*/ 205539 h 503735"/>
                <a:gd name="connsiteX2" fmla="*/ 885068 w 1065593"/>
                <a:gd name="connsiteY2" fmla="*/ 430110 h 503735"/>
                <a:gd name="connsiteX3" fmla="*/ 505039 w 1065593"/>
                <a:gd name="connsiteY3" fmla="*/ 503488 h 503735"/>
                <a:gd name="connsiteX4" fmla="*/ 130866 w 1065593"/>
                <a:gd name="connsiteY4" fmla="*/ 411287 h 503735"/>
                <a:gd name="connsiteX5" fmla="*/ 14 w 1065593"/>
                <a:gd name="connsiteY5" fmla="*/ 188299 h 503735"/>
                <a:gd name="connsiteX6" fmla="*/ 179333 w 1065593"/>
                <a:gd name="connsiteY6" fmla="*/ 0 h 503735"/>
                <a:gd name="connsiteX0" fmla="*/ 927501 w 1058658"/>
                <a:gd name="connsiteY0" fmla="*/ 15409 h 503735"/>
                <a:gd name="connsiteX1" fmla="*/ 1058658 w 1058658"/>
                <a:gd name="connsiteY1" fmla="*/ 205539 h 503735"/>
                <a:gd name="connsiteX2" fmla="*/ 878133 w 1058658"/>
                <a:gd name="connsiteY2" fmla="*/ 430110 h 503735"/>
                <a:gd name="connsiteX3" fmla="*/ 498104 w 1058658"/>
                <a:gd name="connsiteY3" fmla="*/ 503488 h 503735"/>
                <a:gd name="connsiteX4" fmla="*/ 123931 w 1058658"/>
                <a:gd name="connsiteY4" fmla="*/ 411287 h 503735"/>
                <a:gd name="connsiteX5" fmla="*/ 15 w 1058658"/>
                <a:gd name="connsiteY5" fmla="*/ 188299 h 503735"/>
                <a:gd name="connsiteX6" fmla="*/ 172398 w 1058658"/>
                <a:gd name="connsiteY6" fmla="*/ 0 h 503735"/>
                <a:gd name="connsiteX0" fmla="*/ 906699 w 1037856"/>
                <a:gd name="connsiteY0" fmla="*/ 15409 h 503735"/>
                <a:gd name="connsiteX1" fmla="*/ 1037856 w 1037856"/>
                <a:gd name="connsiteY1" fmla="*/ 205539 h 503735"/>
                <a:gd name="connsiteX2" fmla="*/ 857331 w 1037856"/>
                <a:gd name="connsiteY2" fmla="*/ 430110 h 503735"/>
                <a:gd name="connsiteX3" fmla="*/ 477302 w 1037856"/>
                <a:gd name="connsiteY3" fmla="*/ 503488 h 503735"/>
                <a:gd name="connsiteX4" fmla="*/ 103129 w 1037856"/>
                <a:gd name="connsiteY4" fmla="*/ 411287 h 503735"/>
                <a:gd name="connsiteX5" fmla="*/ 21 w 1037856"/>
                <a:gd name="connsiteY5" fmla="*/ 188299 h 503735"/>
                <a:gd name="connsiteX6" fmla="*/ 151596 w 1037856"/>
                <a:gd name="connsiteY6" fmla="*/ 0 h 503735"/>
                <a:gd name="connsiteX0" fmla="*/ 920566 w 1051723"/>
                <a:gd name="connsiteY0" fmla="*/ 15409 h 503735"/>
                <a:gd name="connsiteX1" fmla="*/ 1051723 w 1051723"/>
                <a:gd name="connsiteY1" fmla="*/ 205539 h 503735"/>
                <a:gd name="connsiteX2" fmla="*/ 871198 w 1051723"/>
                <a:gd name="connsiteY2" fmla="*/ 430110 h 503735"/>
                <a:gd name="connsiteX3" fmla="*/ 491169 w 1051723"/>
                <a:gd name="connsiteY3" fmla="*/ 503488 h 503735"/>
                <a:gd name="connsiteX4" fmla="*/ 116996 w 1051723"/>
                <a:gd name="connsiteY4" fmla="*/ 411287 h 503735"/>
                <a:gd name="connsiteX5" fmla="*/ 16 w 1051723"/>
                <a:gd name="connsiteY5" fmla="*/ 190872 h 503735"/>
                <a:gd name="connsiteX6" fmla="*/ 165463 w 1051723"/>
                <a:gd name="connsiteY6" fmla="*/ 0 h 503735"/>
                <a:gd name="connsiteX0" fmla="*/ 922877 w 1054034"/>
                <a:gd name="connsiteY0" fmla="*/ 15409 h 503735"/>
                <a:gd name="connsiteX1" fmla="*/ 1054034 w 1054034"/>
                <a:gd name="connsiteY1" fmla="*/ 205539 h 503735"/>
                <a:gd name="connsiteX2" fmla="*/ 873509 w 1054034"/>
                <a:gd name="connsiteY2" fmla="*/ 430110 h 503735"/>
                <a:gd name="connsiteX3" fmla="*/ 493480 w 1054034"/>
                <a:gd name="connsiteY3" fmla="*/ 503488 h 503735"/>
                <a:gd name="connsiteX4" fmla="*/ 119307 w 1054034"/>
                <a:gd name="connsiteY4" fmla="*/ 411287 h 503735"/>
                <a:gd name="connsiteX5" fmla="*/ 15 w 1054034"/>
                <a:gd name="connsiteY5" fmla="*/ 214030 h 503735"/>
                <a:gd name="connsiteX6" fmla="*/ 167774 w 1054034"/>
                <a:gd name="connsiteY6" fmla="*/ 0 h 503735"/>
                <a:gd name="connsiteX0" fmla="*/ 922877 w 1054034"/>
                <a:gd name="connsiteY0" fmla="*/ 15409 h 503735"/>
                <a:gd name="connsiteX1" fmla="*/ 1054034 w 1054034"/>
                <a:gd name="connsiteY1" fmla="*/ 205539 h 503735"/>
                <a:gd name="connsiteX2" fmla="*/ 873509 w 1054034"/>
                <a:gd name="connsiteY2" fmla="*/ 430110 h 503735"/>
                <a:gd name="connsiteX3" fmla="*/ 493480 w 1054034"/>
                <a:gd name="connsiteY3" fmla="*/ 503488 h 503735"/>
                <a:gd name="connsiteX4" fmla="*/ 119307 w 1054034"/>
                <a:gd name="connsiteY4" fmla="*/ 411287 h 503735"/>
                <a:gd name="connsiteX5" fmla="*/ 15 w 1054034"/>
                <a:gd name="connsiteY5" fmla="*/ 214030 h 503735"/>
                <a:gd name="connsiteX6" fmla="*/ 167774 w 1054034"/>
                <a:gd name="connsiteY6" fmla="*/ 0 h 503735"/>
                <a:gd name="connsiteX0" fmla="*/ 922877 w 1054034"/>
                <a:gd name="connsiteY0" fmla="*/ 15409 h 503735"/>
                <a:gd name="connsiteX1" fmla="*/ 1054034 w 1054034"/>
                <a:gd name="connsiteY1" fmla="*/ 205539 h 503735"/>
                <a:gd name="connsiteX2" fmla="*/ 873509 w 1054034"/>
                <a:gd name="connsiteY2" fmla="*/ 430110 h 503735"/>
                <a:gd name="connsiteX3" fmla="*/ 493480 w 1054034"/>
                <a:gd name="connsiteY3" fmla="*/ 503488 h 503735"/>
                <a:gd name="connsiteX4" fmla="*/ 119307 w 1054034"/>
                <a:gd name="connsiteY4" fmla="*/ 411287 h 503735"/>
                <a:gd name="connsiteX5" fmla="*/ 15 w 1054034"/>
                <a:gd name="connsiteY5" fmla="*/ 214030 h 503735"/>
                <a:gd name="connsiteX6" fmla="*/ 167774 w 1054034"/>
                <a:gd name="connsiteY6" fmla="*/ 0 h 503735"/>
                <a:gd name="connsiteX0" fmla="*/ 922877 w 1054034"/>
                <a:gd name="connsiteY0" fmla="*/ 15409 h 503735"/>
                <a:gd name="connsiteX1" fmla="*/ 1054034 w 1054034"/>
                <a:gd name="connsiteY1" fmla="*/ 205539 h 503735"/>
                <a:gd name="connsiteX2" fmla="*/ 873509 w 1054034"/>
                <a:gd name="connsiteY2" fmla="*/ 430110 h 503735"/>
                <a:gd name="connsiteX3" fmla="*/ 493480 w 1054034"/>
                <a:gd name="connsiteY3" fmla="*/ 503488 h 503735"/>
                <a:gd name="connsiteX4" fmla="*/ 119307 w 1054034"/>
                <a:gd name="connsiteY4" fmla="*/ 411287 h 503735"/>
                <a:gd name="connsiteX5" fmla="*/ 15 w 1054034"/>
                <a:gd name="connsiteY5" fmla="*/ 214030 h 503735"/>
                <a:gd name="connsiteX6" fmla="*/ 167774 w 1054034"/>
                <a:gd name="connsiteY6" fmla="*/ 0 h 503735"/>
                <a:gd name="connsiteX0" fmla="*/ 922877 w 1054034"/>
                <a:gd name="connsiteY0" fmla="*/ 15409 h 503716"/>
                <a:gd name="connsiteX1" fmla="*/ 1054034 w 1054034"/>
                <a:gd name="connsiteY1" fmla="*/ 205539 h 503716"/>
                <a:gd name="connsiteX2" fmla="*/ 873509 w 1054034"/>
                <a:gd name="connsiteY2" fmla="*/ 430110 h 503716"/>
                <a:gd name="connsiteX3" fmla="*/ 493480 w 1054034"/>
                <a:gd name="connsiteY3" fmla="*/ 503488 h 503716"/>
                <a:gd name="connsiteX4" fmla="*/ 119307 w 1054034"/>
                <a:gd name="connsiteY4" fmla="*/ 411287 h 503716"/>
                <a:gd name="connsiteX5" fmla="*/ 15 w 1054034"/>
                <a:gd name="connsiteY5" fmla="*/ 214030 h 503716"/>
                <a:gd name="connsiteX6" fmla="*/ 167774 w 1054034"/>
                <a:gd name="connsiteY6" fmla="*/ 0 h 503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4034" h="503716">
                  <a:moveTo>
                    <a:pt x="922877" y="15409"/>
                  </a:moveTo>
                  <a:cubicBezTo>
                    <a:pt x="997685" y="71052"/>
                    <a:pt x="1048872" y="98668"/>
                    <a:pt x="1054034" y="205539"/>
                  </a:cubicBezTo>
                  <a:cubicBezTo>
                    <a:pt x="1053629" y="317546"/>
                    <a:pt x="971559" y="383025"/>
                    <a:pt x="873509" y="430110"/>
                  </a:cubicBezTo>
                  <a:cubicBezTo>
                    <a:pt x="775459" y="477195"/>
                    <a:pt x="619180" y="506625"/>
                    <a:pt x="493480" y="503488"/>
                  </a:cubicBezTo>
                  <a:cubicBezTo>
                    <a:pt x="367780" y="500351"/>
                    <a:pt x="201551" y="459530"/>
                    <a:pt x="119307" y="411287"/>
                  </a:cubicBezTo>
                  <a:cubicBezTo>
                    <a:pt x="37063" y="363044"/>
                    <a:pt x="1215" y="286858"/>
                    <a:pt x="15" y="214030"/>
                  </a:cubicBezTo>
                  <a:cubicBezTo>
                    <a:pt x="-1185" y="141202"/>
                    <a:pt x="65275" y="24950"/>
                    <a:pt x="167774" y="0"/>
                  </a:cubicBezTo>
                </a:path>
              </a:pathLst>
            </a:cu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8" name="Straight Connector 67"/>
            <p:cNvCxnSpPr/>
            <p:nvPr/>
          </p:nvCxnSpPr>
          <p:spPr>
            <a:xfrm>
              <a:off x="2960001" y="4815370"/>
              <a:ext cx="856799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1908857" y="2823319"/>
            <a:ext cx="1800200" cy="1959777"/>
            <a:chOff x="1908857" y="2823319"/>
            <a:chExt cx="1800200" cy="1959777"/>
          </a:xfrm>
        </p:grpSpPr>
        <p:sp>
          <p:nvSpPr>
            <p:cNvPr id="49" name="TextBox 48"/>
            <p:cNvSpPr txBox="1"/>
            <p:nvPr/>
          </p:nvSpPr>
          <p:spPr>
            <a:xfrm>
              <a:off x="1908857" y="4352209"/>
              <a:ext cx="602460" cy="43088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Arial" panose="020B0604020202020204" pitchFamily="34" charset="0"/>
                </a:rPr>
                <a:t>7/</a:t>
              </a:r>
              <a:r>
                <a:rPr lang="en-US" sz="2200" dirty="0" smtClean="0">
                  <a:solidFill>
                    <a:srgbClr val="F79646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423671" y="2823319"/>
              <a:ext cx="774789" cy="43088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Arial" panose="020B0604020202020204" pitchFamily="34" charset="0"/>
                </a:rPr>
                <a:t>10/</a:t>
              </a:r>
              <a:r>
                <a:rPr lang="en-US" sz="2200" dirty="0" smtClean="0">
                  <a:solidFill>
                    <a:srgbClr val="F79646"/>
                  </a:solidFill>
                  <a:latin typeface="Arial" panose="020B0604020202020204" pitchFamily="34" charset="0"/>
                </a:rPr>
                <a:t>0</a:t>
              </a:r>
              <a:endParaRPr lang="en-US" sz="2200" dirty="0">
                <a:solidFill>
                  <a:srgbClr val="F79646"/>
                </a:solidFill>
                <a:latin typeface="Arial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104065" y="4344604"/>
              <a:ext cx="604992" cy="434330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Arial" panose="020B0604020202020204" pitchFamily="34" charset="0"/>
                </a:rPr>
                <a:t>7/</a:t>
              </a:r>
              <a:r>
                <a:rPr lang="en-US" sz="2200" dirty="0" smtClean="0">
                  <a:solidFill>
                    <a:srgbClr val="F79646"/>
                  </a:solidFill>
                  <a:latin typeface="Arial" panose="020B0604020202020204" pitchFamily="34" charset="0"/>
                </a:rPr>
                <a:t>3</a:t>
              </a:r>
              <a:endParaRPr lang="en-US" sz="2200" dirty="0">
                <a:solidFill>
                  <a:srgbClr val="F79646"/>
                </a:solidFill>
                <a:latin typeface="Arial" pitchFamily="34" charset="0"/>
              </a:endParaRP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1281118" y="3903439"/>
            <a:ext cx="714052" cy="394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C000"/>
                </a:solidFill>
                <a:latin typeface="Arial" panose="020B0604020202020204" pitchFamily="34" charset="0"/>
              </a:rPr>
              <a:t>FF1</a:t>
            </a:r>
            <a:endParaRPr lang="en-US" sz="2200" dirty="0">
              <a:solidFill>
                <a:srgbClr val="FFC000"/>
              </a:solidFill>
              <a:latin typeface="Arial" panose="020B0604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458675" y="3903439"/>
            <a:ext cx="714052" cy="394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C000"/>
                </a:solidFill>
                <a:latin typeface="Arial" panose="020B0604020202020204" pitchFamily="34" charset="0"/>
              </a:rPr>
              <a:t>FF2</a:t>
            </a:r>
            <a:endParaRPr lang="en-US" sz="2200" dirty="0">
              <a:solidFill>
                <a:srgbClr val="FFC000"/>
              </a:solidFill>
              <a:latin typeface="Arial" panose="020B060402020202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637049" y="3903439"/>
            <a:ext cx="714052" cy="394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C000"/>
                </a:solidFill>
                <a:latin typeface="Arial" panose="020B0604020202020204" pitchFamily="34" charset="0"/>
              </a:rPr>
              <a:t>FF3</a:t>
            </a:r>
            <a:endParaRPr lang="en-US" sz="2200" dirty="0">
              <a:solidFill>
                <a:srgbClr val="FFC000"/>
              </a:solidFill>
              <a:latin typeface="Arial" panose="020B0604020202020204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80665" y="1916832"/>
            <a:ext cx="46902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</a:rPr>
              <a:t>Clock period = 10</a:t>
            </a:r>
          </a:p>
          <a:p>
            <a:pPr marL="342900" indent="-342900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</a:rPr>
              <a:t>Min. slack with </a:t>
            </a:r>
            <a:r>
              <a:rPr lang="en-US" sz="2400" dirty="0" smtClean="0">
                <a:solidFill>
                  <a:srgbClr val="FFC000"/>
                </a:solidFill>
                <a:latin typeface="Arial" panose="020B0604020202020204" pitchFamily="34" charset="0"/>
              </a:rPr>
              <a:t>zero skew</a:t>
            </a:r>
            <a:r>
              <a:rPr lang="en-US" sz="2400" dirty="0" smtClean="0">
                <a:latin typeface="Arial" panose="020B0604020202020204" pitchFamily="34" charset="0"/>
              </a:rPr>
              <a:t> = 0</a:t>
            </a:r>
            <a:endParaRPr lang="en-US" sz="2400" dirty="0">
              <a:latin typeface="Arial" panose="020B0604020202020204" pitchFamily="34" charset="0"/>
            </a:endParaRPr>
          </a:p>
        </p:txBody>
      </p:sp>
      <p:grpSp>
        <p:nvGrpSpPr>
          <p:cNvPr id="106" name="Group 105"/>
          <p:cNvGrpSpPr/>
          <p:nvPr/>
        </p:nvGrpSpPr>
        <p:grpSpPr>
          <a:xfrm>
            <a:off x="164677" y="5960038"/>
            <a:ext cx="3749646" cy="842580"/>
            <a:chOff x="163524" y="5960038"/>
            <a:chExt cx="3749646" cy="842580"/>
          </a:xfrm>
        </p:grpSpPr>
        <p:cxnSp>
          <p:nvCxnSpPr>
            <p:cNvPr id="75" name="Straight Arrow Connector 74"/>
            <p:cNvCxnSpPr/>
            <p:nvPr/>
          </p:nvCxnSpPr>
          <p:spPr bwMode="auto">
            <a:xfrm>
              <a:off x="280623" y="6165304"/>
              <a:ext cx="371071" cy="0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6" name="TextBox 75"/>
            <p:cNvSpPr txBox="1"/>
            <p:nvPr/>
          </p:nvSpPr>
          <p:spPr>
            <a:xfrm>
              <a:off x="636720" y="5960038"/>
              <a:ext cx="141061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Arial" panose="020B0604020202020204" pitchFamily="34" charset="0"/>
                </a:rPr>
                <a:t>Data path</a:t>
              </a:r>
              <a:endParaRPr lang="en-US" sz="2200" dirty="0">
                <a:latin typeface="Arial" panose="020B0604020202020204" pitchFamily="34" charset="0"/>
              </a:endParaRPr>
            </a:p>
          </p:txBody>
        </p:sp>
        <p:cxnSp>
          <p:nvCxnSpPr>
            <p:cNvPr id="78" name="Straight Connector 77"/>
            <p:cNvCxnSpPr/>
            <p:nvPr/>
          </p:nvCxnSpPr>
          <p:spPr bwMode="auto">
            <a:xfrm>
              <a:off x="2133483" y="6174901"/>
              <a:ext cx="325798" cy="0"/>
            </a:xfrm>
            <a:prstGeom prst="line">
              <a:avLst/>
            </a:prstGeom>
            <a:solidFill>
              <a:schemeClr val="accent1"/>
            </a:solidFill>
            <a:ln w="28575" cap="sq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9" name="TextBox 78"/>
            <p:cNvSpPr txBox="1"/>
            <p:nvPr/>
          </p:nvSpPr>
          <p:spPr>
            <a:xfrm>
              <a:off x="2465896" y="5960038"/>
              <a:ext cx="144727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rgbClr val="FFFF00"/>
                  </a:solidFill>
                  <a:latin typeface="Arial" panose="020B0604020202020204" pitchFamily="34" charset="0"/>
                </a:rPr>
                <a:t>Clock tree</a:t>
              </a:r>
              <a:endParaRPr lang="en-US" sz="2200" dirty="0">
                <a:solidFill>
                  <a:srgbClr val="FFFF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63524" y="6371731"/>
              <a:ext cx="342934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Arial" panose="020B0604020202020204" pitchFamily="34" charset="0"/>
                </a:rPr>
                <a:t>Delay/</a:t>
              </a:r>
              <a:r>
                <a:rPr lang="en-US" sz="2200" dirty="0" smtClean="0">
                  <a:solidFill>
                    <a:srgbClr val="F79646"/>
                  </a:solidFill>
                  <a:latin typeface="Arial" panose="020B0604020202020204" pitchFamily="34" charset="0"/>
                </a:rPr>
                <a:t>Slack</a:t>
              </a:r>
              <a:r>
                <a:rPr lang="en-US" sz="2200" dirty="0" smtClean="0">
                  <a:latin typeface="Arial" panose="020B0604020202020204" pitchFamily="34" charset="0"/>
                </a:rPr>
                <a:t>/</a:t>
              </a:r>
              <a:r>
                <a:rPr lang="en-US" sz="2200" dirty="0" smtClean="0">
                  <a:solidFill>
                    <a:srgbClr val="FFFF00"/>
                  </a:solidFill>
                  <a:latin typeface="Arial" panose="020B0604020202020204" pitchFamily="34" charset="0"/>
                </a:rPr>
                <a:t>Clock latency</a:t>
              </a:r>
              <a:endParaRPr lang="en-US" sz="2200" dirty="0">
                <a:solidFill>
                  <a:srgbClr val="FFFF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472594" y="5484958"/>
            <a:ext cx="2679269" cy="430887"/>
            <a:chOff x="1472594" y="5484958"/>
            <a:chExt cx="2679269" cy="430887"/>
          </a:xfrm>
        </p:grpSpPr>
        <p:sp>
          <p:nvSpPr>
            <p:cNvPr id="84" name="TextBox 83"/>
            <p:cNvSpPr txBox="1"/>
            <p:nvPr/>
          </p:nvSpPr>
          <p:spPr>
            <a:xfrm>
              <a:off x="1472594" y="5484958"/>
              <a:ext cx="340073" cy="43088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rgbClr val="FFFF00"/>
                  </a:solidFill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2638146" y="5484958"/>
              <a:ext cx="340073" cy="43088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rgbClr val="FFFF00"/>
                  </a:solidFill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3811790" y="5484958"/>
              <a:ext cx="340073" cy="43088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rgbClr val="FFFF00"/>
                  </a:solidFill>
                  <a:latin typeface="Arial" panose="020B0604020202020204" pitchFamily="34" charset="0"/>
                </a:rPr>
                <a:t>5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633687133"/>
      </p:ext>
    </p:extLst>
  </p:cSld>
  <p:clrMapOvr>
    <a:masterClrMapping/>
  </p:clrMapOvr>
  <p:transition xmlns:p14="http://schemas.microsoft.com/office/powerpoint/2010/main" advTm="66100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Useful Skew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51752"/>
            <a:ext cx="8827093" cy="1002881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Useful Skew</a:t>
            </a:r>
            <a:r>
              <a:rPr lang="en-US" sz="2800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adjusts clock sink latencies to improve performance and/or robustness of IC designs</a:t>
            </a:r>
            <a:endParaRPr lang="en-US" dirty="0">
              <a:cs typeface="Arial" pitchFamily="34" charset="0"/>
            </a:endParaRPr>
          </a:p>
          <a:p>
            <a:pPr>
              <a:defRPr/>
            </a:pPr>
            <a:endParaRPr lang="en-US" sz="2800" dirty="0"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1305191" y="5459391"/>
            <a:ext cx="2684669" cy="11176"/>
          </a:xfrm>
          <a:prstGeom prst="line">
            <a:avLst/>
          </a:prstGeom>
          <a:ln w="28575">
            <a:solidFill>
              <a:srgbClr val="FFFF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803422" y="4801863"/>
            <a:ext cx="823368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Freeform 49"/>
          <p:cNvSpPr/>
          <p:nvPr/>
        </p:nvSpPr>
        <p:spPr>
          <a:xfrm flipV="1">
            <a:off x="831899" y="3276883"/>
            <a:ext cx="3805196" cy="1556354"/>
          </a:xfrm>
          <a:custGeom>
            <a:avLst/>
            <a:gdLst>
              <a:gd name="connsiteX0" fmla="*/ 1089354 w 1172731"/>
              <a:gd name="connsiteY0" fmla="*/ 0 h 520489"/>
              <a:gd name="connsiteX1" fmla="*/ 1162182 w 1172731"/>
              <a:gd name="connsiteY1" fmla="*/ 323681 h 520489"/>
              <a:gd name="connsiteX2" fmla="*/ 887053 w 1172731"/>
              <a:gd name="connsiteY2" fmla="*/ 485522 h 520489"/>
              <a:gd name="connsiteX3" fmla="*/ 142586 w 1172731"/>
              <a:gd name="connsiteY3" fmla="*/ 493614 h 520489"/>
              <a:gd name="connsiteX4" fmla="*/ 5021 w 1172731"/>
              <a:gd name="connsiteY4" fmla="*/ 186117 h 520489"/>
              <a:gd name="connsiteX5" fmla="*/ 223506 w 1172731"/>
              <a:gd name="connsiteY5" fmla="*/ 64736 h 520489"/>
              <a:gd name="connsiteX0" fmla="*/ 1057017 w 1140394"/>
              <a:gd name="connsiteY0" fmla="*/ 0 h 516403"/>
              <a:gd name="connsiteX1" fmla="*/ 1129845 w 1140394"/>
              <a:gd name="connsiteY1" fmla="*/ 323681 h 516403"/>
              <a:gd name="connsiteX2" fmla="*/ 854716 w 1140394"/>
              <a:gd name="connsiteY2" fmla="*/ 485522 h 516403"/>
              <a:gd name="connsiteX3" fmla="*/ 110249 w 1140394"/>
              <a:gd name="connsiteY3" fmla="*/ 493614 h 516403"/>
              <a:gd name="connsiteX4" fmla="*/ 11850 w 1140394"/>
              <a:gd name="connsiteY4" fmla="*/ 242761 h 516403"/>
              <a:gd name="connsiteX5" fmla="*/ 191169 w 1140394"/>
              <a:gd name="connsiteY5" fmla="*/ 64736 h 516403"/>
              <a:gd name="connsiteX0" fmla="*/ 1061344 w 1144721"/>
              <a:gd name="connsiteY0" fmla="*/ 0 h 516403"/>
              <a:gd name="connsiteX1" fmla="*/ 1134172 w 1144721"/>
              <a:gd name="connsiteY1" fmla="*/ 323681 h 516403"/>
              <a:gd name="connsiteX2" fmla="*/ 859043 w 1144721"/>
              <a:gd name="connsiteY2" fmla="*/ 485522 h 516403"/>
              <a:gd name="connsiteX3" fmla="*/ 114576 w 1144721"/>
              <a:gd name="connsiteY3" fmla="*/ 493614 h 516403"/>
              <a:gd name="connsiteX4" fmla="*/ 16177 w 1144721"/>
              <a:gd name="connsiteY4" fmla="*/ 242761 h 516403"/>
              <a:gd name="connsiteX5" fmla="*/ 195496 w 1144721"/>
              <a:gd name="connsiteY5" fmla="*/ 64736 h 516403"/>
              <a:gd name="connsiteX0" fmla="*/ 1045181 w 1128558"/>
              <a:gd name="connsiteY0" fmla="*/ 0 h 522206"/>
              <a:gd name="connsiteX1" fmla="*/ 1118009 w 1128558"/>
              <a:gd name="connsiteY1" fmla="*/ 323681 h 522206"/>
              <a:gd name="connsiteX2" fmla="*/ 842880 w 1128558"/>
              <a:gd name="connsiteY2" fmla="*/ 485522 h 522206"/>
              <a:gd name="connsiteX3" fmla="*/ 186535 w 1128558"/>
              <a:gd name="connsiteY3" fmla="*/ 501706 h 522206"/>
              <a:gd name="connsiteX4" fmla="*/ 14 w 1128558"/>
              <a:gd name="connsiteY4" fmla="*/ 242761 h 522206"/>
              <a:gd name="connsiteX5" fmla="*/ 179333 w 1128558"/>
              <a:gd name="connsiteY5" fmla="*/ 64736 h 522206"/>
              <a:gd name="connsiteX0" fmla="*/ 1201842 w 1219690"/>
              <a:gd name="connsiteY0" fmla="*/ 0 h 489838"/>
              <a:gd name="connsiteX1" fmla="*/ 1118009 w 1219690"/>
              <a:gd name="connsiteY1" fmla="*/ 291313 h 489838"/>
              <a:gd name="connsiteX2" fmla="*/ 842880 w 1219690"/>
              <a:gd name="connsiteY2" fmla="*/ 453154 h 489838"/>
              <a:gd name="connsiteX3" fmla="*/ 186535 w 1219690"/>
              <a:gd name="connsiteY3" fmla="*/ 469338 h 489838"/>
              <a:gd name="connsiteX4" fmla="*/ 14 w 1219690"/>
              <a:gd name="connsiteY4" fmla="*/ 210393 h 489838"/>
              <a:gd name="connsiteX5" fmla="*/ 179333 w 1219690"/>
              <a:gd name="connsiteY5" fmla="*/ 32368 h 489838"/>
              <a:gd name="connsiteX0" fmla="*/ 1201842 w 1252273"/>
              <a:gd name="connsiteY0" fmla="*/ 0 h 490181"/>
              <a:gd name="connsiteX1" fmla="*/ 1215923 w 1252273"/>
              <a:gd name="connsiteY1" fmla="*/ 283221 h 490181"/>
              <a:gd name="connsiteX2" fmla="*/ 842880 w 1252273"/>
              <a:gd name="connsiteY2" fmla="*/ 453154 h 490181"/>
              <a:gd name="connsiteX3" fmla="*/ 186535 w 1252273"/>
              <a:gd name="connsiteY3" fmla="*/ 469338 h 490181"/>
              <a:gd name="connsiteX4" fmla="*/ 14 w 1252273"/>
              <a:gd name="connsiteY4" fmla="*/ 210393 h 490181"/>
              <a:gd name="connsiteX5" fmla="*/ 179333 w 1252273"/>
              <a:gd name="connsiteY5" fmla="*/ 32368 h 490181"/>
              <a:gd name="connsiteX0" fmla="*/ 1162677 w 1238006"/>
              <a:gd name="connsiteY0" fmla="*/ 0 h 457813"/>
              <a:gd name="connsiteX1" fmla="*/ 1215923 w 1238006"/>
              <a:gd name="connsiteY1" fmla="*/ 250853 h 457813"/>
              <a:gd name="connsiteX2" fmla="*/ 842880 w 1238006"/>
              <a:gd name="connsiteY2" fmla="*/ 420786 h 457813"/>
              <a:gd name="connsiteX3" fmla="*/ 186535 w 1238006"/>
              <a:gd name="connsiteY3" fmla="*/ 436970 h 457813"/>
              <a:gd name="connsiteX4" fmla="*/ 14 w 1238006"/>
              <a:gd name="connsiteY4" fmla="*/ 178025 h 457813"/>
              <a:gd name="connsiteX5" fmla="*/ 179333 w 1238006"/>
              <a:gd name="connsiteY5" fmla="*/ 0 h 457813"/>
              <a:gd name="connsiteX0" fmla="*/ 1162677 w 1190576"/>
              <a:gd name="connsiteY0" fmla="*/ 0 h 454816"/>
              <a:gd name="connsiteX1" fmla="*/ 1132420 w 1190576"/>
              <a:gd name="connsiteY1" fmla="*/ 327900 h 454816"/>
              <a:gd name="connsiteX2" fmla="*/ 842880 w 1190576"/>
              <a:gd name="connsiteY2" fmla="*/ 420786 h 454816"/>
              <a:gd name="connsiteX3" fmla="*/ 186535 w 1190576"/>
              <a:gd name="connsiteY3" fmla="*/ 436970 h 454816"/>
              <a:gd name="connsiteX4" fmla="*/ 14 w 1190576"/>
              <a:gd name="connsiteY4" fmla="*/ 178025 h 454816"/>
              <a:gd name="connsiteX5" fmla="*/ 179333 w 1190576"/>
              <a:gd name="connsiteY5" fmla="*/ 0 h 454816"/>
              <a:gd name="connsiteX0" fmla="*/ 1162677 w 1192299"/>
              <a:gd name="connsiteY0" fmla="*/ 0 h 460522"/>
              <a:gd name="connsiteX1" fmla="*/ 1132420 w 1192299"/>
              <a:gd name="connsiteY1" fmla="*/ 327900 h 460522"/>
              <a:gd name="connsiteX2" fmla="*/ 803912 w 1192299"/>
              <a:gd name="connsiteY2" fmla="*/ 436195 h 460522"/>
              <a:gd name="connsiteX3" fmla="*/ 186535 w 1192299"/>
              <a:gd name="connsiteY3" fmla="*/ 436970 h 460522"/>
              <a:gd name="connsiteX4" fmla="*/ 14 w 1192299"/>
              <a:gd name="connsiteY4" fmla="*/ 178025 h 460522"/>
              <a:gd name="connsiteX5" fmla="*/ 179333 w 1192299"/>
              <a:gd name="connsiteY5" fmla="*/ 0 h 460522"/>
              <a:gd name="connsiteX0" fmla="*/ 1162677 w 1192299"/>
              <a:gd name="connsiteY0" fmla="*/ 0 h 442104"/>
              <a:gd name="connsiteX1" fmla="*/ 1132420 w 1192299"/>
              <a:gd name="connsiteY1" fmla="*/ 327900 h 442104"/>
              <a:gd name="connsiteX2" fmla="*/ 803912 w 1192299"/>
              <a:gd name="connsiteY2" fmla="*/ 436195 h 442104"/>
              <a:gd name="connsiteX3" fmla="*/ 208802 w 1192299"/>
              <a:gd name="connsiteY3" fmla="*/ 401015 h 442104"/>
              <a:gd name="connsiteX4" fmla="*/ 14 w 1192299"/>
              <a:gd name="connsiteY4" fmla="*/ 178025 h 442104"/>
              <a:gd name="connsiteX5" fmla="*/ 179333 w 1192299"/>
              <a:gd name="connsiteY5" fmla="*/ 0 h 442104"/>
              <a:gd name="connsiteX0" fmla="*/ 1090417 w 1120039"/>
              <a:gd name="connsiteY0" fmla="*/ 0 h 442813"/>
              <a:gd name="connsiteX1" fmla="*/ 1060160 w 1120039"/>
              <a:gd name="connsiteY1" fmla="*/ 327900 h 442813"/>
              <a:gd name="connsiteX2" fmla="*/ 731652 w 1120039"/>
              <a:gd name="connsiteY2" fmla="*/ 436195 h 442813"/>
              <a:gd name="connsiteX3" fmla="*/ 136542 w 1120039"/>
              <a:gd name="connsiteY3" fmla="*/ 401015 h 442813"/>
              <a:gd name="connsiteX4" fmla="*/ 123 w 1120039"/>
              <a:gd name="connsiteY4" fmla="*/ 157480 h 442813"/>
              <a:gd name="connsiteX5" fmla="*/ 107073 w 1120039"/>
              <a:gd name="connsiteY5" fmla="*/ 0 h 442813"/>
              <a:gd name="connsiteX0" fmla="*/ 1090308 w 1119930"/>
              <a:gd name="connsiteY0" fmla="*/ 30819 h 473632"/>
              <a:gd name="connsiteX1" fmla="*/ 1060051 w 1119930"/>
              <a:gd name="connsiteY1" fmla="*/ 358719 h 473632"/>
              <a:gd name="connsiteX2" fmla="*/ 731543 w 1119930"/>
              <a:gd name="connsiteY2" fmla="*/ 467014 h 473632"/>
              <a:gd name="connsiteX3" fmla="*/ 136433 w 1119930"/>
              <a:gd name="connsiteY3" fmla="*/ 431834 h 473632"/>
              <a:gd name="connsiteX4" fmla="*/ 14 w 1119930"/>
              <a:gd name="connsiteY4" fmla="*/ 188299 h 473632"/>
              <a:gd name="connsiteX5" fmla="*/ 179333 w 1119930"/>
              <a:gd name="connsiteY5" fmla="*/ 0 h 473632"/>
              <a:gd name="connsiteX0" fmla="*/ 1090308 w 1125436"/>
              <a:gd name="connsiteY0" fmla="*/ 30819 h 486602"/>
              <a:gd name="connsiteX1" fmla="*/ 1060051 w 1125436"/>
              <a:gd name="connsiteY1" fmla="*/ 358719 h 486602"/>
              <a:gd name="connsiteX2" fmla="*/ 620206 w 1125436"/>
              <a:gd name="connsiteY2" fmla="*/ 482423 h 486602"/>
              <a:gd name="connsiteX3" fmla="*/ 136433 w 1125436"/>
              <a:gd name="connsiteY3" fmla="*/ 431834 h 486602"/>
              <a:gd name="connsiteX4" fmla="*/ 14 w 1125436"/>
              <a:gd name="connsiteY4" fmla="*/ 188299 h 486602"/>
              <a:gd name="connsiteX5" fmla="*/ 179333 w 1125436"/>
              <a:gd name="connsiteY5" fmla="*/ 0 h 486602"/>
              <a:gd name="connsiteX0" fmla="*/ 1090308 w 1126935"/>
              <a:gd name="connsiteY0" fmla="*/ 30819 h 510523"/>
              <a:gd name="connsiteX1" fmla="*/ 1060051 w 1126935"/>
              <a:gd name="connsiteY1" fmla="*/ 358719 h 510523"/>
              <a:gd name="connsiteX2" fmla="*/ 592371 w 1126935"/>
              <a:gd name="connsiteY2" fmla="*/ 508105 h 510523"/>
              <a:gd name="connsiteX3" fmla="*/ 136433 w 1126935"/>
              <a:gd name="connsiteY3" fmla="*/ 431834 h 510523"/>
              <a:gd name="connsiteX4" fmla="*/ 14 w 1126935"/>
              <a:gd name="connsiteY4" fmla="*/ 188299 h 510523"/>
              <a:gd name="connsiteX5" fmla="*/ 179333 w 1126935"/>
              <a:gd name="connsiteY5" fmla="*/ 0 h 510523"/>
              <a:gd name="connsiteX0" fmla="*/ 1090308 w 1126935"/>
              <a:gd name="connsiteY0" fmla="*/ 30819 h 508207"/>
              <a:gd name="connsiteX1" fmla="*/ 1060051 w 1126935"/>
              <a:gd name="connsiteY1" fmla="*/ 358719 h 508207"/>
              <a:gd name="connsiteX2" fmla="*/ 592371 w 1126935"/>
              <a:gd name="connsiteY2" fmla="*/ 508105 h 508207"/>
              <a:gd name="connsiteX3" fmla="*/ 136433 w 1126935"/>
              <a:gd name="connsiteY3" fmla="*/ 431834 h 508207"/>
              <a:gd name="connsiteX4" fmla="*/ 14 w 1126935"/>
              <a:gd name="connsiteY4" fmla="*/ 188299 h 508207"/>
              <a:gd name="connsiteX5" fmla="*/ 179333 w 1126935"/>
              <a:gd name="connsiteY5" fmla="*/ 0 h 508207"/>
              <a:gd name="connsiteX0" fmla="*/ 1090308 w 1107004"/>
              <a:gd name="connsiteY0" fmla="*/ 30819 h 508578"/>
              <a:gd name="connsiteX1" fmla="*/ 976548 w 1107004"/>
              <a:gd name="connsiteY1" fmla="*/ 404947 h 508578"/>
              <a:gd name="connsiteX2" fmla="*/ 592371 w 1107004"/>
              <a:gd name="connsiteY2" fmla="*/ 508105 h 508578"/>
              <a:gd name="connsiteX3" fmla="*/ 136433 w 1107004"/>
              <a:gd name="connsiteY3" fmla="*/ 431834 h 508578"/>
              <a:gd name="connsiteX4" fmla="*/ 14 w 1107004"/>
              <a:gd name="connsiteY4" fmla="*/ 188299 h 508578"/>
              <a:gd name="connsiteX5" fmla="*/ 179333 w 1107004"/>
              <a:gd name="connsiteY5" fmla="*/ 0 h 508578"/>
              <a:gd name="connsiteX0" fmla="*/ 1090308 w 1107004"/>
              <a:gd name="connsiteY0" fmla="*/ 30819 h 508123"/>
              <a:gd name="connsiteX1" fmla="*/ 976548 w 1107004"/>
              <a:gd name="connsiteY1" fmla="*/ 404947 h 508123"/>
              <a:gd name="connsiteX2" fmla="*/ 592371 w 1107004"/>
              <a:gd name="connsiteY2" fmla="*/ 508105 h 508123"/>
              <a:gd name="connsiteX3" fmla="*/ 130866 w 1107004"/>
              <a:gd name="connsiteY3" fmla="*/ 411287 h 508123"/>
              <a:gd name="connsiteX4" fmla="*/ 14 w 1107004"/>
              <a:gd name="connsiteY4" fmla="*/ 188299 h 508123"/>
              <a:gd name="connsiteX5" fmla="*/ 179333 w 1107004"/>
              <a:gd name="connsiteY5" fmla="*/ 0 h 508123"/>
              <a:gd name="connsiteX0" fmla="*/ 1023506 w 1051079"/>
              <a:gd name="connsiteY0" fmla="*/ 56501 h 508123"/>
              <a:gd name="connsiteX1" fmla="*/ 976548 w 1051079"/>
              <a:gd name="connsiteY1" fmla="*/ 404947 h 508123"/>
              <a:gd name="connsiteX2" fmla="*/ 592371 w 1051079"/>
              <a:gd name="connsiteY2" fmla="*/ 508105 h 508123"/>
              <a:gd name="connsiteX3" fmla="*/ 130866 w 1051079"/>
              <a:gd name="connsiteY3" fmla="*/ 411287 h 508123"/>
              <a:gd name="connsiteX4" fmla="*/ 14 w 1051079"/>
              <a:gd name="connsiteY4" fmla="*/ 188299 h 508123"/>
              <a:gd name="connsiteX5" fmla="*/ 179333 w 1051079"/>
              <a:gd name="connsiteY5" fmla="*/ 0 h 508123"/>
              <a:gd name="connsiteX0" fmla="*/ 956704 w 1011137"/>
              <a:gd name="connsiteY0" fmla="*/ 61637 h 508123"/>
              <a:gd name="connsiteX1" fmla="*/ 976548 w 1011137"/>
              <a:gd name="connsiteY1" fmla="*/ 404947 h 508123"/>
              <a:gd name="connsiteX2" fmla="*/ 592371 w 1011137"/>
              <a:gd name="connsiteY2" fmla="*/ 508105 h 508123"/>
              <a:gd name="connsiteX3" fmla="*/ 130866 w 1011137"/>
              <a:gd name="connsiteY3" fmla="*/ 411287 h 508123"/>
              <a:gd name="connsiteX4" fmla="*/ 14 w 1011137"/>
              <a:gd name="connsiteY4" fmla="*/ 188299 h 508123"/>
              <a:gd name="connsiteX5" fmla="*/ 179333 w 1011137"/>
              <a:gd name="connsiteY5" fmla="*/ 0 h 508123"/>
              <a:gd name="connsiteX0" fmla="*/ 945570 w 1006691"/>
              <a:gd name="connsiteY0" fmla="*/ 41091 h 508123"/>
              <a:gd name="connsiteX1" fmla="*/ 976548 w 1006691"/>
              <a:gd name="connsiteY1" fmla="*/ 404947 h 508123"/>
              <a:gd name="connsiteX2" fmla="*/ 592371 w 1006691"/>
              <a:gd name="connsiteY2" fmla="*/ 508105 h 508123"/>
              <a:gd name="connsiteX3" fmla="*/ 130866 w 1006691"/>
              <a:gd name="connsiteY3" fmla="*/ 411287 h 508123"/>
              <a:gd name="connsiteX4" fmla="*/ 14 w 1006691"/>
              <a:gd name="connsiteY4" fmla="*/ 188299 h 508123"/>
              <a:gd name="connsiteX5" fmla="*/ 179333 w 1006691"/>
              <a:gd name="connsiteY5" fmla="*/ 0 h 508123"/>
              <a:gd name="connsiteX0" fmla="*/ 945570 w 1020131"/>
              <a:gd name="connsiteY0" fmla="*/ 41091 h 508123"/>
              <a:gd name="connsiteX1" fmla="*/ 976548 w 1020131"/>
              <a:gd name="connsiteY1" fmla="*/ 404947 h 508123"/>
              <a:gd name="connsiteX2" fmla="*/ 592371 w 1020131"/>
              <a:gd name="connsiteY2" fmla="*/ 508105 h 508123"/>
              <a:gd name="connsiteX3" fmla="*/ 130866 w 1020131"/>
              <a:gd name="connsiteY3" fmla="*/ 411287 h 508123"/>
              <a:gd name="connsiteX4" fmla="*/ 14 w 1020131"/>
              <a:gd name="connsiteY4" fmla="*/ 188299 h 508123"/>
              <a:gd name="connsiteX5" fmla="*/ 179333 w 1020131"/>
              <a:gd name="connsiteY5" fmla="*/ 0 h 508123"/>
              <a:gd name="connsiteX0" fmla="*/ 945570 w 1041146"/>
              <a:gd name="connsiteY0" fmla="*/ 41091 h 508123"/>
              <a:gd name="connsiteX1" fmla="*/ 976548 w 1041146"/>
              <a:gd name="connsiteY1" fmla="*/ 404947 h 508123"/>
              <a:gd name="connsiteX2" fmla="*/ 592371 w 1041146"/>
              <a:gd name="connsiteY2" fmla="*/ 508105 h 508123"/>
              <a:gd name="connsiteX3" fmla="*/ 130866 w 1041146"/>
              <a:gd name="connsiteY3" fmla="*/ 411287 h 508123"/>
              <a:gd name="connsiteX4" fmla="*/ 14 w 1041146"/>
              <a:gd name="connsiteY4" fmla="*/ 188299 h 508123"/>
              <a:gd name="connsiteX5" fmla="*/ 179333 w 1041146"/>
              <a:gd name="connsiteY5" fmla="*/ 0 h 508123"/>
              <a:gd name="connsiteX0" fmla="*/ 945570 w 1050190"/>
              <a:gd name="connsiteY0" fmla="*/ 41091 h 508123"/>
              <a:gd name="connsiteX1" fmla="*/ 976548 w 1050190"/>
              <a:gd name="connsiteY1" fmla="*/ 404947 h 508123"/>
              <a:gd name="connsiteX2" fmla="*/ 592371 w 1050190"/>
              <a:gd name="connsiteY2" fmla="*/ 508105 h 508123"/>
              <a:gd name="connsiteX3" fmla="*/ 130866 w 1050190"/>
              <a:gd name="connsiteY3" fmla="*/ 411287 h 508123"/>
              <a:gd name="connsiteX4" fmla="*/ 14 w 1050190"/>
              <a:gd name="connsiteY4" fmla="*/ 188299 h 508123"/>
              <a:gd name="connsiteX5" fmla="*/ 179333 w 1050190"/>
              <a:gd name="connsiteY5" fmla="*/ 0 h 508123"/>
              <a:gd name="connsiteX0" fmla="*/ 945570 w 1040867"/>
              <a:gd name="connsiteY0" fmla="*/ 41091 h 508123"/>
              <a:gd name="connsiteX1" fmla="*/ 1037758 w 1040867"/>
              <a:gd name="connsiteY1" fmla="*/ 267177 h 508123"/>
              <a:gd name="connsiteX2" fmla="*/ 976548 w 1040867"/>
              <a:gd name="connsiteY2" fmla="*/ 404947 h 508123"/>
              <a:gd name="connsiteX3" fmla="*/ 592371 w 1040867"/>
              <a:gd name="connsiteY3" fmla="*/ 508105 h 508123"/>
              <a:gd name="connsiteX4" fmla="*/ 130866 w 1040867"/>
              <a:gd name="connsiteY4" fmla="*/ 411287 h 508123"/>
              <a:gd name="connsiteX5" fmla="*/ 14 w 1040867"/>
              <a:gd name="connsiteY5" fmla="*/ 188299 h 508123"/>
              <a:gd name="connsiteX6" fmla="*/ 179333 w 1040867"/>
              <a:gd name="connsiteY6" fmla="*/ 0 h 508123"/>
              <a:gd name="connsiteX0" fmla="*/ 945570 w 1099407"/>
              <a:gd name="connsiteY0" fmla="*/ 41091 h 508123"/>
              <a:gd name="connsiteX1" fmla="*/ 1098993 w 1099407"/>
              <a:gd name="connsiteY1" fmla="*/ 205539 h 508123"/>
              <a:gd name="connsiteX2" fmla="*/ 976548 w 1099407"/>
              <a:gd name="connsiteY2" fmla="*/ 404947 h 508123"/>
              <a:gd name="connsiteX3" fmla="*/ 592371 w 1099407"/>
              <a:gd name="connsiteY3" fmla="*/ 508105 h 508123"/>
              <a:gd name="connsiteX4" fmla="*/ 130866 w 1099407"/>
              <a:gd name="connsiteY4" fmla="*/ 411287 h 508123"/>
              <a:gd name="connsiteX5" fmla="*/ 14 w 1099407"/>
              <a:gd name="connsiteY5" fmla="*/ 188299 h 508123"/>
              <a:gd name="connsiteX6" fmla="*/ 179333 w 1099407"/>
              <a:gd name="connsiteY6" fmla="*/ 0 h 508123"/>
              <a:gd name="connsiteX0" fmla="*/ 945570 w 1099407"/>
              <a:gd name="connsiteY0" fmla="*/ 41091 h 508123"/>
              <a:gd name="connsiteX1" fmla="*/ 1098993 w 1099407"/>
              <a:gd name="connsiteY1" fmla="*/ 205539 h 508123"/>
              <a:gd name="connsiteX2" fmla="*/ 976548 w 1099407"/>
              <a:gd name="connsiteY2" fmla="*/ 404947 h 508123"/>
              <a:gd name="connsiteX3" fmla="*/ 592371 w 1099407"/>
              <a:gd name="connsiteY3" fmla="*/ 508105 h 508123"/>
              <a:gd name="connsiteX4" fmla="*/ 130866 w 1099407"/>
              <a:gd name="connsiteY4" fmla="*/ 411287 h 508123"/>
              <a:gd name="connsiteX5" fmla="*/ 14 w 1099407"/>
              <a:gd name="connsiteY5" fmla="*/ 188299 h 508123"/>
              <a:gd name="connsiteX6" fmla="*/ 179333 w 1099407"/>
              <a:gd name="connsiteY6" fmla="*/ 0 h 508123"/>
              <a:gd name="connsiteX0" fmla="*/ 945570 w 1099407"/>
              <a:gd name="connsiteY0" fmla="*/ 41091 h 508123"/>
              <a:gd name="connsiteX1" fmla="*/ 1098993 w 1099407"/>
              <a:gd name="connsiteY1" fmla="*/ 205539 h 508123"/>
              <a:gd name="connsiteX2" fmla="*/ 976548 w 1099407"/>
              <a:gd name="connsiteY2" fmla="*/ 404947 h 508123"/>
              <a:gd name="connsiteX3" fmla="*/ 592371 w 1099407"/>
              <a:gd name="connsiteY3" fmla="*/ 508105 h 508123"/>
              <a:gd name="connsiteX4" fmla="*/ 130866 w 1099407"/>
              <a:gd name="connsiteY4" fmla="*/ 411287 h 508123"/>
              <a:gd name="connsiteX5" fmla="*/ 14 w 1099407"/>
              <a:gd name="connsiteY5" fmla="*/ 188299 h 508123"/>
              <a:gd name="connsiteX6" fmla="*/ 179333 w 1099407"/>
              <a:gd name="connsiteY6" fmla="*/ 0 h 508123"/>
              <a:gd name="connsiteX0" fmla="*/ 945570 w 1099407"/>
              <a:gd name="connsiteY0" fmla="*/ 41091 h 508123"/>
              <a:gd name="connsiteX1" fmla="*/ 1098993 w 1099407"/>
              <a:gd name="connsiteY1" fmla="*/ 205539 h 508123"/>
              <a:gd name="connsiteX2" fmla="*/ 976548 w 1099407"/>
              <a:gd name="connsiteY2" fmla="*/ 404947 h 508123"/>
              <a:gd name="connsiteX3" fmla="*/ 592371 w 1099407"/>
              <a:gd name="connsiteY3" fmla="*/ 508105 h 508123"/>
              <a:gd name="connsiteX4" fmla="*/ 130866 w 1099407"/>
              <a:gd name="connsiteY4" fmla="*/ 411287 h 508123"/>
              <a:gd name="connsiteX5" fmla="*/ 14 w 1099407"/>
              <a:gd name="connsiteY5" fmla="*/ 188299 h 508123"/>
              <a:gd name="connsiteX6" fmla="*/ 179333 w 1099407"/>
              <a:gd name="connsiteY6" fmla="*/ 0 h 508123"/>
              <a:gd name="connsiteX0" fmla="*/ 945570 w 1099407"/>
              <a:gd name="connsiteY0" fmla="*/ 41091 h 508123"/>
              <a:gd name="connsiteX1" fmla="*/ 1098993 w 1099407"/>
              <a:gd name="connsiteY1" fmla="*/ 205539 h 508123"/>
              <a:gd name="connsiteX2" fmla="*/ 976548 w 1099407"/>
              <a:gd name="connsiteY2" fmla="*/ 404947 h 508123"/>
              <a:gd name="connsiteX3" fmla="*/ 592371 w 1099407"/>
              <a:gd name="connsiteY3" fmla="*/ 508105 h 508123"/>
              <a:gd name="connsiteX4" fmla="*/ 130866 w 1099407"/>
              <a:gd name="connsiteY4" fmla="*/ 411287 h 508123"/>
              <a:gd name="connsiteX5" fmla="*/ 14 w 1099407"/>
              <a:gd name="connsiteY5" fmla="*/ 188299 h 508123"/>
              <a:gd name="connsiteX6" fmla="*/ 179333 w 1099407"/>
              <a:gd name="connsiteY6" fmla="*/ 0 h 508123"/>
              <a:gd name="connsiteX0" fmla="*/ 945570 w 1099407"/>
              <a:gd name="connsiteY0" fmla="*/ 41091 h 508123"/>
              <a:gd name="connsiteX1" fmla="*/ 1098993 w 1099407"/>
              <a:gd name="connsiteY1" fmla="*/ 205539 h 508123"/>
              <a:gd name="connsiteX2" fmla="*/ 976548 w 1099407"/>
              <a:gd name="connsiteY2" fmla="*/ 404947 h 508123"/>
              <a:gd name="connsiteX3" fmla="*/ 592371 w 1099407"/>
              <a:gd name="connsiteY3" fmla="*/ 508105 h 508123"/>
              <a:gd name="connsiteX4" fmla="*/ 130866 w 1099407"/>
              <a:gd name="connsiteY4" fmla="*/ 411287 h 508123"/>
              <a:gd name="connsiteX5" fmla="*/ 14 w 1099407"/>
              <a:gd name="connsiteY5" fmla="*/ 188299 h 508123"/>
              <a:gd name="connsiteX6" fmla="*/ 179333 w 1099407"/>
              <a:gd name="connsiteY6" fmla="*/ 0 h 508123"/>
              <a:gd name="connsiteX0" fmla="*/ 945570 w 1099407"/>
              <a:gd name="connsiteY0" fmla="*/ 41091 h 508123"/>
              <a:gd name="connsiteX1" fmla="*/ 1098993 w 1099407"/>
              <a:gd name="connsiteY1" fmla="*/ 205539 h 508123"/>
              <a:gd name="connsiteX2" fmla="*/ 976548 w 1099407"/>
              <a:gd name="connsiteY2" fmla="*/ 404947 h 508123"/>
              <a:gd name="connsiteX3" fmla="*/ 592371 w 1099407"/>
              <a:gd name="connsiteY3" fmla="*/ 508105 h 508123"/>
              <a:gd name="connsiteX4" fmla="*/ 130866 w 1099407"/>
              <a:gd name="connsiteY4" fmla="*/ 411287 h 508123"/>
              <a:gd name="connsiteX5" fmla="*/ 14 w 1099407"/>
              <a:gd name="connsiteY5" fmla="*/ 188299 h 508123"/>
              <a:gd name="connsiteX6" fmla="*/ 179333 w 1099407"/>
              <a:gd name="connsiteY6" fmla="*/ 0 h 508123"/>
              <a:gd name="connsiteX0" fmla="*/ 945570 w 1099407"/>
              <a:gd name="connsiteY0" fmla="*/ 41091 h 508123"/>
              <a:gd name="connsiteX1" fmla="*/ 1098993 w 1099407"/>
              <a:gd name="connsiteY1" fmla="*/ 205539 h 508123"/>
              <a:gd name="connsiteX2" fmla="*/ 976548 w 1099407"/>
              <a:gd name="connsiteY2" fmla="*/ 404947 h 508123"/>
              <a:gd name="connsiteX3" fmla="*/ 592371 w 1099407"/>
              <a:gd name="connsiteY3" fmla="*/ 508105 h 508123"/>
              <a:gd name="connsiteX4" fmla="*/ 130866 w 1099407"/>
              <a:gd name="connsiteY4" fmla="*/ 411287 h 508123"/>
              <a:gd name="connsiteX5" fmla="*/ 14 w 1099407"/>
              <a:gd name="connsiteY5" fmla="*/ 188299 h 508123"/>
              <a:gd name="connsiteX6" fmla="*/ 179333 w 1099407"/>
              <a:gd name="connsiteY6" fmla="*/ 0 h 508123"/>
              <a:gd name="connsiteX0" fmla="*/ 945570 w 1098993"/>
              <a:gd name="connsiteY0" fmla="*/ 41091 h 508123"/>
              <a:gd name="connsiteX1" fmla="*/ 1098993 w 1098993"/>
              <a:gd name="connsiteY1" fmla="*/ 205539 h 508123"/>
              <a:gd name="connsiteX2" fmla="*/ 976548 w 1098993"/>
              <a:gd name="connsiteY2" fmla="*/ 404947 h 508123"/>
              <a:gd name="connsiteX3" fmla="*/ 592371 w 1098993"/>
              <a:gd name="connsiteY3" fmla="*/ 508105 h 508123"/>
              <a:gd name="connsiteX4" fmla="*/ 130866 w 1098993"/>
              <a:gd name="connsiteY4" fmla="*/ 411287 h 508123"/>
              <a:gd name="connsiteX5" fmla="*/ 14 w 1098993"/>
              <a:gd name="connsiteY5" fmla="*/ 188299 h 508123"/>
              <a:gd name="connsiteX6" fmla="*/ 179333 w 1098993"/>
              <a:gd name="connsiteY6" fmla="*/ 0 h 508123"/>
              <a:gd name="connsiteX0" fmla="*/ 945570 w 1093427"/>
              <a:gd name="connsiteY0" fmla="*/ 41091 h 508123"/>
              <a:gd name="connsiteX1" fmla="*/ 1093427 w 1093427"/>
              <a:gd name="connsiteY1" fmla="*/ 215812 h 508123"/>
              <a:gd name="connsiteX2" fmla="*/ 976548 w 1093427"/>
              <a:gd name="connsiteY2" fmla="*/ 404947 h 508123"/>
              <a:gd name="connsiteX3" fmla="*/ 592371 w 1093427"/>
              <a:gd name="connsiteY3" fmla="*/ 508105 h 508123"/>
              <a:gd name="connsiteX4" fmla="*/ 130866 w 1093427"/>
              <a:gd name="connsiteY4" fmla="*/ 411287 h 508123"/>
              <a:gd name="connsiteX5" fmla="*/ 14 w 1093427"/>
              <a:gd name="connsiteY5" fmla="*/ 188299 h 508123"/>
              <a:gd name="connsiteX6" fmla="*/ 179333 w 1093427"/>
              <a:gd name="connsiteY6" fmla="*/ 0 h 508123"/>
              <a:gd name="connsiteX0" fmla="*/ 945570 w 1093427"/>
              <a:gd name="connsiteY0" fmla="*/ 41091 h 508123"/>
              <a:gd name="connsiteX1" fmla="*/ 1093427 w 1093427"/>
              <a:gd name="connsiteY1" fmla="*/ 215812 h 508123"/>
              <a:gd name="connsiteX2" fmla="*/ 976548 w 1093427"/>
              <a:gd name="connsiteY2" fmla="*/ 404947 h 508123"/>
              <a:gd name="connsiteX3" fmla="*/ 592371 w 1093427"/>
              <a:gd name="connsiteY3" fmla="*/ 508105 h 508123"/>
              <a:gd name="connsiteX4" fmla="*/ 130866 w 1093427"/>
              <a:gd name="connsiteY4" fmla="*/ 411287 h 508123"/>
              <a:gd name="connsiteX5" fmla="*/ 14 w 1093427"/>
              <a:gd name="connsiteY5" fmla="*/ 188299 h 508123"/>
              <a:gd name="connsiteX6" fmla="*/ 179333 w 1093427"/>
              <a:gd name="connsiteY6" fmla="*/ 0 h 508123"/>
              <a:gd name="connsiteX0" fmla="*/ 945570 w 1093427"/>
              <a:gd name="connsiteY0" fmla="*/ 41091 h 508123"/>
              <a:gd name="connsiteX1" fmla="*/ 1093427 w 1093427"/>
              <a:gd name="connsiteY1" fmla="*/ 215812 h 508123"/>
              <a:gd name="connsiteX2" fmla="*/ 976548 w 1093427"/>
              <a:gd name="connsiteY2" fmla="*/ 404947 h 508123"/>
              <a:gd name="connsiteX3" fmla="*/ 592371 w 1093427"/>
              <a:gd name="connsiteY3" fmla="*/ 508105 h 508123"/>
              <a:gd name="connsiteX4" fmla="*/ 130866 w 1093427"/>
              <a:gd name="connsiteY4" fmla="*/ 411287 h 508123"/>
              <a:gd name="connsiteX5" fmla="*/ 14 w 1093427"/>
              <a:gd name="connsiteY5" fmla="*/ 188299 h 508123"/>
              <a:gd name="connsiteX6" fmla="*/ 179333 w 1093427"/>
              <a:gd name="connsiteY6" fmla="*/ 0 h 508123"/>
              <a:gd name="connsiteX0" fmla="*/ 945570 w 1093427"/>
              <a:gd name="connsiteY0" fmla="*/ 41091 h 508123"/>
              <a:gd name="connsiteX1" fmla="*/ 1093427 w 1093427"/>
              <a:gd name="connsiteY1" fmla="*/ 215812 h 508123"/>
              <a:gd name="connsiteX2" fmla="*/ 976548 w 1093427"/>
              <a:gd name="connsiteY2" fmla="*/ 404947 h 508123"/>
              <a:gd name="connsiteX3" fmla="*/ 592371 w 1093427"/>
              <a:gd name="connsiteY3" fmla="*/ 508105 h 508123"/>
              <a:gd name="connsiteX4" fmla="*/ 130866 w 1093427"/>
              <a:gd name="connsiteY4" fmla="*/ 411287 h 508123"/>
              <a:gd name="connsiteX5" fmla="*/ 14 w 1093427"/>
              <a:gd name="connsiteY5" fmla="*/ 188299 h 508123"/>
              <a:gd name="connsiteX6" fmla="*/ 179333 w 1093427"/>
              <a:gd name="connsiteY6" fmla="*/ 0 h 508123"/>
              <a:gd name="connsiteX0" fmla="*/ 945570 w 1093427"/>
              <a:gd name="connsiteY0" fmla="*/ 41091 h 508328"/>
              <a:gd name="connsiteX1" fmla="*/ 1093427 w 1093427"/>
              <a:gd name="connsiteY1" fmla="*/ 215812 h 508328"/>
              <a:gd name="connsiteX2" fmla="*/ 943147 w 1093427"/>
              <a:gd name="connsiteY2" fmla="*/ 425493 h 508328"/>
              <a:gd name="connsiteX3" fmla="*/ 592371 w 1093427"/>
              <a:gd name="connsiteY3" fmla="*/ 508105 h 508328"/>
              <a:gd name="connsiteX4" fmla="*/ 130866 w 1093427"/>
              <a:gd name="connsiteY4" fmla="*/ 411287 h 508328"/>
              <a:gd name="connsiteX5" fmla="*/ 14 w 1093427"/>
              <a:gd name="connsiteY5" fmla="*/ 188299 h 508328"/>
              <a:gd name="connsiteX6" fmla="*/ 179333 w 1093427"/>
              <a:gd name="connsiteY6" fmla="*/ 0 h 508328"/>
              <a:gd name="connsiteX0" fmla="*/ 945570 w 1093427"/>
              <a:gd name="connsiteY0" fmla="*/ 41091 h 508328"/>
              <a:gd name="connsiteX1" fmla="*/ 1093427 w 1093427"/>
              <a:gd name="connsiteY1" fmla="*/ 215812 h 508328"/>
              <a:gd name="connsiteX2" fmla="*/ 943147 w 1093427"/>
              <a:gd name="connsiteY2" fmla="*/ 425493 h 508328"/>
              <a:gd name="connsiteX3" fmla="*/ 592371 w 1093427"/>
              <a:gd name="connsiteY3" fmla="*/ 508105 h 508328"/>
              <a:gd name="connsiteX4" fmla="*/ 130866 w 1093427"/>
              <a:gd name="connsiteY4" fmla="*/ 411287 h 508328"/>
              <a:gd name="connsiteX5" fmla="*/ 14 w 1093427"/>
              <a:gd name="connsiteY5" fmla="*/ 188299 h 508328"/>
              <a:gd name="connsiteX6" fmla="*/ 179333 w 1093427"/>
              <a:gd name="connsiteY6" fmla="*/ 0 h 508328"/>
              <a:gd name="connsiteX0" fmla="*/ 934436 w 1093427"/>
              <a:gd name="connsiteY0" fmla="*/ 15409 h 508328"/>
              <a:gd name="connsiteX1" fmla="*/ 1093427 w 1093427"/>
              <a:gd name="connsiteY1" fmla="*/ 215812 h 508328"/>
              <a:gd name="connsiteX2" fmla="*/ 943147 w 1093427"/>
              <a:gd name="connsiteY2" fmla="*/ 425493 h 508328"/>
              <a:gd name="connsiteX3" fmla="*/ 592371 w 1093427"/>
              <a:gd name="connsiteY3" fmla="*/ 508105 h 508328"/>
              <a:gd name="connsiteX4" fmla="*/ 130866 w 1093427"/>
              <a:gd name="connsiteY4" fmla="*/ 411287 h 508328"/>
              <a:gd name="connsiteX5" fmla="*/ 14 w 1093427"/>
              <a:gd name="connsiteY5" fmla="*/ 188299 h 508328"/>
              <a:gd name="connsiteX6" fmla="*/ 179333 w 1093427"/>
              <a:gd name="connsiteY6" fmla="*/ 0 h 508328"/>
              <a:gd name="connsiteX0" fmla="*/ 934436 w 1093427"/>
              <a:gd name="connsiteY0" fmla="*/ 15409 h 508328"/>
              <a:gd name="connsiteX1" fmla="*/ 1093427 w 1093427"/>
              <a:gd name="connsiteY1" fmla="*/ 215812 h 508328"/>
              <a:gd name="connsiteX2" fmla="*/ 943147 w 1093427"/>
              <a:gd name="connsiteY2" fmla="*/ 425493 h 508328"/>
              <a:gd name="connsiteX3" fmla="*/ 592371 w 1093427"/>
              <a:gd name="connsiteY3" fmla="*/ 508105 h 508328"/>
              <a:gd name="connsiteX4" fmla="*/ 130866 w 1093427"/>
              <a:gd name="connsiteY4" fmla="*/ 411287 h 508328"/>
              <a:gd name="connsiteX5" fmla="*/ 14 w 1093427"/>
              <a:gd name="connsiteY5" fmla="*/ 188299 h 508328"/>
              <a:gd name="connsiteX6" fmla="*/ 179333 w 1093427"/>
              <a:gd name="connsiteY6" fmla="*/ 0 h 508328"/>
              <a:gd name="connsiteX0" fmla="*/ 934436 w 1093427"/>
              <a:gd name="connsiteY0" fmla="*/ 15409 h 508283"/>
              <a:gd name="connsiteX1" fmla="*/ 1093427 w 1093427"/>
              <a:gd name="connsiteY1" fmla="*/ 215812 h 508283"/>
              <a:gd name="connsiteX2" fmla="*/ 943147 w 1093427"/>
              <a:gd name="connsiteY2" fmla="*/ 425493 h 508283"/>
              <a:gd name="connsiteX3" fmla="*/ 592371 w 1093427"/>
              <a:gd name="connsiteY3" fmla="*/ 508105 h 508283"/>
              <a:gd name="connsiteX4" fmla="*/ 130866 w 1093427"/>
              <a:gd name="connsiteY4" fmla="*/ 411287 h 508283"/>
              <a:gd name="connsiteX5" fmla="*/ 14 w 1093427"/>
              <a:gd name="connsiteY5" fmla="*/ 188299 h 508283"/>
              <a:gd name="connsiteX6" fmla="*/ 179333 w 1093427"/>
              <a:gd name="connsiteY6" fmla="*/ 0 h 508283"/>
              <a:gd name="connsiteX0" fmla="*/ 934436 w 1093427"/>
              <a:gd name="connsiteY0" fmla="*/ 15409 h 508214"/>
              <a:gd name="connsiteX1" fmla="*/ 1093427 w 1093427"/>
              <a:gd name="connsiteY1" fmla="*/ 215812 h 508214"/>
              <a:gd name="connsiteX2" fmla="*/ 943147 w 1093427"/>
              <a:gd name="connsiteY2" fmla="*/ 425493 h 508214"/>
              <a:gd name="connsiteX3" fmla="*/ 558970 w 1093427"/>
              <a:gd name="connsiteY3" fmla="*/ 508105 h 508214"/>
              <a:gd name="connsiteX4" fmla="*/ 130866 w 1093427"/>
              <a:gd name="connsiteY4" fmla="*/ 411287 h 508214"/>
              <a:gd name="connsiteX5" fmla="*/ 14 w 1093427"/>
              <a:gd name="connsiteY5" fmla="*/ 188299 h 508214"/>
              <a:gd name="connsiteX6" fmla="*/ 179333 w 1093427"/>
              <a:gd name="connsiteY6" fmla="*/ 0 h 508214"/>
              <a:gd name="connsiteX0" fmla="*/ 934436 w 1087860"/>
              <a:gd name="connsiteY0" fmla="*/ 15409 h 508225"/>
              <a:gd name="connsiteX1" fmla="*/ 1087860 w 1087860"/>
              <a:gd name="connsiteY1" fmla="*/ 195266 h 508225"/>
              <a:gd name="connsiteX2" fmla="*/ 943147 w 1087860"/>
              <a:gd name="connsiteY2" fmla="*/ 425493 h 508225"/>
              <a:gd name="connsiteX3" fmla="*/ 558970 w 1087860"/>
              <a:gd name="connsiteY3" fmla="*/ 508105 h 508225"/>
              <a:gd name="connsiteX4" fmla="*/ 130866 w 1087860"/>
              <a:gd name="connsiteY4" fmla="*/ 411287 h 508225"/>
              <a:gd name="connsiteX5" fmla="*/ 14 w 1087860"/>
              <a:gd name="connsiteY5" fmla="*/ 188299 h 508225"/>
              <a:gd name="connsiteX6" fmla="*/ 179333 w 1087860"/>
              <a:gd name="connsiteY6" fmla="*/ 0 h 508225"/>
              <a:gd name="connsiteX0" fmla="*/ 934436 w 1076727"/>
              <a:gd name="connsiteY0" fmla="*/ 15409 h 508225"/>
              <a:gd name="connsiteX1" fmla="*/ 1076727 w 1076727"/>
              <a:gd name="connsiteY1" fmla="*/ 195266 h 508225"/>
              <a:gd name="connsiteX2" fmla="*/ 943147 w 1076727"/>
              <a:gd name="connsiteY2" fmla="*/ 425493 h 508225"/>
              <a:gd name="connsiteX3" fmla="*/ 558970 w 1076727"/>
              <a:gd name="connsiteY3" fmla="*/ 508105 h 508225"/>
              <a:gd name="connsiteX4" fmla="*/ 130866 w 1076727"/>
              <a:gd name="connsiteY4" fmla="*/ 411287 h 508225"/>
              <a:gd name="connsiteX5" fmla="*/ 14 w 1076727"/>
              <a:gd name="connsiteY5" fmla="*/ 188299 h 508225"/>
              <a:gd name="connsiteX6" fmla="*/ 179333 w 1076727"/>
              <a:gd name="connsiteY6" fmla="*/ 0 h 508225"/>
              <a:gd name="connsiteX0" fmla="*/ 934436 w 1076727"/>
              <a:gd name="connsiteY0" fmla="*/ 15409 h 508225"/>
              <a:gd name="connsiteX1" fmla="*/ 1076727 w 1076727"/>
              <a:gd name="connsiteY1" fmla="*/ 195266 h 508225"/>
              <a:gd name="connsiteX2" fmla="*/ 943147 w 1076727"/>
              <a:gd name="connsiteY2" fmla="*/ 425493 h 508225"/>
              <a:gd name="connsiteX3" fmla="*/ 558970 w 1076727"/>
              <a:gd name="connsiteY3" fmla="*/ 508105 h 508225"/>
              <a:gd name="connsiteX4" fmla="*/ 130866 w 1076727"/>
              <a:gd name="connsiteY4" fmla="*/ 411287 h 508225"/>
              <a:gd name="connsiteX5" fmla="*/ 14 w 1076727"/>
              <a:gd name="connsiteY5" fmla="*/ 188299 h 508225"/>
              <a:gd name="connsiteX6" fmla="*/ 179333 w 1076727"/>
              <a:gd name="connsiteY6" fmla="*/ 0 h 508225"/>
              <a:gd name="connsiteX0" fmla="*/ 934436 w 1076727"/>
              <a:gd name="connsiteY0" fmla="*/ 15409 h 508225"/>
              <a:gd name="connsiteX1" fmla="*/ 1076727 w 1076727"/>
              <a:gd name="connsiteY1" fmla="*/ 195266 h 508225"/>
              <a:gd name="connsiteX2" fmla="*/ 943147 w 1076727"/>
              <a:gd name="connsiteY2" fmla="*/ 425493 h 508225"/>
              <a:gd name="connsiteX3" fmla="*/ 558970 w 1076727"/>
              <a:gd name="connsiteY3" fmla="*/ 508105 h 508225"/>
              <a:gd name="connsiteX4" fmla="*/ 130866 w 1076727"/>
              <a:gd name="connsiteY4" fmla="*/ 411287 h 508225"/>
              <a:gd name="connsiteX5" fmla="*/ 14 w 1076727"/>
              <a:gd name="connsiteY5" fmla="*/ 188299 h 508225"/>
              <a:gd name="connsiteX6" fmla="*/ 179333 w 1076727"/>
              <a:gd name="connsiteY6" fmla="*/ 0 h 508225"/>
              <a:gd name="connsiteX0" fmla="*/ 934436 w 1076727"/>
              <a:gd name="connsiteY0" fmla="*/ 15409 h 508225"/>
              <a:gd name="connsiteX1" fmla="*/ 1076727 w 1076727"/>
              <a:gd name="connsiteY1" fmla="*/ 195266 h 508225"/>
              <a:gd name="connsiteX2" fmla="*/ 943147 w 1076727"/>
              <a:gd name="connsiteY2" fmla="*/ 425493 h 508225"/>
              <a:gd name="connsiteX3" fmla="*/ 558970 w 1076727"/>
              <a:gd name="connsiteY3" fmla="*/ 508105 h 508225"/>
              <a:gd name="connsiteX4" fmla="*/ 130866 w 1076727"/>
              <a:gd name="connsiteY4" fmla="*/ 411287 h 508225"/>
              <a:gd name="connsiteX5" fmla="*/ 14 w 1076727"/>
              <a:gd name="connsiteY5" fmla="*/ 188299 h 508225"/>
              <a:gd name="connsiteX6" fmla="*/ 179333 w 1076727"/>
              <a:gd name="connsiteY6" fmla="*/ 0 h 508225"/>
              <a:gd name="connsiteX0" fmla="*/ 934436 w 1076727"/>
              <a:gd name="connsiteY0" fmla="*/ 15409 h 508225"/>
              <a:gd name="connsiteX1" fmla="*/ 1076727 w 1076727"/>
              <a:gd name="connsiteY1" fmla="*/ 195266 h 508225"/>
              <a:gd name="connsiteX2" fmla="*/ 943147 w 1076727"/>
              <a:gd name="connsiteY2" fmla="*/ 425493 h 508225"/>
              <a:gd name="connsiteX3" fmla="*/ 558970 w 1076727"/>
              <a:gd name="connsiteY3" fmla="*/ 508105 h 508225"/>
              <a:gd name="connsiteX4" fmla="*/ 130866 w 1076727"/>
              <a:gd name="connsiteY4" fmla="*/ 411287 h 508225"/>
              <a:gd name="connsiteX5" fmla="*/ 14 w 1076727"/>
              <a:gd name="connsiteY5" fmla="*/ 188299 h 508225"/>
              <a:gd name="connsiteX6" fmla="*/ 179333 w 1076727"/>
              <a:gd name="connsiteY6" fmla="*/ 0 h 508225"/>
              <a:gd name="connsiteX0" fmla="*/ 934436 w 1065593"/>
              <a:gd name="connsiteY0" fmla="*/ 15409 h 508219"/>
              <a:gd name="connsiteX1" fmla="*/ 1065593 w 1065593"/>
              <a:gd name="connsiteY1" fmla="*/ 205539 h 508219"/>
              <a:gd name="connsiteX2" fmla="*/ 943147 w 1065593"/>
              <a:gd name="connsiteY2" fmla="*/ 425493 h 508219"/>
              <a:gd name="connsiteX3" fmla="*/ 558970 w 1065593"/>
              <a:gd name="connsiteY3" fmla="*/ 508105 h 508219"/>
              <a:gd name="connsiteX4" fmla="*/ 130866 w 1065593"/>
              <a:gd name="connsiteY4" fmla="*/ 411287 h 508219"/>
              <a:gd name="connsiteX5" fmla="*/ 14 w 1065593"/>
              <a:gd name="connsiteY5" fmla="*/ 188299 h 508219"/>
              <a:gd name="connsiteX6" fmla="*/ 179333 w 1065593"/>
              <a:gd name="connsiteY6" fmla="*/ 0 h 508219"/>
              <a:gd name="connsiteX0" fmla="*/ 934436 w 1065593"/>
              <a:gd name="connsiteY0" fmla="*/ 15409 h 508219"/>
              <a:gd name="connsiteX1" fmla="*/ 1065593 w 1065593"/>
              <a:gd name="connsiteY1" fmla="*/ 205539 h 508219"/>
              <a:gd name="connsiteX2" fmla="*/ 943147 w 1065593"/>
              <a:gd name="connsiteY2" fmla="*/ 425493 h 508219"/>
              <a:gd name="connsiteX3" fmla="*/ 558970 w 1065593"/>
              <a:gd name="connsiteY3" fmla="*/ 508105 h 508219"/>
              <a:gd name="connsiteX4" fmla="*/ 130866 w 1065593"/>
              <a:gd name="connsiteY4" fmla="*/ 411287 h 508219"/>
              <a:gd name="connsiteX5" fmla="*/ 14 w 1065593"/>
              <a:gd name="connsiteY5" fmla="*/ 188299 h 508219"/>
              <a:gd name="connsiteX6" fmla="*/ 179333 w 1065593"/>
              <a:gd name="connsiteY6" fmla="*/ 0 h 508219"/>
              <a:gd name="connsiteX0" fmla="*/ 934436 w 1065593"/>
              <a:gd name="connsiteY0" fmla="*/ 15409 h 508219"/>
              <a:gd name="connsiteX1" fmla="*/ 1065593 w 1065593"/>
              <a:gd name="connsiteY1" fmla="*/ 205539 h 508219"/>
              <a:gd name="connsiteX2" fmla="*/ 943147 w 1065593"/>
              <a:gd name="connsiteY2" fmla="*/ 425493 h 508219"/>
              <a:gd name="connsiteX3" fmla="*/ 558970 w 1065593"/>
              <a:gd name="connsiteY3" fmla="*/ 508105 h 508219"/>
              <a:gd name="connsiteX4" fmla="*/ 130866 w 1065593"/>
              <a:gd name="connsiteY4" fmla="*/ 411287 h 508219"/>
              <a:gd name="connsiteX5" fmla="*/ 14 w 1065593"/>
              <a:gd name="connsiteY5" fmla="*/ 188299 h 508219"/>
              <a:gd name="connsiteX6" fmla="*/ 179333 w 1065593"/>
              <a:gd name="connsiteY6" fmla="*/ 0 h 508219"/>
              <a:gd name="connsiteX0" fmla="*/ 934436 w 1065593"/>
              <a:gd name="connsiteY0" fmla="*/ 15409 h 508219"/>
              <a:gd name="connsiteX1" fmla="*/ 1065593 w 1065593"/>
              <a:gd name="connsiteY1" fmla="*/ 205539 h 508219"/>
              <a:gd name="connsiteX2" fmla="*/ 943147 w 1065593"/>
              <a:gd name="connsiteY2" fmla="*/ 425493 h 508219"/>
              <a:gd name="connsiteX3" fmla="*/ 558970 w 1065593"/>
              <a:gd name="connsiteY3" fmla="*/ 508105 h 508219"/>
              <a:gd name="connsiteX4" fmla="*/ 130866 w 1065593"/>
              <a:gd name="connsiteY4" fmla="*/ 411287 h 508219"/>
              <a:gd name="connsiteX5" fmla="*/ 14 w 1065593"/>
              <a:gd name="connsiteY5" fmla="*/ 188299 h 508219"/>
              <a:gd name="connsiteX6" fmla="*/ 179333 w 1065593"/>
              <a:gd name="connsiteY6" fmla="*/ 0 h 508219"/>
              <a:gd name="connsiteX0" fmla="*/ 934436 w 1065593"/>
              <a:gd name="connsiteY0" fmla="*/ 15409 h 508219"/>
              <a:gd name="connsiteX1" fmla="*/ 1065593 w 1065593"/>
              <a:gd name="connsiteY1" fmla="*/ 205539 h 508219"/>
              <a:gd name="connsiteX2" fmla="*/ 943147 w 1065593"/>
              <a:gd name="connsiteY2" fmla="*/ 425493 h 508219"/>
              <a:gd name="connsiteX3" fmla="*/ 558970 w 1065593"/>
              <a:gd name="connsiteY3" fmla="*/ 508105 h 508219"/>
              <a:gd name="connsiteX4" fmla="*/ 130866 w 1065593"/>
              <a:gd name="connsiteY4" fmla="*/ 411287 h 508219"/>
              <a:gd name="connsiteX5" fmla="*/ 14 w 1065593"/>
              <a:gd name="connsiteY5" fmla="*/ 188299 h 508219"/>
              <a:gd name="connsiteX6" fmla="*/ 179333 w 1065593"/>
              <a:gd name="connsiteY6" fmla="*/ 0 h 508219"/>
              <a:gd name="connsiteX0" fmla="*/ 934436 w 1065593"/>
              <a:gd name="connsiteY0" fmla="*/ 15409 h 503615"/>
              <a:gd name="connsiteX1" fmla="*/ 1065593 w 1065593"/>
              <a:gd name="connsiteY1" fmla="*/ 205539 h 503615"/>
              <a:gd name="connsiteX2" fmla="*/ 943147 w 1065593"/>
              <a:gd name="connsiteY2" fmla="*/ 425493 h 503615"/>
              <a:gd name="connsiteX3" fmla="*/ 546524 w 1065593"/>
              <a:gd name="connsiteY3" fmla="*/ 503488 h 503615"/>
              <a:gd name="connsiteX4" fmla="*/ 130866 w 1065593"/>
              <a:gd name="connsiteY4" fmla="*/ 411287 h 503615"/>
              <a:gd name="connsiteX5" fmla="*/ 14 w 1065593"/>
              <a:gd name="connsiteY5" fmla="*/ 188299 h 503615"/>
              <a:gd name="connsiteX6" fmla="*/ 179333 w 1065593"/>
              <a:gd name="connsiteY6" fmla="*/ 0 h 503615"/>
              <a:gd name="connsiteX0" fmla="*/ 934436 w 1065593"/>
              <a:gd name="connsiteY0" fmla="*/ 15409 h 503488"/>
              <a:gd name="connsiteX1" fmla="*/ 1065593 w 1065593"/>
              <a:gd name="connsiteY1" fmla="*/ 205539 h 503488"/>
              <a:gd name="connsiteX2" fmla="*/ 938999 w 1065593"/>
              <a:gd name="connsiteY2" fmla="*/ 411641 h 503488"/>
              <a:gd name="connsiteX3" fmla="*/ 546524 w 1065593"/>
              <a:gd name="connsiteY3" fmla="*/ 503488 h 503488"/>
              <a:gd name="connsiteX4" fmla="*/ 130866 w 1065593"/>
              <a:gd name="connsiteY4" fmla="*/ 411287 h 503488"/>
              <a:gd name="connsiteX5" fmla="*/ 14 w 1065593"/>
              <a:gd name="connsiteY5" fmla="*/ 188299 h 503488"/>
              <a:gd name="connsiteX6" fmla="*/ 179333 w 1065593"/>
              <a:gd name="connsiteY6" fmla="*/ 0 h 503488"/>
              <a:gd name="connsiteX0" fmla="*/ 934436 w 1065593"/>
              <a:gd name="connsiteY0" fmla="*/ 15409 h 503735"/>
              <a:gd name="connsiteX1" fmla="*/ 1065593 w 1065593"/>
              <a:gd name="connsiteY1" fmla="*/ 205539 h 503735"/>
              <a:gd name="connsiteX2" fmla="*/ 897514 w 1065593"/>
              <a:gd name="connsiteY2" fmla="*/ 430110 h 503735"/>
              <a:gd name="connsiteX3" fmla="*/ 546524 w 1065593"/>
              <a:gd name="connsiteY3" fmla="*/ 503488 h 503735"/>
              <a:gd name="connsiteX4" fmla="*/ 130866 w 1065593"/>
              <a:gd name="connsiteY4" fmla="*/ 411287 h 503735"/>
              <a:gd name="connsiteX5" fmla="*/ 14 w 1065593"/>
              <a:gd name="connsiteY5" fmla="*/ 188299 h 503735"/>
              <a:gd name="connsiteX6" fmla="*/ 179333 w 1065593"/>
              <a:gd name="connsiteY6" fmla="*/ 0 h 503735"/>
              <a:gd name="connsiteX0" fmla="*/ 934436 w 1065593"/>
              <a:gd name="connsiteY0" fmla="*/ 15409 h 503735"/>
              <a:gd name="connsiteX1" fmla="*/ 1065593 w 1065593"/>
              <a:gd name="connsiteY1" fmla="*/ 205539 h 503735"/>
              <a:gd name="connsiteX2" fmla="*/ 885068 w 1065593"/>
              <a:gd name="connsiteY2" fmla="*/ 430110 h 503735"/>
              <a:gd name="connsiteX3" fmla="*/ 546524 w 1065593"/>
              <a:gd name="connsiteY3" fmla="*/ 503488 h 503735"/>
              <a:gd name="connsiteX4" fmla="*/ 130866 w 1065593"/>
              <a:gd name="connsiteY4" fmla="*/ 411287 h 503735"/>
              <a:gd name="connsiteX5" fmla="*/ 14 w 1065593"/>
              <a:gd name="connsiteY5" fmla="*/ 188299 h 503735"/>
              <a:gd name="connsiteX6" fmla="*/ 179333 w 1065593"/>
              <a:gd name="connsiteY6" fmla="*/ 0 h 503735"/>
              <a:gd name="connsiteX0" fmla="*/ 934436 w 1065593"/>
              <a:gd name="connsiteY0" fmla="*/ 15409 h 503678"/>
              <a:gd name="connsiteX1" fmla="*/ 1065593 w 1065593"/>
              <a:gd name="connsiteY1" fmla="*/ 205539 h 503678"/>
              <a:gd name="connsiteX2" fmla="*/ 885068 w 1065593"/>
              <a:gd name="connsiteY2" fmla="*/ 430110 h 503678"/>
              <a:gd name="connsiteX3" fmla="*/ 546524 w 1065593"/>
              <a:gd name="connsiteY3" fmla="*/ 503488 h 503678"/>
              <a:gd name="connsiteX4" fmla="*/ 130866 w 1065593"/>
              <a:gd name="connsiteY4" fmla="*/ 411287 h 503678"/>
              <a:gd name="connsiteX5" fmla="*/ 14 w 1065593"/>
              <a:gd name="connsiteY5" fmla="*/ 188299 h 503678"/>
              <a:gd name="connsiteX6" fmla="*/ 179333 w 1065593"/>
              <a:gd name="connsiteY6" fmla="*/ 0 h 503678"/>
              <a:gd name="connsiteX0" fmla="*/ 934436 w 1065593"/>
              <a:gd name="connsiteY0" fmla="*/ 15409 h 503735"/>
              <a:gd name="connsiteX1" fmla="*/ 1065593 w 1065593"/>
              <a:gd name="connsiteY1" fmla="*/ 205539 h 503735"/>
              <a:gd name="connsiteX2" fmla="*/ 885068 w 1065593"/>
              <a:gd name="connsiteY2" fmla="*/ 430110 h 503735"/>
              <a:gd name="connsiteX3" fmla="*/ 505039 w 1065593"/>
              <a:gd name="connsiteY3" fmla="*/ 503488 h 503735"/>
              <a:gd name="connsiteX4" fmla="*/ 130866 w 1065593"/>
              <a:gd name="connsiteY4" fmla="*/ 411287 h 503735"/>
              <a:gd name="connsiteX5" fmla="*/ 14 w 1065593"/>
              <a:gd name="connsiteY5" fmla="*/ 188299 h 503735"/>
              <a:gd name="connsiteX6" fmla="*/ 179333 w 1065593"/>
              <a:gd name="connsiteY6" fmla="*/ 0 h 503735"/>
              <a:gd name="connsiteX0" fmla="*/ 927501 w 1058658"/>
              <a:gd name="connsiteY0" fmla="*/ 15409 h 503735"/>
              <a:gd name="connsiteX1" fmla="*/ 1058658 w 1058658"/>
              <a:gd name="connsiteY1" fmla="*/ 205539 h 503735"/>
              <a:gd name="connsiteX2" fmla="*/ 878133 w 1058658"/>
              <a:gd name="connsiteY2" fmla="*/ 430110 h 503735"/>
              <a:gd name="connsiteX3" fmla="*/ 498104 w 1058658"/>
              <a:gd name="connsiteY3" fmla="*/ 503488 h 503735"/>
              <a:gd name="connsiteX4" fmla="*/ 123931 w 1058658"/>
              <a:gd name="connsiteY4" fmla="*/ 411287 h 503735"/>
              <a:gd name="connsiteX5" fmla="*/ 15 w 1058658"/>
              <a:gd name="connsiteY5" fmla="*/ 188299 h 503735"/>
              <a:gd name="connsiteX6" fmla="*/ 172398 w 1058658"/>
              <a:gd name="connsiteY6" fmla="*/ 0 h 503735"/>
              <a:gd name="connsiteX0" fmla="*/ 906699 w 1037856"/>
              <a:gd name="connsiteY0" fmla="*/ 15409 h 503735"/>
              <a:gd name="connsiteX1" fmla="*/ 1037856 w 1037856"/>
              <a:gd name="connsiteY1" fmla="*/ 205539 h 503735"/>
              <a:gd name="connsiteX2" fmla="*/ 857331 w 1037856"/>
              <a:gd name="connsiteY2" fmla="*/ 430110 h 503735"/>
              <a:gd name="connsiteX3" fmla="*/ 477302 w 1037856"/>
              <a:gd name="connsiteY3" fmla="*/ 503488 h 503735"/>
              <a:gd name="connsiteX4" fmla="*/ 103129 w 1037856"/>
              <a:gd name="connsiteY4" fmla="*/ 411287 h 503735"/>
              <a:gd name="connsiteX5" fmla="*/ 21 w 1037856"/>
              <a:gd name="connsiteY5" fmla="*/ 188299 h 503735"/>
              <a:gd name="connsiteX6" fmla="*/ 151596 w 1037856"/>
              <a:gd name="connsiteY6" fmla="*/ 0 h 503735"/>
              <a:gd name="connsiteX0" fmla="*/ 920566 w 1051723"/>
              <a:gd name="connsiteY0" fmla="*/ 15409 h 503735"/>
              <a:gd name="connsiteX1" fmla="*/ 1051723 w 1051723"/>
              <a:gd name="connsiteY1" fmla="*/ 205539 h 503735"/>
              <a:gd name="connsiteX2" fmla="*/ 871198 w 1051723"/>
              <a:gd name="connsiteY2" fmla="*/ 430110 h 503735"/>
              <a:gd name="connsiteX3" fmla="*/ 491169 w 1051723"/>
              <a:gd name="connsiteY3" fmla="*/ 503488 h 503735"/>
              <a:gd name="connsiteX4" fmla="*/ 116996 w 1051723"/>
              <a:gd name="connsiteY4" fmla="*/ 411287 h 503735"/>
              <a:gd name="connsiteX5" fmla="*/ 16 w 1051723"/>
              <a:gd name="connsiteY5" fmla="*/ 190872 h 503735"/>
              <a:gd name="connsiteX6" fmla="*/ 165463 w 1051723"/>
              <a:gd name="connsiteY6" fmla="*/ 0 h 503735"/>
              <a:gd name="connsiteX0" fmla="*/ 922877 w 1054034"/>
              <a:gd name="connsiteY0" fmla="*/ 15409 h 503735"/>
              <a:gd name="connsiteX1" fmla="*/ 1054034 w 1054034"/>
              <a:gd name="connsiteY1" fmla="*/ 205539 h 503735"/>
              <a:gd name="connsiteX2" fmla="*/ 873509 w 1054034"/>
              <a:gd name="connsiteY2" fmla="*/ 430110 h 503735"/>
              <a:gd name="connsiteX3" fmla="*/ 493480 w 1054034"/>
              <a:gd name="connsiteY3" fmla="*/ 503488 h 503735"/>
              <a:gd name="connsiteX4" fmla="*/ 119307 w 1054034"/>
              <a:gd name="connsiteY4" fmla="*/ 411287 h 503735"/>
              <a:gd name="connsiteX5" fmla="*/ 15 w 1054034"/>
              <a:gd name="connsiteY5" fmla="*/ 214030 h 503735"/>
              <a:gd name="connsiteX6" fmla="*/ 167774 w 1054034"/>
              <a:gd name="connsiteY6" fmla="*/ 0 h 503735"/>
              <a:gd name="connsiteX0" fmla="*/ 922877 w 1054034"/>
              <a:gd name="connsiteY0" fmla="*/ 15409 h 503735"/>
              <a:gd name="connsiteX1" fmla="*/ 1054034 w 1054034"/>
              <a:gd name="connsiteY1" fmla="*/ 205539 h 503735"/>
              <a:gd name="connsiteX2" fmla="*/ 873509 w 1054034"/>
              <a:gd name="connsiteY2" fmla="*/ 430110 h 503735"/>
              <a:gd name="connsiteX3" fmla="*/ 493480 w 1054034"/>
              <a:gd name="connsiteY3" fmla="*/ 503488 h 503735"/>
              <a:gd name="connsiteX4" fmla="*/ 119307 w 1054034"/>
              <a:gd name="connsiteY4" fmla="*/ 411287 h 503735"/>
              <a:gd name="connsiteX5" fmla="*/ 15 w 1054034"/>
              <a:gd name="connsiteY5" fmla="*/ 214030 h 503735"/>
              <a:gd name="connsiteX6" fmla="*/ 167774 w 1054034"/>
              <a:gd name="connsiteY6" fmla="*/ 0 h 503735"/>
              <a:gd name="connsiteX0" fmla="*/ 922877 w 1054034"/>
              <a:gd name="connsiteY0" fmla="*/ 15409 h 503735"/>
              <a:gd name="connsiteX1" fmla="*/ 1054034 w 1054034"/>
              <a:gd name="connsiteY1" fmla="*/ 205539 h 503735"/>
              <a:gd name="connsiteX2" fmla="*/ 873509 w 1054034"/>
              <a:gd name="connsiteY2" fmla="*/ 430110 h 503735"/>
              <a:gd name="connsiteX3" fmla="*/ 493480 w 1054034"/>
              <a:gd name="connsiteY3" fmla="*/ 503488 h 503735"/>
              <a:gd name="connsiteX4" fmla="*/ 119307 w 1054034"/>
              <a:gd name="connsiteY4" fmla="*/ 411287 h 503735"/>
              <a:gd name="connsiteX5" fmla="*/ 15 w 1054034"/>
              <a:gd name="connsiteY5" fmla="*/ 214030 h 503735"/>
              <a:gd name="connsiteX6" fmla="*/ 167774 w 1054034"/>
              <a:gd name="connsiteY6" fmla="*/ 0 h 503735"/>
              <a:gd name="connsiteX0" fmla="*/ 922877 w 1054034"/>
              <a:gd name="connsiteY0" fmla="*/ 15409 h 503735"/>
              <a:gd name="connsiteX1" fmla="*/ 1054034 w 1054034"/>
              <a:gd name="connsiteY1" fmla="*/ 205539 h 503735"/>
              <a:gd name="connsiteX2" fmla="*/ 873509 w 1054034"/>
              <a:gd name="connsiteY2" fmla="*/ 430110 h 503735"/>
              <a:gd name="connsiteX3" fmla="*/ 493480 w 1054034"/>
              <a:gd name="connsiteY3" fmla="*/ 503488 h 503735"/>
              <a:gd name="connsiteX4" fmla="*/ 119307 w 1054034"/>
              <a:gd name="connsiteY4" fmla="*/ 411287 h 503735"/>
              <a:gd name="connsiteX5" fmla="*/ 15 w 1054034"/>
              <a:gd name="connsiteY5" fmla="*/ 214030 h 503735"/>
              <a:gd name="connsiteX6" fmla="*/ 167774 w 1054034"/>
              <a:gd name="connsiteY6" fmla="*/ 0 h 503735"/>
              <a:gd name="connsiteX0" fmla="*/ 922877 w 1054034"/>
              <a:gd name="connsiteY0" fmla="*/ 15409 h 503716"/>
              <a:gd name="connsiteX1" fmla="*/ 1054034 w 1054034"/>
              <a:gd name="connsiteY1" fmla="*/ 205539 h 503716"/>
              <a:gd name="connsiteX2" fmla="*/ 873509 w 1054034"/>
              <a:gd name="connsiteY2" fmla="*/ 430110 h 503716"/>
              <a:gd name="connsiteX3" fmla="*/ 493480 w 1054034"/>
              <a:gd name="connsiteY3" fmla="*/ 503488 h 503716"/>
              <a:gd name="connsiteX4" fmla="*/ 119307 w 1054034"/>
              <a:gd name="connsiteY4" fmla="*/ 411287 h 503716"/>
              <a:gd name="connsiteX5" fmla="*/ 15 w 1054034"/>
              <a:gd name="connsiteY5" fmla="*/ 214030 h 503716"/>
              <a:gd name="connsiteX6" fmla="*/ 167774 w 1054034"/>
              <a:gd name="connsiteY6" fmla="*/ 0 h 50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4034" h="503716">
                <a:moveTo>
                  <a:pt x="922877" y="15409"/>
                </a:moveTo>
                <a:cubicBezTo>
                  <a:pt x="997685" y="71052"/>
                  <a:pt x="1048872" y="98668"/>
                  <a:pt x="1054034" y="205539"/>
                </a:cubicBezTo>
                <a:cubicBezTo>
                  <a:pt x="1053629" y="317546"/>
                  <a:pt x="971559" y="383025"/>
                  <a:pt x="873509" y="430110"/>
                </a:cubicBezTo>
                <a:cubicBezTo>
                  <a:pt x="775459" y="477195"/>
                  <a:pt x="619180" y="506625"/>
                  <a:pt x="493480" y="503488"/>
                </a:cubicBezTo>
                <a:cubicBezTo>
                  <a:pt x="367780" y="500351"/>
                  <a:pt x="201551" y="459530"/>
                  <a:pt x="119307" y="411287"/>
                </a:cubicBezTo>
                <a:cubicBezTo>
                  <a:pt x="37063" y="363044"/>
                  <a:pt x="1215" y="286858"/>
                  <a:pt x="15" y="214030"/>
                </a:cubicBezTo>
                <a:cubicBezTo>
                  <a:pt x="-1185" y="141202"/>
                  <a:pt x="65275" y="24950"/>
                  <a:pt x="167774" y="0"/>
                </a:cubicBezTo>
              </a:path>
            </a:pathLst>
          </a:custGeom>
          <a:ln w="28575">
            <a:solidFill>
              <a:schemeClr val="tx1"/>
            </a:solidFill>
            <a:headEnd type="none" w="med" len="med"/>
            <a:tailEnd type="arrow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474473" y="4363925"/>
            <a:ext cx="306225" cy="1077360"/>
            <a:chOff x="1691680" y="3817478"/>
            <a:chExt cx="306225" cy="1077360"/>
          </a:xfrm>
        </p:grpSpPr>
        <p:sp>
          <p:nvSpPr>
            <p:cNvPr id="45" name="Rectangle 44"/>
            <p:cNvSpPr/>
            <p:nvPr/>
          </p:nvSpPr>
          <p:spPr>
            <a:xfrm>
              <a:off x="1691680" y="3817478"/>
              <a:ext cx="306225" cy="836734"/>
            </a:xfrm>
            <a:prstGeom prst="rect">
              <a:avLst/>
            </a:prstGeom>
            <a:noFill/>
            <a:ln w="38100">
              <a:solidFill>
                <a:srgbClr val="FFCC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Isosceles Triangle 45"/>
            <p:cNvSpPr/>
            <p:nvPr/>
          </p:nvSpPr>
          <p:spPr>
            <a:xfrm flipH="1">
              <a:off x="1725879" y="4544677"/>
              <a:ext cx="245494" cy="105161"/>
            </a:xfrm>
            <a:prstGeom prst="triangle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1857212" y="4666238"/>
              <a:ext cx="0" cy="22860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8" name="Isosceles Triangle 57"/>
          <p:cNvSpPr/>
          <p:nvPr/>
        </p:nvSpPr>
        <p:spPr>
          <a:xfrm rot="5400000" flipH="1">
            <a:off x="934351" y="5334564"/>
            <a:ext cx="399376" cy="248820"/>
          </a:xfrm>
          <a:prstGeom prst="triangl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4835" y="5239317"/>
            <a:ext cx="962937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</a:rPr>
              <a:t>Clock</a:t>
            </a:r>
            <a:endParaRPr lang="en-US" sz="2400" dirty="0">
              <a:solidFill>
                <a:srgbClr val="FFFF00"/>
              </a:solidFill>
              <a:latin typeface="Arial" pitchFamily="34" charset="0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2646002" y="4363925"/>
            <a:ext cx="306225" cy="1077360"/>
            <a:chOff x="1691680" y="3817478"/>
            <a:chExt cx="306225" cy="1077360"/>
          </a:xfrm>
        </p:grpSpPr>
        <p:sp>
          <p:nvSpPr>
            <p:cNvPr id="61" name="Rectangle 60"/>
            <p:cNvSpPr/>
            <p:nvPr/>
          </p:nvSpPr>
          <p:spPr>
            <a:xfrm>
              <a:off x="1691680" y="3817478"/>
              <a:ext cx="306225" cy="836734"/>
            </a:xfrm>
            <a:prstGeom prst="rect">
              <a:avLst/>
            </a:prstGeom>
            <a:noFill/>
            <a:ln w="38100">
              <a:solidFill>
                <a:srgbClr val="FFCC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Isosceles Triangle 61"/>
            <p:cNvSpPr/>
            <p:nvPr/>
          </p:nvSpPr>
          <p:spPr>
            <a:xfrm flipH="1">
              <a:off x="1725879" y="4544677"/>
              <a:ext cx="245494" cy="105161"/>
            </a:xfrm>
            <a:prstGeom prst="triangle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1857212" y="4666238"/>
              <a:ext cx="0" cy="22860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3830404" y="4363925"/>
            <a:ext cx="306225" cy="1077360"/>
            <a:chOff x="1704285" y="3817478"/>
            <a:chExt cx="306225" cy="1077360"/>
          </a:xfrm>
        </p:grpSpPr>
        <p:sp>
          <p:nvSpPr>
            <p:cNvPr id="65" name="Rectangle 64"/>
            <p:cNvSpPr/>
            <p:nvPr/>
          </p:nvSpPr>
          <p:spPr>
            <a:xfrm>
              <a:off x="1704285" y="3817478"/>
              <a:ext cx="306225" cy="836734"/>
            </a:xfrm>
            <a:prstGeom prst="rect">
              <a:avLst/>
            </a:prstGeom>
            <a:noFill/>
            <a:ln w="38100">
              <a:solidFill>
                <a:srgbClr val="FFCC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Isosceles Triangle 65"/>
            <p:cNvSpPr/>
            <p:nvPr/>
          </p:nvSpPr>
          <p:spPr>
            <a:xfrm flipH="1">
              <a:off x="1725879" y="4544677"/>
              <a:ext cx="245494" cy="105161"/>
            </a:xfrm>
            <a:prstGeom prst="triangle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7" name="Straight Connector 66"/>
            <p:cNvCxnSpPr/>
            <p:nvPr/>
          </p:nvCxnSpPr>
          <p:spPr>
            <a:xfrm>
              <a:off x="1857212" y="4666238"/>
              <a:ext cx="0" cy="22860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8" name="Straight Connector 67"/>
          <p:cNvCxnSpPr/>
          <p:nvPr/>
        </p:nvCxnSpPr>
        <p:spPr>
          <a:xfrm>
            <a:off x="2958848" y="4815370"/>
            <a:ext cx="85679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1907704" y="2823319"/>
            <a:ext cx="1800200" cy="1959777"/>
            <a:chOff x="1907704" y="2823319"/>
            <a:chExt cx="1800200" cy="1959777"/>
          </a:xfrm>
        </p:grpSpPr>
        <p:sp>
          <p:nvSpPr>
            <p:cNvPr id="49" name="TextBox 48"/>
            <p:cNvSpPr txBox="1"/>
            <p:nvPr/>
          </p:nvSpPr>
          <p:spPr>
            <a:xfrm>
              <a:off x="1907704" y="4352209"/>
              <a:ext cx="602460" cy="43088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Arial" panose="020B0604020202020204" pitchFamily="34" charset="0"/>
                </a:rPr>
                <a:t>7/</a:t>
              </a:r>
              <a:r>
                <a:rPr lang="en-US" sz="2200" dirty="0">
                  <a:solidFill>
                    <a:schemeClr val="accent6"/>
                  </a:solidFill>
                  <a:latin typeface="Arial" panose="020B0604020202020204" pitchFamily="34" charset="0"/>
                </a:rPr>
                <a:t>2</a:t>
              </a:r>
              <a:endParaRPr lang="en-US" sz="2200" dirty="0" smtClean="0">
                <a:solidFill>
                  <a:schemeClr val="accent6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422518" y="2823319"/>
              <a:ext cx="774789" cy="43088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Arial" panose="020B0604020202020204" pitchFamily="34" charset="0"/>
                </a:rPr>
                <a:t>10/</a:t>
              </a:r>
              <a:r>
                <a:rPr lang="en-US" sz="2200" dirty="0">
                  <a:solidFill>
                    <a:srgbClr val="F79646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102912" y="4344604"/>
              <a:ext cx="604992" cy="434330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Arial" panose="020B0604020202020204" pitchFamily="34" charset="0"/>
                </a:rPr>
                <a:t>7/</a:t>
              </a:r>
              <a:r>
                <a:rPr lang="en-US" sz="2200" dirty="0">
                  <a:solidFill>
                    <a:srgbClr val="F79646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1279965" y="3903439"/>
            <a:ext cx="714052" cy="394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C000"/>
                </a:solidFill>
                <a:latin typeface="Arial" panose="020B0604020202020204" pitchFamily="34" charset="0"/>
              </a:rPr>
              <a:t>FF1</a:t>
            </a:r>
            <a:endParaRPr lang="en-US" sz="2200" dirty="0">
              <a:solidFill>
                <a:srgbClr val="FFC000"/>
              </a:solidFill>
              <a:latin typeface="Arial" panose="020B0604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457522" y="3903439"/>
            <a:ext cx="714052" cy="394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C000"/>
                </a:solidFill>
                <a:latin typeface="Arial" panose="020B0604020202020204" pitchFamily="34" charset="0"/>
              </a:rPr>
              <a:t>FF2</a:t>
            </a:r>
            <a:endParaRPr lang="en-US" sz="2200" dirty="0">
              <a:solidFill>
                <a:srgbClr val="FFC000"/>
              </a:solidFill>
              <a:latin typeface="Arial" panose="020B060402020202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635896" y="3903439"/>
            <a:ext cx="714052" cy="394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C000"/>
                </a:solidFill>
                <a:latin typeface="Arial" panose="020B0604020202020204" pitchFamily="34" charset="0"/>
              </a:rPr>
              <a:t>FF3</a:t>
            </a:r>
            <a:endParaRPr lang="en-US" sz="2200" dirty="0">
              <a:solidFill>
                <a:srgbClr val="FFC000"/>
              </a:solidFill>
              <a:latin typeface="Arial" panose="020B0604020202020204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07504" y="2021939"/>
            <a:ext cx="489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</a:rPr>
              <a:t>Clock period = 10</a:t>
            </a:r>
          </a:p>
          <a:p>
            <a:pPr marL="342900" indent="-342900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</a:rPr>
              <a:t>Min. slack with </a:t>
            </a:r>
            <a:r>
              <a:rPr lang="en-US" sz="2400" dirty="0" smtClean="0">
                <a:solidFill>
                  <a:srgbClr val="FFC000"/>
                </a:solidFill>
                <a:latin typeface="Arial" panose="020B0604020202020204" pitchFamily="34" charset="0"/>
              </a:rPr>
              <a:t>useful skew</a:t>
            </a:r>
            <a:r>
              <a:rPr lang="en-US" sz="2400" dirty="0" smtClean="0">
                <a:latin typeface="Arial" panose="020B0604020202020204" pitchFamily="34" charset="0"/>
              </a:rPr>
              <a:t> = 2</a:t>
            </a:r>
            <a:endParaRPr lang="en-US" sz="2400" dirty="0">
              <a:latin typeface="Arial" panose="020B0604020202020204" pitchFamily="34" charset="0"/>
            </a:endParaRPr>
          </a:p>
        </p:txBody>
      </p:sp>
      <p:grpSp>
        <p:nvGrpSpPr>
          <p:cNvPr id="106" name="Group 105"/>
          <p:cNvGrpSpPr/>
          <p:nvPr/>
        </p:nvGrpSpPr>
        <p:grpSpPr>
          <a:xfrm>
            <a:off x="163524" y="5960038"/>
            <a:ext cx="3749646" cy="842580"/>
            <a:chOff x="163524" y="5960038"/>
            <a:chExt cx="3749646" cy="842580"/>
          </a:xfrm>
        </p:grpSpPr>
        <p:cxnSp>
          <p:nvCxnSpPr>
            <p:cNvPr id="75" name="Straight Arrow Connector 74"/>
            <p:cNvCxnSpPr/>
            <p:nvPr/>
          </p:nvCxnSpPr>
          <p:spPr bwMode="auto">
            <a:xfrm>
              <a:off x="280623" y="6165304"/>
              <a:ext cx="371071" cy="0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6" name="TextBox 75"/>
            <p:cNvSpPr txBox="1"/>
            <p:nvPr/>
          </p:nvSpPr>
          <p:spPr>
            <a:xfrm>
              <a:off x="636720" y="5960038"/>
              <a:ext cx="141061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Arial" panose="020B0604020202020204" pitchFamily="34" charset="0"/>
                </a:rPr>
                <a:t>Data path</a:t>
              </a:r>
              <a:endParaRPr lang="en-US" sz="2200" dirty="0">
                <a:latin typeface="Arial" panose="020B0604020202020204" pitchFamily="34" charset="0"/>
              </a:endParaRPr>
            </a:p>
          </p:txBody>
        </p:sp>
        <p:cxnSp>
          <p:nvCxnSpPr>
            <p:cNvPr id="78" name="Straight Connector 77"/>
            <p:cNvCxnSpPr/>
            <p:nvPr/>
          </p:nvCxnSpPr>
          <p:spPr bwMode="auto">
            <a:xfrm>
              <a:off x="2133483" y="6174901"/>
              <a:ext cx="325798" cy="0"/>
            </a:xfrm>
            <a:prstGeom prst="line">
              <a:avLst/>
            </a:prstGeom>
            <a:solidFill>
              <a:schemeClr val="accent1"/>
            </a:solidFill>
            <a:ln w="28575" cap="sq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9" name="TextBox 78"/>
            <p:cNvSpPr txBox="1"/>
            <p:nvPr/>
          </p:nvSpPr>
          <p:spPr>
            <a:xfrm>
              <a:off x="2465896" y="5960038"/>
              <a:ext cx="144727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rgbClr val="FFFF00"/>
                  </a:solidFill>
                  <a:latin typeface="Arial" panose="020B0604020202020204" pitchFamily="34" charset="0"/>
                </a:rPr>
                <a:t>Clock tree</a:t>
              </a:r>
              <a:endParaRPr lang="en-US" sz="2200" dirty="0">
                <a:solidFill>
                  <a:srgbClr val="FFFF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63524" y="6371731"/>
              <a:ext cx="342934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Arial" panose="020B0604020202020204" pitchFamily="34" charset="0"/>
                </a:rPr>
                <a:t>Delay/</a:t>
              </a:r>
              <a:r>
                <a:rPr lang="en-US" sz="2200" dirty="0" smtClean="0">
                  <a:solidFill>
                    <a:srgbClr val="F79646"/>
                  </a:solidFill>
                  <a:latin typeface="Arial" panose="020B0604020202020204" pitchFamily="34" charset="0"/>
                </a:rPr>
                <a:t>Slack</a:t>
              </a:r>
              <a:r>
                <a:rPr lang="en-US" sz="2200" dirty="0" smtClean="0">
                  <a:latin typeface="Arial" panose="020B0604020202020204" pitchFamily="34" charset="0"/>
                </a:rPr>
                <a:t>/</a:t>
              </a:r>
              <a:r>
                <a:rPr lang="en-US" sz="2200" dirty="0" smtClean="0">
                  <a:solidFill>
                    <a:srgbClr val="FFFF00"/>
                  </a:solidFill>
                  <a:latin typeface="Arial" panose="020B0604020202020204" pitchFamily="34" charset="0"/>
                </a:rPr>
                <a:t>Clock latency</a:t>
              </a:r>
              <a:endParaRPr lang="en-US" sz="2200" dirty="0">
                <a:solidFill>
                  <a:srgbClr val="FFFF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471441" y="5484958"/>
            <a:ext cx="2679269" cy="430887"/>
            <a:chOff x="1471441" y="5484958"/>
            <a:chExt cx="2679269" cy="430887"/>
          </a:xfrm>
        </p:grpSpPr>
        <p:sp>
          <p:nvSpPr>
            <p:cNvPr id="84" name="TextBox 83"/>
            <p:cNvSpPr txBox="1"/>
            <p:nvPr/>
          </p:nvSpPr>
          <p:spPr>
            <a:xfrm>
              <a:off x="1471441" y="5484958"/>
              <a:ext cx="340073" cy="43088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200" dirty="0">
                  <a:solidFill>
                    <a:srgbClr val="FFFF00"/>
                  </a:solidFill>
                  <a:latin typeface="Arial" panose="020B0604020202020204" pitchFamily="34" charset="0"/>
                </a:rPr>
                <a:t>7</a:t>
              </a:r>
              <a:endParaRPr lang="en-US" sz="2200" dirty="0" smtClean="0">
                <a:solidFill>
                  <a:srgbClr val="FFFF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2636993" y="5484958"/>
              <a:ext cx="340073" cy="43088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200" dirty="0">
                  <a:solidFill>
                    <a:srgbClr val="FFFF00"/>
                  </a:solidFill>
                  <a:latin typeface="Arial" panose="020B0604020202020204" pitchFamily="34" charset="0"/>
                </a:rPr>
                <a:t>6</a:t>
              </a:r>
              <a:endParaRPr lang="en-US" sz="2200" dirty="0" smtClean="0">
                <a:solidFill>
                  <a:srgbClr val="FFFF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3810637" y="5484958"/>
              <a:ext cx="340073" cy="43088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rgbClr val="FFFF00"/>
                  </a:solidFill>
                  <a:latin typeface="Arial" panose="020B0604020202020204" pitchFamily="34" charset="0"/>
                </a:rPr>
                <a:t>5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841973" y="1917065"/>
            <a:ext cx="4187642" cy="4752295"/>
            <a:chOff x="4841973" y="1917066"/>
            <a:chExt cx="4187642" cy="4752294"/>
          </a:xfrm>
        </p:grpSpPr>
        <p:sp>
          <p:nvSpPr>
            <p:cNvPr id="107" name="TextBox 106"/>
            <p:cNvSpPr txBox="1"/>
            <p:nvPr/>
          </p:nvSpPr>
          <p:spPr>
            <a:xfrm>
              <a:off x="4841973" y="1917066"/>
              <a:ext cx="3762475" cy="5038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u="sng" dirty="0" smtClean="0">
                  <a:solidFill>
                    <a:srgbClr val="FFC000"/>
                  </a:solidFill>
                  <a:latin typeface="Arial" panose="020B0604020202020204" pitchFamily="34" charset="0"/>
                </a:rPr>
                <a:t>Typical useful skew flow</a:t>
              </a:r>
              <a:endParaRPr lang="en-US" sz="2600" u="sng" dirty="0">
                <a:solidFill>
                  <a:srgbClr val="FFC000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4855836" y="2492896"/>
              <a:ext cx="4173779" cy="4176464"/>
              <a:chOff x="4855836" y="2492896"/>
              <a:chExt cx="4173779" cy="4176464"/>
            </a:xfrm>
          </p:grpSpPr>
          <p:sp>
            <p:nvSpPr>
              <p:cNvPr id="88" name="Rounded Rectangle 87"/>
              <p:cNvSpPr/>
              <p:nvPr/>
            </p:nvSpPr>
            <p:spPr>
              <a:xfrm>
                <a:off x="4860032" y="3341274"/>
                <a:ext cx="2987809" cy="519478"/>
              </a:xfrm>
              <a:prstGeom prst="round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Synthesis</a:t>
                </a:r>
                <a:endParaRPr lang="en-US" sz="2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0" name="Rounded Rectangle 89"/>
              <p:cNvSpPr/>
              <p:nvPr/>
            </p:nvSpPr>
            <p:spPr>
              <a:xfrm>
                <a:off x="4874822" y="6133041"/>
                <a:ext cx="2958228" cy="536319"/>
              </a:xfrm>
              <a:prstGeom prst="round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Routing/Route Opt.</a:t>
                </a:r>
                <a:endParaRPr lang="en-US" sz="2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4" name="Rounded Rectangle 93"/>
              <p:cNvSpPr/>
              <p:nvPr/>
            </p:nvSpPr>
            <p:spPr>
              <a:xfrm>
                <a:off x="4874823" y="4244116"/>
                <a:ext cx="2958227" cy="564441"/>
              </a:xfrm>
              <a:prstGeom prst="round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Placement/Place Opt.</a:t>
                </a:r>
                <a:endParaRPr lang="en-US" sz="2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98" name="Straight Arrow Connector 97"/>
              <p:cNvCxnSpPr/>
              <p:nvPr/>
            </p:nvCxnSpPr>
            <p:spPr>
              <a:xfrm>
                <a:off x="6353936" y="5741018"/>
                <a:ext cx="0" cy="38444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9" name="Flowchart: Data 98"/>
              <p:cNvSpPr/>
              <p:nvPr/>
            </p:nvSpPr>
            <p:spPr>
              <a:xfrm>
                <a:off x="4874823" y="2492896"/>
                <a:ext cx="2958227" cy="466480"/>
              </a:xfrm>
              <a:prstGeom prst="flowChartInputOutpu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RTL </a:t>
                </a:r>
                <a:r>
                  <a:rPr lang="en-US" sz="22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netlist</a:t>
                </a:r>
                <a:endParaRPr lang="en-US" sz="2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1" name="Rounded Rectangle 100"/>
              <p:cNvSpPr/>
              <p:nvPr/>
            </p:nvSpPr>
            <p:spPr>
              <a:xfrm>
                <a:off x="4855836" y="5223518"/>
                <a:ext cx="2430781" cy="507111"/>
              </a:xfrm>
              <a:prstGeom prst="round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CTS/CTS Opt.</a:t>
                </a:r>
                <a:endParaRPr lang="en-US" sz="2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02" name="Straight Arrow Connector 101"/>
              <p:cNvCxnSpPr/>
              <p:nvPr/>
            </p:nvCxnSpPr>
            <p:spPr>
              <a:xfrm>
                <a:off x="6353936" y="4833996"/>
                <a:ext cx="0" cy="38444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Arrow Connector 102"/>
              <p:cNvCxnSpPr/>
              <p:nvPr/>
            </p:nvCxnSpPr>
            <p:spPr>
              <a:xfrm>
                <a:off x="6353936" y="3857750"/>
                <a:ext cx="0" cy="38444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Arrow Connector 103"/>
              <p:cNvCxnSpPr/>
              <p:nvPr/>
            </p:nvCxnSpPr>
            <p:spPr>
              <a:xfrm>
                <a:off x="6353936" y="2975436"/>
                <a:ext cx="0" cy="38444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Rounded Rectangle 51"/>
              <p:cNvSpPr/>
              <p:nvPr/>
            </p:nvSpPr>
            <p:spPr>
              <a:xfrm>
                <a:off x="7502812" y="5221740"/>
                <a:ext cx="1526803" cy="507111"/>
              </a:xfrm>
              <a:prstGeom prst="roundRect">
                <a:avLst/>
              </a:prstGeom>
              <a:noFill/>
              <a:ln w="28575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dirty="0" smtClean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Skew Opt.</a:t>
                </a:r>
                <a:endParaRPr lang="en-US" sz="2200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" name="Freeform 52"/>
              <p:cNvSpPr/>
              <p:nvPr/>
            </p:nvSpPr>
            <p:spPr>
              <a:xfrm rot="10427031">
                <a:off x="7141086" y="5691332"/>
                <a:ext cx="1117761" cy="294514"/>
              </a:xfrm>
              <a:custGeom>
                <a:avLst/>
                <a:gdLst>
                  <a:gd name="connsiteX0" fmla="*/ 1219200 w 1219200"/>
                  <a:gd name="connsiteY0" fmla="*/ 294779 h 294779"/>
                  <a:gd name="connsiteX1" fmla="*/ 731520 w 1219200"/>
                  <a:gd name="connsiteY1" fmla="*/ 139 h 294779"/>
                  <a:gd name="connsiteX2" fmla="*/ 0 w 1219200"/>
                  <a:gd name="connsiteY2" fmla="*/ 264299 h 294779"/>
                  <a:gd name="connsiteX0" fmla="*/ 1320800 w 1320800"/>
                  <a:gd name="connsiteY0" fmla="*/ 296299 h 418219"/>
                  <a:gd name="connsiteX1" fmla="*/ 833120 w 1320800"/>
                  <a:gd name="connsiteY1" fmla="*/ 1659 h 418219"/>
                  <a:gd name="connsiteX2" fmla="*/ 0 w 1320800"/>
                  <a:gd name="connsiteY2" fmla="*/ 418219 h 418219"/>
                  <a:gd name="connsiteX0" fmla="*/ 1320800 w 1320800"/>
                  <a:gd name="connsiteY0" fmla="*/ 296299 h 418219"/>
                  <a:gd name="connsiteX1" fmla="*/ 833120 w 1320800"/>
                  <a:gd name="connsiteY1" fmla="*/ 1659 h 418219"/>
                  <a:gd name="connsiteX2" fmla="*/ 0 w 1320800"/>
                  <a:gd name="connsiteY2" fmla="*/ 418219 h 418219"/>
                  <a:gd name="connsiteX0" fmla="*/ 1200962 w 1200962"/>
                  <a:gd name="connsiteY0" fmla="*/ 368518 h 368518"/>
                  <a:gd name="connsiteX1" fmla="*/ 713282 w 1200962"/>
                  <a:gd name="connsiteY1" fmla="*/ 73878 h 368518"/>
                  <a:gd name="connsiteX2" fmla="*/ 0 w 1200962"/>
                  <a:gd name="connsiteY2" fmla="*/ 195131 h 368518"/>
                  <a:gd name="connsiteX0" fmla="*/ 1200962 w 1200962"/>
                  <a:gd name="connsiteY0" fmla="*/ 422199 h 422199"/>
                  <a:gd name="connsiteX1" fmla="*/ 761009 w 1200962"/>
                  <a:gd name="connsiteY1" fmla="*/ 29856 h 422199"/>
                  <a:gd name="connsiteX2" fmla="*/ 0 w 1200962"/>
                  <a:gd name="connsiteY2" fmla="*/ 248812 h 422199"/>
                  <a:gd name="connsiteX0" fmla="*/ 1378806 w 1378805"/>
                  <a:gd name="connsiteY0" fmla="*/ 516941 h 516941"/>
                  <a:gd name="connsiteX1" fmla="*/ 761009 w 1378805"/>
                  <a:gd name="connsiteY1" fmla="*/ 36294 h 516941"/>
                  <a:gd name="connsiteX2" fmla="*/ 0 w 1378805"/>
                  <a:gd name="connsiteY2" fmla="*/ 255250 h 516941"/>
                  <a:gd name="connsiteX0" fmla="*/ 1345787 w 1345786"/>
                  <a:gd name="connsiteY0" fmla="*/ 446751 h 446751"/>
                  <a:gd name="connsiteX1" fmla="*/ 761009 w 1345786"/>
                  <a:gd name="connsiteY1" fmla="*/ 36294 h 446751"/>
                  <a:gd name="connsiteX2" fmla="*/ 0 w 1345786"/>
                  <a:gd name="connsiteY2" fmla="*/ 255250 h 4467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45786" h="446751">
                    <a:moveTo>
                      <a:pt x="1345787" y="446751"/>
                    </a:moveTo>
                    <a:cubicBezTo>
                      <a:pt x="1203547" y="301971"/>
                      <a:pt x="990810" y="79909"/>
                      <a:pt x="761009" y="36294"/>
                    </a:cubicBezTo>
                    <a:cubicBezTo>
                      <a:pt x="531208" y="-7321"/>
                      <a:pt x="528320" y="-72410"/>
                      <a:pt x="0" y="255250"/>
                    </a:cubicBezTo>
                  </a:path>
                </a:pathLst>
              </a:custGeom>
              <a:ln w="28575">
                <a:solidFill>
                  <a:srgbClr val="FFFF00"/>
                </a:solidFill>
                <a:headEnd type="none" w="med" len="med"/>
                <a:tailEnd type="arrow" w="med" len="med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54" name="Freeform 53"/>
              <p:cNvSpPr/>
              <p:nvPr/>
            </p:nvSpPr>
            <p:spPr>
              <a:xfrm>
                <a:off x="7041787" y="4889652"/>
                <a:ext cx="1121485" cy="338646"/>
              </a:xfrm>
              <a:custGeom>
                <a:avLst/>
                <a:gdLst>
                  <a:gd name="connsiteX0" fmla="*/ 1219200 w 1219200"/>
                  <a:gd name="connsiteY0" fmla="*/ 294779 h 294779"/>
                  <a:gd name="connsiteX1" fmla="*/ 731520 w 1219200"/>
                  <a:gd name="connsiteY1" fmla="*/ 139 h 294779"/>
                  <a:gd name="connsiteX2" fmla="*/ 0 w 1219200"/>
                  <a:gd name="connsiteY2" fmla="*/ 264299 h 294779"/>
                  <a:gd name="connsiteX0" fmla="*/ 1320800 w 1320800"/>
                  <a:gd name="connsiteY0" fmla="*/ 296299 h 418219"/>
                  <a:gd name="connsiteX1" fmla="*/ 833120 w 1320800"/>
                  <a:gd name="connsiteY1" fmla="*/ 1659 h 418219"/>
                  <a:gd name="connsiteX2" fmla="*/ 0 w 1320800"/>
                  <a:gd name="connsiteY2" fmla="*/ 418219 h 418219"/>
                  <a:gd name="connsiteX0" fmla="*/ 1320800 w 1320800"/>
                  <a:gd name="connsiteY0" fmla="*/ 296299 h 418219"/>
                  <a:gd name="connsiteX1" fmla="*/ 833120 w 1320800"/>
                  <a:gd name="connsiteY1" fmla="*/ 1659 h 418219"/>
                  <a:gd name="connsiteX2" fmla="*/ 0 w 1320800"/>
                  <a:gd name="connsiteY2" fmla="*/ 418219 h 418219"/>
                  <a:gd name="connsiteX0" fmla="*/ 1295938 w 1295938"/>
                  <a:gd name="connsiteY0" fmla="*/ 296299 h 331028"/>
                  <a:gd name="connsiteX1" fmla="*/ 808258 w 1295938"/>
                  <a:gd name="connsiteY1" fmla="*/ 1659 h 331028"/>
                  <a:gd name="connsiteX2" fmla="*/ 0 w 1295938"/>
                  <a:gd name="connsiteY2" fmla="*/ 331028 h 3310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95938" h="331028">
                    <a:moveTo>
                      <a:pt x="1295938" y="296299"/>
                    </a:moveTo>
                    <a:cubicBezTo>
                      <a:pt x="1153698" y="151519"/>
                      <a:pt x="1028391" y="-18661"/>
                      <a:pt x="808258" y="1659"/>
                    </a:cubicBezTo>
                    <a:cubicBezTo>
                      <a:pt x="588125" y="21979"/>
                      <a:pt x="528320" y="3368"/>
                      <a:pt x="0" y="331028"/>
                    </a:cubicBezTo>
                  </a:path>
                </a:pathLst>
              </a:custGeom>
              <a:ln w="28575">
                <a:solidFill>
                  <a:srgbClr val="FFFF00"/>
                </a:solidFill>
                <a:headEnd type="none" w="med" len="med"/>
                <a:tailEnd type="arrow" w="med" len="med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00"/>
                  </a:solidFill>
                </a:endParaRP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3234432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6100"/>
    </mc:Choice>
    <mc:Fallback xmlns="">
      <p:transition advTm="6610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“Chicken-and-Egg”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7"/>
            <a:ext cx="8567489" cy="1224136"/>
          </a:xfrm>
        </p:spPr>
        <p:txBody>
          <a:bodyPr/>
          <a:lstStyle/>
          <a:p>
            <a:r>
              <a:rPr lang="en-US" sz="2800" dirty="0" smtClean="0">
                <a:latin typeface="Arial"/>
                <a:cs typeface="Arial"/>
              </a:rPr>
              <a:t>Typical useful skew flow synthesizes and places designs with zero skew </a:t>
            </a:r>
            <a:r>
              <a:rPr lang="en-US" sz="2800" dirty="0">
                <a:latin typeface="Arial"/>
                <a:cs typeface="Arial"/>
              </a:rPr>
              <a:t/>
            </a:r>
            <a:br>
              <a:rPr lang="en-US" sz="2800" dirty="0">
                <a:latin typeface="Arial"/>
                <a:cs typeface="Arial"/>
              </a:rPr>
            </a:br>
            <a:r>
              <a:rPr lang="en-US" altLang="zh-TW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sym typeface="Symbol"/>
              </a:rPr>
              <a:t> </a:t>
            </a:r>
            <a:r>
              <a:rPr lang="en-US" altLang="zh-TW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sym typeface="Symbol"/>
              </a:rPr>
              <a:t>Benefit of useful skew is limited</a:t>
            </a:r>
            <a:endParaRPr lang="en-US" sz="2800" dirty="0" smtClean="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00536" y="3341274"/>
            <a:ext cx="2987809" cy="519478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Synthesis</a:t>
            </a:r>
            <a:endParaRPr 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115326" y="6133041"/>
            <a:ext cx="2958228" cy="536319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Routing/Route Opt.</a:t>
            </a:r>
            <a:endParaRPr 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115327" y="4244116"/>
            <a:ext cx="2958227" cy="564441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Placement/Place Opt.</a:t>
            </a:r>
            <a:endParaRPr 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594440" y="5741018"/>
            <a:ext cx="0" cy="38444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Data 98"/>
          <p:cNvSpPr/>
          <p:nvPr/>
        </p:nvSpPr>
        <p:spPr>
          <a:xfrm>
            <a:off x="4115327" y="2492896"/>
            <a:ext cx="2958227" cy="466480"/>
          </a:xfrm>
          <a:prstGeom prst="flowChartInputOutpu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RTL </a:t>
            </a:r>
            <a:r>
              <a:rPr lang="en-U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netlist</a:t>
            </a:r>
            <a:endParaRPr 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142243" y="5223518"/>
            <a:ext cx="2952328" cy="507111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CTS/CTS Opt.</a:t>
            </a:r>
            <a:endParaRPr 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594440" y="4833996"/>
            <a:ext cx="0" cy="38444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594440" y="3857750"/>
            <a:ext cx="0" cy="38444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594440" y="2975436"/>
            <a:ext cx="0" cy="38444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7437685" y="5221740"/>
            <a:ext cx="1526803" cy="507111"/>
          </a:xfrm>
          <a:prstGeom prst="round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Skew Opt.</a:t>
            </a:r>
            <a:endParaRPr lang="en-US" sz="2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Freeform 15"/>
          <p:cNvSpPr/>
          <p:nvPr/>
        </p:nvSpPr>
        <p:spPr>
          <a:xfrm rot="10427031">
            <a:off x="7075959" y="5691332"/>
            <a:ext cx="1117761" cy="294514"/>
          </a:xfrm>
          <a:custGeom>
            <a:avLst/>
            <a:gdLst>
              <a:gd name="connsiteX0" fmla="*/ 1219200 w 1219200"/>
              <a:gd name="connsiteY0" fmla="*/ 294779 h 294779"/>
              <a:gd name="connsiteX1" fmla="*/ 731520 w 1219200"/>
              <a:gd name="connsiteY1" fmla="*/ 139 h 294779"/>
              <a:gd name="connsiteX2" fmla="*/ 0 w 1219200"/>
              <a:gd name="connsiteY2" fmla="*/ 264299 h 294779"/>
              <a:gd name="connsiteX0" fmla="*/ 1320800 w 1320800"/>
              <a:gd name="connsiteY0" fmla="*/ 296299 h 418219"/>
              <a:gd name="connsiteX1" fmla="*/ 833120 w 1320800"/>
              <a:gd name="connsiteY1" fmla="*/ 1659 h 418219"/>
              <a:gd name="connsiteX2" fmla="*/ 0 w 1320800"/>
              <a:gd name="connsiteY2" fmla="*/ 418219 h 418219"/>
              <a:gd name="connsiteX0" fmla="*/ 1320800 w 1320800"/>
              <a:gd name="connsiteY0" fmla="*/ 296299 h 418219"/>
              <a:gd name="connsiteX1" fmla="*/ 833120 w 1320800"/>
              <a:gd name="connsiteY1" fmla="*/ 1659 h 418219"/>
              <a:gd name="connsiteX2" fmla="*/ 0 w 1320800"/>
              <a:gd name="connsiteY2" fmla="*/ 418219 h 418219"/>
              <a:gd name="connsiteX0" fmla="*/ 1200962 w 1200962"/>
              <a:gd name="connsiteY0" fmla="*/ 368518 h 368518"/>
              <a:gd name="connsiteX1" fmla="*/ 713282 w 1200962"/>
              <a:gd name="connsiteY1" fmla="*/ 73878 h 368518"/>
              <a:gd name="connsiteX2" fmla="*/ 0 w 1200962"/>
              <a:gd name="connsiteY2" fmla="*/ 195131 h 368518"/>
              <a:gd name="connsiteX0" fmla="*/ 1200962 w 1200962"/>
              <a:gd name="connsiteY0" fmla="*/ 422199 h 422199"/>
              <a:gd name="connsiteX1" fmla="*/ 761009 w 1200962"/>
              <a:gd name="connsiteY1" fmla="*/ 29856 h 422199"/>
              <a:gd name="connsiteX2" fmla="*/ 0 w 1200962"/>
              <a:gd name="connsiteY2" fmla="*/ 248812 h 422199"/>
              <a:gd name="connsiteX0" fmla="*/ 1378806 w 1378805"/>
              <a:gd name="connsiteY0" fmla="*/ 516941 h 516941"/>
              <a:gd name="connsiteX1" fmla="*/ 761009 w 1378805"/>
              <a:gd name="connsiteY1" fmla="*/ 36294 h 516941"/>
              <a:gd name="connsiteX2" fmla="*/ 0 w 1378805"/>
              <a:gd name="connsiteY2" fmla="*/ 255250 h 516941"/>
              <a:gd name="connsiteX0" fmla="*/ 1345787 w 1345786"/>
              <a:gd name="connsiteY0" fmla="*/ 446751 h 446751"/>
              <a:gd name="connsiteX1" fmla="*/ 761009 w 1345786"/>
              <a:gd name="connsiteY1" fmla="*/ 36294 h 446751"/>
              <a:gd name="connsiteX2" fmla="*/ 0 w 1345786"/>
              <a:gd name="connsiteY2" fmla="*/ 255250 h 44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5786" h="446751">
                <a:moveTo>
                  <a:pt x="1345787" y="446751"/>
                </a:moveTo>
                <a:cubicBezTo>
                  <a:pt x="1203547" y="301971"/>
                  <a:pt x="990810" y="79909"/>
                  <a:pt x="761009" y="36294"/>
                </a:cubicBezTo>
                <a:cubicBezTo>
                  <a:pt x="531208" y="-7321"/>
                  <a:pt x="528320" y="-72410"/>
                  <a:pt x="0" y="255250"/>
                </a:cubicBezTo>
              </a:path>
            </a:pathLst>
          </a:custGeom>
          <a:ln w="28575">
            <a:solidFill>
              <a:srgbClr val="FFFF00"/>
            </a:solidFill>
            <a:headEnd type="none" w="med" len="med"/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6976660" y="4889652"/>
            <a:ext cx="1121485" cy="338646"/>
          </a:xfrm>
          <a:custGeom>
            <a:avLst/>
            <a:gdLst>
              <a:gd name="connsiteX0" fmla="*/ 1219200 w 1219200"/>
              <a:gd name="connsiteY0" fmla="*/ 294779 h 294779"/>
              <a:gd name="connsiteX1" fmla="*/ 731520 w 1219200"/>
              <a:gd name="connsiteY1" fmla="*/ 139 h 294779"/>
              <a:gd name="connsiteX2" fmla="*/ 0 w 1219200"/>
              <a:gd name="connsiteY2" fmla="*/ 264299 h 294779"/>
              <a:gd name="connsiteX0" fmla="*/ 1320800 w 1320800"/>
              <a:gd name="connsiteY0" fmla="*/ 296299 h 418219"/>
              <a:gd name="connsiteX1" fmla="*/ 833120 w 1320800"/>
              <a:gd name="connsiteY1" fmla="*/ 1659 h 418219"/>
              <a:gd name="connsiteX2" fmla="*/ 0 w 1320800"/>
              <a:gd name="connsiteY2" fmla="*/ 418219 h 418219"/>
              <a:gd name="connsiteX0" fmla="*/ 1320800 w 1320800"/>
              <a:gd name="connsiteY0" fmla="*/ 296299 h 418219"/>
              <a:gd name="connsiteX1" fmla="*/ 833120 w 1320800"/>
              <a:gd name="connsiteY1" fmla="*/ 1659 h 418219"/>
              <a:gd name="connsiteX2" fmla="*/ 0 w 1320800"/>
              <a:gd name="connsiteY2" fmla="*/ 418219 h 418219"/>
              <a:gd name="connsiteX0" fmla="*/ 1295938 w 1295938"/>
              <a:gd name="connsiteY0" fmla="*/ 296299 h 331028"/>
              <a:gd name="connsiteX1" fmla="*/ 808258 w 1295938"/>
              <a:gd name="connsiteY1" fmla="*/ 1659 h 331028"/>
              <a:gd name="connsiteX2" fmla="*/ 0 w 1295938"/>
              <a:gd name="connsiteY2" fmla="*/ 331028 h 331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5938" h="331028">
                <a:moveTo>
                  <a:pt x="1295938" y="296299"/>
                </a:moveTo>
                <a:cubicBezTo>
                  <a:pt x="1153698" y="151519"/>
                  <a:pt x="1028391" y="-18661"/>
                  <a:pt x="808258" y="1659"/>
                </a:cubicBezTo>
                <a:cubicBezTo>
                  <a:pt x="588125" y="21979"/>
                  <a:pt x="528320" y="3368"/>
                  <a:pt x="0" y="331028"/>
                </a:cubicBezTo>
              </a:path>
            </a:pathLst>
          </a:custGeom>
          <a:ln w="28575">
            <a:solidFill>
              <a:srgbClr val="FFFF00"/>
            </a:solidFill>
            <a:headEnd type="none" w="med" len="med"/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9" name="Left Brace 18"/>
          <p:cNvSpPr/>
          <p:nvPr/>
        </p:nvSpPr>
        <p:spPr bwMode="auto">
          <a:xfrm>
            <a:off x="3563888" y="3306346"/>
            <a:ext cx="432048" cy="1548177"/>
          </a:xfrm>
          <a:prstGeom prst="leftBrace">
            <a:avLst/>
          </a:prstGeom>
          <a:noFill/>
          <a:ln w="57150" cap="sq" cmpd="sng" algn="ctr">
            <a:solidFill>
              <a:srgbClr val="FFCC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0888" y="3789040"/>
            <a:ext cx="3245008" cy="50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FFCC66"/>
                </a:solidFill>
                <a:latin typeface="Arial"/>
                <a:cs typeface="Arial"/>
              </a:rPr>
              <a:t>Assume zero skew</a:t>
            </a:r>
            <a:endParaRPr lang="en-US" sz="2600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21" name="Left Brace 20"/>
          <p:cNvSpPr/>
          <p:nvPr/>
        </p:nvSpPr>
        <p:spPr bwMode="auto">
          <a:xfrm>
            <a:off x="3563888" y="5177210"/>
            <a:ext cx="432048" cy="1487768"/>
          </a:xfrm>
          <a:prstGeom prst="leftBrace">
            <a:avLst/>
          </a:prstGeom>
          <a:noFill/>
          <a:ln w="57150" cap="sq" cmpd="sng" algn="ctr">
            <a:solidFill>
              <a:srgbClr val="FFCC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3528" y="5614398"/>
            <a:ext cx="2950009" cy="554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FFCC66"/>
                </a:solidFill>
                <a:latin typeface="Arial"/>
                <a:cs typeface="Arial"/>
              </a:rPr>
              <a:t>Apply useful skew</a:t>
            </a:r>
            <a:endParaRPr lang="en-US" sz="2600" dirty="0">
              <a:solidFill>
                <a:srgbClr val="FFCC66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231554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Back-Annotation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964" y="861367"/>
            <a:ext cx="8603490" cy="1631529"/>
          </a:xfrm>
        </p:spPr>
        <p:txBody>
          <a:bodyPr/>
          <a:lstStyle/>
          <a:p>
            <a:r>
              <a:rPr lang="en-US" sz="2800" dirty="0" smtClean="0">
                <a:latin typeface="Arial"/>
                <a:cs typeface="Arial"/>
              </a:rPr>
              <a:t>Iteratively back-annotates post-placement useful skew to synthesis</a:t>
            </a:r>
            <a:r>
              <a:rPr lang="en-US" sz="2800" dirty="0">
                <a:latin typeface="Arial"/>
                <a:cs typeface="Arial"/>
              </a:rPr>
              <a:t/>
            </a:r>
            <a:br>
              <a:rPr lang="en-US" sz="2800" dirty="0">
                <a:latin typeface="Arial"/>
                <a:cs typeface="Arial"/>
              </a:rPr>
            </a:br>
            <a:r>
              <a:rPr lang="en-US" altLang="zh-TW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sym typeface="Symbol"/>
              </a:rPr>
              <a:t> </a:t>
            </a:r>
            <a:r>
              <a:rPr lang="en-US" altLang="zh-T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sym typeface="Symbol"/>
              </a:rPr>
              <a:t>Account for interactions among synthesis, placement and useful skew optimization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456919" y="2802227"/>
            <a:ext cx="2987809" cy="3895463"/>
            <a:chOff x="5364088" y="2276872"/>
            <a:chExt cx="2987809" cy="4176464"/>
          </a:xfrm>
        </p:grpSpPr>
        <p:sp>
          <p:nvSpPr>
            <p:cNvPr id="5" name="Rounded Rectangle 4"/>
            <p:cNvSpPr/>
            <p:nvPr/>
          </p:nvSpPr>
          <p:spPr>
            <a:xfrm>
              <a:off x="5364088" y="3125250"/>
              <a:ext cx="2987809" cy="519478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Synthesis</a:t>
              </a:r>
              <a:endPara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5378878" y="5917017"/>
              <a:ext cx="2958228" cy="536319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Routing/Route Opt.</a:t>
              </a:r>
              <a:endPara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378879" y="4028092"/>
              <a:ext cx="2958227" cy="564441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Placement/Place Opt.</a:t>
              </a:r>
              <a:endPara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6857992" y="5524994"/>
              <a:ext cx="0" cy="38444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lowchart: Data 8"/>
            <p:cNvSpPr/>
            <p:nvPr/>
          </p:nvSpPr>
          <p:spPr>
            <a:xfrm>
              <a:off x="5378879" y="2276872"/>
              <a:ext cx="2958227" cy="466480"/>
            </a:xfrm>
            <a:prstGeom prst="flowChartInputOutpu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RTL </a:t>
              </a:r>
              <a:r>
                <a:rPr lang="en-US" sz="2200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netlist</a:t>
              </a:r>
              <a:endPara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378878" y="5007494"/>
              <a:ext cx="2958228" cy="507111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CTS/CTS Opt.</a:t>
              </a:r>
              <a:endPara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6857992" y="4617972"/>
              <a:ext cx="0" cy="38444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6857992" y="3641726"/>
              <a:ext cx="0" cy="38444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6857992" y="2759412"/>
              <a:ext cx="0" cy="38444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6099657" y="3397996"/>
            <a:ext cx="2977299" cy="1705317"/>
            <a:chOff x="6099657" y="3167659"/>
            <a:chExt cx="2977299" cy="1828331"/>
          </a:xfrm>
        </p:grpSpPr>
        <p:cxnSp>
          <p:nvCxnSpPr>
            <p:cNvPr id="18" name="Elbow Connector 17"/>
            <p:cNvCxnSpPr>
              <a:endCxn id="29" idx="2"/>
            </p:cNvCxnSpPr>
            <p:nvPr/>
          </p:nvCxnSpPr>
          <p:spPr bwMode="auto">
            <a:xfrm flipV="1">
              <a:off x="6099657" y="4365104"/>
              <a:ext cx="2346389" cy="630886"/>
            </a:xfrm>
            <a:prstGeom prst="bentConnector2">
              <a:avLst/>
            </a:prstGeom>
            <a:solidFill>
              <a:schemeClr val="accent1"/>
            </a:solidFill>
            <a:ln w="28575" cap="sq" cmpd="sng" algn="ctr">
              <a:solidFill>
                <a:srgbClr val="FFFF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9" name="Rounded Rectangle 28"/>
            <p:cNvSpPr/>
            <p:nvPr/>
          </p:nvSpPr>
          <p:spPr>
            <a:xfrm>
              <a:off x="7815135" y="3622644"/>
              <a:ext cx="1261821" cy="742460"/>
            </a:xfrm>
            <a:prstGeom prst="roundRect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Useful Skew</a:t>
              </a:r>
              <a:endParaRPr lang="en-US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1" name="Elbow Connector 30"/>
            <p:cNvCxnSpPr>
              <a:stCxn id="29" idx="0"/>
            </p:cNvCxnSpPr>
            <p:nvPr/>
          </p:nvCxnSpPr>
          <p:spPr bwMode="auto">
            <a:xfrm rot="16200000" flipV="1">
              <a:off x="7045360" y="2221957"/>
              <a:ext cx="454985" cy="2346389"/>
            </a:xfrm>
            <a:prstGeom prst="bentConnector2">
              <a:avLst/>
            </a:prstGeom>
            <a:solidFill>
              <a:schemeClr val="accent1"/>
            </a:solidFill>
            <a:ln w="28575" cap="sq" cmpd="sng" algn="ctr">
              <a:solidFill>
                <a:srgbClr val="FFFF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5" name="TextBox 34"/>
          <p:cNvSpPr txBox="1"/>
          <p:nvPr/>
        </p:nvSpPr>
        <p:spPr>
          <a:xfrm>
            <a:off x="323528" y="2934587"/>
            <a:ext cx="3677669" cy="830997"/>
          </a:xfrm>
          <a:prstGeom prst="rect">
            <a:avLst/>
          </a:prstGeom>
          <a:noFill/>
          <a:ln w="28575">
            <a:noFill/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  <a:latin typeface="Arial" panose="020B0604020202020204" pitchFamily="34" charset="0"/>
              </a:rPr>
              <a:t>Issue: </a:t>
            </a:r>
            <a:r>
              <a:rPr lang="en-US" sz="2400" dirty="0" smtClean="0">
                <a:latin typeface="Arial" panose="020B0604020202020204" pitchFamily="34" charset="0"/>
              </a:rPr>
              <a:t>unacceptable large turnaround time </a:t>
            </a:r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09680" y="4149080"/>
            <a:ext cx="3693122" cy="828039"/>
          </a:xfrm>
          <a:prstGeom prst="rect">
            <a:avLst/>
          </a:prstGeom>
          <a:noFill/>
          <a:ln w="28575">
            <a:noFill/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</a:rPr>
              <a:t>Our goal</a:t>
            </a:r>
            <a:r>
              <a:rPr lang="en-US" sz="2300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sz="2300" dirty="0" smtClean="0">
                <a:solidFill>
                  <a:srgbClr val="FFFF00"/>
                </a:solidFill>
                <a:latin typeface="Arial" panose="020B0604020202020204" pitchFamily="34" charset="0"/>
              </a:rPr>
              <a:t>=</a:t>
            </a:r>
            <a:r>
              <a:rPr lang="en-US" sz="2400" dirty="0" smtClean="0">
                <a:latin typeface="Arial" panose="020B0604020202020204" pitchFamily="34" charset="0"/>
              </a:rPr>
              <a:t> predictive, </a:t>
            </a:r>
            <a:br>
              <a:rPr lang="en-US" sz="2400" dirty="0" smtClean="0">
                <a:latin typeface="Arial" panose="020B0604020202020204" pitchFamily="34" charset="0"/>
              </a:rPr>
            </a:br>
            <a:r>
              <a:rPr lang="en-US" sz="2400" dirty="0" smtClean="0">
                <a:latin typeface="Arial" panose="020B0604020202020204" pitchFamily="34" charset="0"/>
              </a:rPr>
              <a:t>one-pass (no-loop) flow </a:t>
            </a:r>
            <a:endParaRPr lang="en-US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30400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5288" y="200025"/>
            <a:ext cx="8489950" cy="708025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ea typeface="굴림" pitchFamily="50" charset="-127"/>
              </a:rPr>
              <a:t>Outline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57188" y="1125538"/>
            <a:ext cx="8391276" cy="4895749"/>
          </a:xfrm>
        </p:spPr>
        <p:txBody>
          <a:bodyPr/>
          <a:lstStyle/>
          <a:p>
            <a:pPr>
              <a:defRPr/>
            </a:pPr>
            <a:r>
              <a:rPr lang="en-US" altLang="ko-KR" sz="3600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Background and Motivation </a:t>
            </a:r>
          </a:p>
          <a:p>
            <a:pPr>
              <a:defRPr/>
            </a:pPr>
            <a:r>
              <a:rPr lang="en-US" altLang="ko-KR" sz="3600" dirty="0">
                <a:latin typeface="Arial" pitchFamily="34" charset="0"/>
                <a:ea typeface="굴림" pitchFamily="50" charset="-127"/>
                <a:cs typeface="Arial" pitchFamily="34" charset="0"/>
              </a:rPr>
              <a:t>Problem Statement</a:t>
            </a:r>
          </a:p>
          <a:p>
            <a:pPr>
              <a:defRPr/>
            </a:pPr>
            <a:r>
              <a:rPr lang="en-US" altLang="ko-KR" sz="3600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Our Methodologies</a:t>
            </a:r>
          </a:p>
          <a:p>
            <a:pPr>
              <a:defRPr/>
            </a:pPr>
            <a:r>
              <a:rPr lang="en-US" altLang="ko-KR" sz="3600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Experimental Setup and Results</a:t>
            </a:r>
          </a:p>
          <a:p>
            <a:pPr>
              <a:defRPr/>
            </a:pPr>
            <a:r>
              <a:rPr lang="en-US" altLang="ko-KR" sz="3600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474817288"/>
      </p:ext>
    </p:extLst>
  </p:cSld>
  <p:clrMapOvr>
    <a:masterClrMapping/>
  </p:clrMapOvr>
  <p:transition xmlns:p14="http://schemas.microsoft.com/office/powerpoint/2010/main" advTm="1026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67222"/>
            <a:ext cx="8974280" cy="857522"/>
          </a:xfrm>
        </p:spPr>
        <p:txBody>
          <a:bodyPr/>
          <a:lstStyle/>
          <a:p>
            <a:r>
              <a:rPr lang="en-US" sz="3200" dirty="0" smtClean="0"/>
              <a:t>NOLO (No-Loop) Useful Skew Optimization Problem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54" y="1386961"/>
            <a:ext cx="8407102" cy="3050151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  <a:t>Given</a:t>
            </a:r>
            <a:r>
              <a:rPr lang="en-US" sz="2800" b="1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effectLst/>
                <a:latin typeface="Arial" pitchFamily="34" charset="0"/>
                <a:cs typeface="Arial" pitchFamily="34" charset="0"/>
              </a:rPr>
              <a:t>a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 netlist and timing constraints</a:t>
            </a:r>
            <a:r>
              <a:rPr lang="en-US" sz="2800" b="1" i="1" dirty="0" smtClean="0"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800" b="1" dirty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  <a:t>Determine </a:t>
            </a:r>
            <a:r>
              <a:rPr lang="en-US" sz="2800" dirty="0">
                <a:effectLst/>
                <a:latin typeface="Arial" pitchFamily="34" charset="0"/>
                <a:cs typeface="Arial" pitchFamily="34" charset="0"/>
              </a:rPr>
              <a:t>clock latency for each sink (= flip-flop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), </a:t>
            </a:r>
            <a:r>
              <a:rPr lang="en-US" sz="2800" b="1" dirty="0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lang="en-US" sz="2800" b="1" dirty="0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using</a:t>
            </a:r>
            <a:r>
              <a:rPr lang="en-US" sz="2800" b="1" dirty="0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a</a:t>
            </a:r>
            <a:r>
              <a:rPr lang="en-US" sz="2800" b="1" dirty="0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one-pass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 implementation flow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  <a:t>Objective: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 minimize total negative slack (TNS)</a:t>
            </a:r>
            <a:endParaRPr lang="en-US" sz="2800" baseline="-25000" dirty="0" smtClean="0"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398134"/>
      </p:ext>
    </p:extLst>
  </p:cSld>
  <p:clrMapOvr>
    <a:masterClrMapping/>
  </p:clrMapOvr>
  <p:transition xmlns:p14="http://schemas.microsoft.com/office/powerpoint/2010/main" advTm="22453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3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3.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42nd-bluecurt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42nd-bluecurtai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sq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sq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42nd-bluecurtain 1">
        <a:dk1>
          <a:srgbClr val="000000"/>
        </a:dk1>
        <a:lt1>
          <a:srgbClr val="FFFFFF"/>
        </a:lt1>
        <a:dk2>
          <a:srgbClr val="000066"/>
        </a:dk2>
        <a:lt2>
          <a:srgbClr val="FF6699"/>
        </a:lt2>
        <a:accent1>
          <a:srgbClr val="66CCFF"/>
        </a:accent1>
        <a:accent2>
          <a:srgbClr val="FF6600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E75C00"/>
        </a:accent6>
        <a:hlink>
          <a:srgbClr val="FFCC66"/>
        </a:hlink>
        <a:folHlink>
          <a:srgbClr val="ABE8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42nd-bluecurtain</Template>
  <TotalTime>22160</TotalTime>
  <Words>1460</Words>
  <Application>Microsoft Macintosh PowerPoint</Application>
  <PresentationFormat>On-screen Show (4:3)</PresentationFormat>
  <Paragraphs>369</Paragraphs>
  <Slides>28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42nd-bluecurtain</vt:lpstr>
      <vt:lpstr>NOLO: A No-Loop, Predictive Useful Skew Methodology for Improved Timing  in IC Implementation</vt:lpstr>
      <vt:lpstr>Outline</vt:lpstr>
      <vt:lpstr>Outline</vt:lpstr>
      <vt:lpstr>Typical Useful Skew Flow</vt:lpstr>
      <vt:lpstr>Typical Useful Skew Flow</vt:lpstr>
      <vt:lpstr>“Chicken-and-Egg” Problem</vt:lpstr>
      <vt:lpstr>Back-Annotation Flow</vt:lpstr>
      <vt:lpstr>Outline</vt:lpstr>
      <vt:lpstr>NOLO (No-Loop) Useful Skew Optimization Problem</vt:lpstr>
      <vt:lpstr>Outline</vt:lpstr>
      <vt:lpstr>Previous Useful Skew Optimizations</vt:lpstr>
      <vt:lpstr>MMWC-Based Skew Optimization</vt:lpstr>
      <vt:lpstr>MMWC-Based Skew Optimization</vt:lpstr>
      <vt:lpstr>MMWC-Based Skew Optimization</vt:lpstr>
      <vt:lpstr>Simple Predictive Flow</vt:lpstr>
      <vt:lpstr>Impact of Early Optimization</vt:lpstr>
      <vt:lpstr>Key Observation</vt:lpstr>
      <vt:lpstr>Improved Predictive Flow</vt:lpstr>
      <vt:lpstr>Outline</vt:lpstr>
      <vt:lpstr>Experimental Setup</vt:lpstr>
      <vt:lpstr>Comparison Among Flows</vt:lpstr>
      <vt:lpstr>Experimental Results</vt:lpstr>
      <vt:lpstr>Outline</vt:lpstr>
      <vt:lpstr>Conclusion</vt:lpstr>
      <vt:lpstr>Acknowledgments</vt:lpstr>
      <vt:lpstr>PowerPoint Presentation</vt:lpstr>
      <vt:lpstr>PowerPoint Presentation</vt:lpstr>
      <vt:lpstr>PowerPoint Presentation</vt:lpstr>
    </vt:vector>
  </TitlesOfParts>
  <Company>WITAN Presentaties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kit</dc:title>
  <dc:creator>Carla Otten</dc:creator>
  <cp:lastModifiedBy>Jiajia Li</cp:lastModifiedBy>
  <cp:revision>1050</cp:revision>
  <cp:lastPrinted>2013-03-03T23:26:25Z</cp:lastPrinted>
  <dcterms:created xsi:type="dcterms:W3CDTF">2005-03-14T17:25:25Z</dcterms:created>
  <dcterms:modified xsi:type="dcterms:W3CDTF">2014-03-05T10:27:01Z</dcterms:modified>
</cp:coreProperties>
</file>