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8.xml" ContentType="application/vnd.openxmlformats-officedocument.presentationml.tags+xml"/>
  <Override PartName="/ppt/notesSlides/notesSlide2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charts/chart2.xml" ContentType="application/vnd.openxmlformats-officedocument.drawingml.chart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charts/chart3.xml" ContentType="application/vnd.openxmlformats-officedocument.drawingml.chart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808" r:id="rId2"/>
    <p:sldId id="1552" r:id="rId3"/>
    <p:sldId id="1559" r:id="rId4"/>
    <p:sldId id="1616" r:id="rId5"/>
    <p:sldId id="1617" r:id="rId6"/>
    <p:sldId id="1623" r:id="rId7"/>
    <p:sldId id="1569" r:id="rId8"/>
    <p:sldId id="1574" r:id="rId9"/>
    <p:sldId id="1614" r:id="rId10"/>
    <p:sldId id="1615" r:id="rId11"/>
    <p:sldId id="1591" r:id="rId12"/>
    <p:sldId id="1600" r:id="rId13"/>
    <p:sldId id="1594" r:id="rId14"/>
    <p:sldId id="1595" r:id="rId15"/>
    <p:sldId id="1601" r:id="rId16"/>
    <p:sldId id="1597" r:id="rId17"/>
    <p:sldId id="1598" r:id="rId18"/>
    <p:sldId id="1602" r:id="rId19"/>
    <p:sldId id="1554" r:id="rId20"/>
    <p:sldId id="1581" r:id="rId21"/>
    <p:sldId id="1582" r:id="rId22"/>
    <p:sldId id="1603" r:id="rId23"/>
    <p:sldId id="1620" r:id="rId24"/>
    <p:sldId id="1621" r:id="rId25"/>
    <p:sldId id="1624" r:id="rId26"/>
    <p:sldId id="1607" r:id="rId27"/>
    <p:sldId id="1588" r:id="rId28"/>
    <p:sldId id="1619" r:id="rId29"/>
    <p:sldId id="1537" r:id="rId30"/>
    <p:sldId id="1586" r:id="rId31"/>
    <p:sldId id="1604" r:id="rId32"/>
    <p:sldId id="1580" r:id="rId33"/>
    <p:sldId id="1557" r:id="rId34"/>
    <p:sldId id="1556" r:id="rId35"/>
  </p:sldIdLst>
  <p:sldSz cx="9144000" cy="6858000" type="screen4x3"/>
  <p:notesSz cx="7010400" cy="9296400"/>
  <p:custDataLst>
    <p:tags r:id="rId38"/>
  </p:custDataLst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FF"/>
    <a:srgbClr val="FF0000"/>
    <a:srgbClr val="425222"/>
    <a:srgbClr val="FFFFCC"/>
    <a:srgbClr val="FFFFFF"/>
    <a:srgbClr val="C0C0C0"/>
    <a:srgbClr val="77777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3" autoAdjust="0"/>
    <p:restoredTop sz="64992" autoAdjust="0"/>
  </p:normalViewPr>
  <p:slideViewPr>
    <p:cSldViewPr snapToGrid="0">
      <p:cViewPr>
        <p:scale>
          <a:sx n="50" d="100"/>
          <a:sy n="50" d="100"/>
        </p:scale>
        <p:origin x="-1836" y="-288"/>
      </p:cViewPr>
      <p:guideLst>
        <p:guide orient="horz"/>
        <p:guide pos="5692"/>
      </p:guideLst>
    </p:cSldViewPr>
  </p:slideViewPr>
  <p:outlineViewPr>
    <p:cViewPr>
      <p:scale>
        <a:sx n="33" d="100"/>
        <a:sy n="33" d="100"/>
      </p:scale>
      <p:origin x="0" y="221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2316" y="-72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1_Research\2013\SIZER\ICCAD13-Slide\resul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1_Research\2013\SIZER\ICCAD13-Slide\sizer_13040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1_Research\2013\SIZER\ICCAD13-Slide\sizer_1304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88407699037617E-2"/>
          <c:y val="5.1400554097404488E-2"/>
          <c:w val="0.86865560891344951"/>
          <c:h val="0.71028470399533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Sheet1!$D$7</c:f>
              <c:strCache>
                <c:ptCount val="1"/>
                <c:pt idx="0">
                  <c:v>Mean</c:v>
                </c:pt>
              </c:strCache>
            </c:strRef>
          </c:tx>
          <c:invertIfNegative val="0"/>
          <c:cat>
            <c:strRef>
              <c:f>Sheet1!$C$8:$C$15</c:f>
              <c:strCache>
                <c:ptCount val="8"/>
                <c:pt idx="0">
                  <c:v>(EM, PERI)</c:v>
                </c:pt>
                <c:pt idx="1">
                  <c:v>(D2M, PERI)</c:v>
                </c:pt>
                <c:pt idx="2">
                  <c:v>(DM1, PERI)</c:v>
                </c:pt>
                <c:pt idx="3">
                  <c:v>(DM2, PERI)</c:v>
                </c:pt>
                <c:pt idx="4">
                  <c:v>(EM, S2M)</c:v>
                </c:pt>
                <c:pt idx="5">
                  <c:v>(D2M, S2M)</c:v>
                </c:pt>
                <c:pt idx="6">
                  <c:v>(DM1, S2M)</c:v>
                </c:pt>
                <c:pt idx="7">
                  <c:v>(DM2, S2M)</c:v>
                </c:pt>
              </c:strCache>
            </c:strRef>
          </c:cat>
          <c:val>
            <c:numRef>
              <c:f>Sheet1!$D$8:$D$15</c:f>
              <c:numCache>
                <c:formatCode>General</c:formatCode>
                <c:ptCount val="8"/>
                <c:pt idx="0">
                  <c:v>3.7462216624685136</c:v>
                </c:pt>
                <c:pt idx="1">
                  <c:v>1</c:v>
                </c:pt>
                <c:pt idx="2">
                  <c:v>1.128463476070529</c:v>
                </c:pt>
                <c:pt idx="3">
                  <c:v>1.0119647355163728</c:v>
                </c:pt>
                <c:pt idx="4">
                  <c:v>4.986146095717884</c:v>
                </c:pt>
                <c:pt idx="5">
                  <c:v>2.1013853904282112</c:v>
                </c:pt>
                <c:pt idx="6">
                  <c:v>2.236146095717884</c:v>
                </c:pt>
                <c:pt idx="7">
                  <c:v>2.1190176322418135</c:v>
                </c:pt>
              </c:numCache>
            </c:numRef>
          </c:val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StDev</c:v>
                </c:pt>
              </c:strCache>
            </c:strRef>
          </c:tx>
          <c:invertIfNegative val="0"/>
          <c:val>
            <c:numRef>
              <c:f>Sheet1!$E$8:$E$15</c:f>
              <c:numCache>
                <c:formatCode>General</c:formatCode>
                <c:ptCount val="8"/>
                <c:pt idx="0">
                  <c:v>3.02861562258314</c:v>
                </c:pt>
                <c:pt idx="1">
                  <c:v>1</c:v>
                </c:pt>
                <c:pt idx="2">
                  <c:v>1.1102088167053366</c:v>
                </c:pt>
                <c:pt idx="3">
                  <c:v>1.265661252900232</c:v>
                </c:pt>
                <c:pt idx="4">
                  <c:v>3.9404485692188711</c:v>
                </c:pt>
                <c:pt idx="5">
                  <c:v>1.874323279195669</c:v>
                </c:pt>
                <c:pt idx="6">
                  <c:v>1.9853054911059553</c:v>
                </c:pt>
                <c:pt idx="7">
                  <c:v>2.0514307811291568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979328"/>
        <c:axId val="110981120"/>
      </c:barChart>
      <c:catAx>
        <c:axId val="11097932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1860000" vert="horz"/>
          <a:lstStyle/>
          <a:p>
            <a:pPr>
              <a:defRPr/>
            </a:pPr>
            <a:endParaRPr lang="en-US"/>
          </a:p>
        </c:txPr>
        <c:crossAx val="110981120"/>
        <c:crosses val="autoZero"/>
        <c:auto val="1"/>
        <c:lblAlgn val="ctr"/>
        <c:lblOffset val="100"/>
        <c:noMultiLvlLbl val="0"/>
      </c:catAx>
      <c:valAx>
        <c:axId val="11098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97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331444691729578"/>
          <c:y val="3.2023549139690875E-2"/>
          <c:w val="0.27807511829469234"/>
          <c:h val="0.16743438320209975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46813185087786E-2"/>
          <c:y val="3.4297592892905265E-2"/>
          <c:w val="0.84845546798815563"/>
          <c:h val="0.82668837316876931"/>
        </c:manualLayout>
      </c:layout>
      <c:barChart>
        <c:barDir val="col"/>
        <c:grouping val="clustered"/>
        <c:varyColors val="0"/>
        <c:ser>
          <c:idx val="1"/>
          <c:order val="1"/>
          <c:tx>
            <c:v>Best leak in fast</c:v>
          </c:tx>
          <c:invertIfNegative val="0"/>
          <c:cat>
            <c:strRef>
              <c:f>Sheet1!$C$7:$C$18</c:f>
              <c:strCache>
                <c:ptCount val="12"/>
                <c:pt idx="0">
                  <c:v>usb_phy_fast</c:v>
                </c:pt>
                <c:pt idx="1">
                  <c:v>usb_phy_slow</c:v>
                </c:pt>
                <c:pt idx="2">
                  <c:v>pci_b32_fast</c:v>
                </c:pt>
                <c:pt idx="3">
                  <c:v>pci_b32_slow</c:v>
                </c:pt>
                <c:pt idx="4">
                  <c:v>fft_fast</c:v>
                </c:pt>
                <c:pt idx="5">
                  <c:v>fft_slow</c:v>
                </c:pt>
                <c:pt idx="6">
                  <c:v>cordic_slow</c:v>
                </c:pt>
                <c:pt idx="7">
                  <c:v>des_perf_slow</c:v>
                </c:pt>
                <c:pt idx="8">
                  <c:v>edit_dist_fast</c:v>
                </c:pt>
                <c:pt idx="9">
                  <c:v>edit_dist_slow</c:v>
                </c:pt>
                <c:pt idx="10">
                  <c:v>matrix_m_slow</c:v>
                </c:pt>
                <c:pt idx="11">
                  <c:v>netcard_slow</c:v>
                </c:pt>
              </c:strCache>
            </c:strRef>
          </c:cat>
          <c:val>
            <c:numRef>
              <c:f>Sheet1!$J$7:$J$18</c:f>
              <c:numCache>
                <c:formatCode>0%</c:formatCode>
                <c:ptCount val="12"/>
                <c:pt idx="0">
                  <c:v>6.2500000000000888E-3</c:v>
                </c:pt>
                <c:pt idx="1">
                  <c:v>0</c:v>
                </c:pt>
                <c:pt idx="2">
                  <c:v>9.5619602538757675E-2</c:v>
                </c:pt>
                <c:pt idx="3">
                  <c:v>3.9903264812575667E-2</c:v>
                </c:pt>
                <c:pt idx="4">
                  <c:v>0.52362713223177315</c:v>
                </c:pt>
                <c:pt idx="5">
                  <c:v>6.5655447298494263E-2</c:v>
                </c:pt>
                <c:pt idx="6">
                  <c:v>0.21930122640635141</c:v>
                </c:pt>
                <c:pt idx="7">
                  <c:v>0.10768795929903896</c:v>
                </c:pt>
                <c:pt idx="8">
                  <c:v>-2.1168525297239116E-2</c:v>
                </c:pt>
                <c:pt idx="9">
                  <c:v>8.8677331792211822E-2</c:v>
                </c:pt>
                <c:pt idx="10">
                  <c:v>-1.4612608192872467E-2</c:v>
                </c:pt>
                <c:pt idx="11">
                  <c:v>-3.479734132673018E-2</c:v>
                </c:pt>
              </c:numCache>
            </c:numRef>
          </c:val>
        </c:ser>
        <c:ser>
          <c:idx val="0"/>
          <c:order val="0"/>
          <c:tx>
            <c:v>Best leak in normal</c:v>
          </c:tx>
          <c:invertIfNegative val="0"/>
          <c:cat>
            <c:strRef>
              <c:f>Sheet1!$C$80:$C$92</c:f>
              <c:strCache>
                <c:ptCount val="13"/>
                <c:pt idx="0">
                  <c:v>usb_f</c:v>
                </c:pt>
                <c:pt idx="1">
                  <c:v>usb_s</c:v>
                </c:pt>
                <c:pt idx="2">
                  <c:v>pci_f</c:v>
                </c:pt>
                <c:pt idx="3">
                  <c:v>pci_s</c:v>
                </c:pt>
                <c:pt idx="4">
                  <c:v>fft_f</c:v>
                </c:pt>
                <c:pt idx="5">
                  <c:v>fft_s</c:v>
                </c:pt>
                <c:pt idx="6">
                  <c:v>cordic_s</c:v>
                </c:pt>
                <c:pt idx="7">
                  <c:v>des_s</c:v>
                </c:pt>
                <c:pt idx="8">
                  <c:v>edit_f</c:v>
                </c:pt>
                <c:pt idx="9">
                  <c:v>edit_s</c:v>
                </c:pt>
                <c:pt idx="10">
                  <c:v>mmult_s</c:v>
                </c:pt>
                <c:pt idx="11">
                  <c:v>netcard_f</c:v>
                </c:pt>
                <c:pt idx="12">
                  <c:v>netcard_s</c:v>
                </c:pt>
              </c:strCache>
            </c:strRef>
          </c:cat>
          <c:val>
            <c:numRef>
              <c:f>Sheet1!$L$80:$L$92</c:f>
              <c:numCache>
                <c:formatCode>0%</c:formatCode>
                <c:ptCount val="13"/>
                <c:pt idx="0">
                  <c:v>1.2578616352201255E-2</c:v>
                </c:pt>
                <c:pt idx="1">
                  <c:v>0</c:v>
                </c:pt>
                <c:pt idx="2">
                  <c:v>-5.2894995093228703E-2</c:v>
                </c:pt>
                <c:pt idx="3">
                  <c:v>-1.5978242393336672E-2</c:v>
                </c:pt>
                <c:pt idx="4">
                  <c:v>-0.2590651511677422</c:v>
                </c:pt>
                <c:pt idx="5">
                  <c:v>-2.9645542427497173E-2</c:v>
                </c:pt>
                <c:pt idx="6">
                  <c:v>-0.36748647223144693</c:v>
                </c:pt>
                <c:pt idx="7">
                  <c:v>-6.0670569451836132E-2</c:v>
                </c:pt>
                <c:pt idx="8">
                  <c:v>-3.7106410463426331E-2</c:v>
                </c:pt>
                <c:pt idx="9">
                  <c:v>-3.9089347079037884E-2</c:v>
                </c:pt>
                <c:pt idx="10">
                  <c:v>-6.0352070414082748E-2</c:v>
                </c:pt>
                <c:pt idx="11">
                  <c:v>8.7332599871012828E-3</c:v>
                </c:pt>
                <c:pt idx="12">
                  <c:v>1.1915762101433414E-2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116864"/>
        <c:axId val="112118400"/>
      </c:barChart>
      <c:lineChart>
        <c:grouping val="standard"/>
        <c:varyColors val="0"/>
        <c:ser>
          <c:idx val="2"/>
          <c:order val="2"/>
          <c:tx>
            <c:v>Runtime of best leak in fast</c:v>
          </c:tx>
          <c:val>
            <c:numRef>
              <c:f>Sheet1!$J$23:$J$34</c:f>
              <c:numCache>
                <c:formatCode>0%</c:formatCode>
                <c:ptCount val="12"/>
                <c:pt idx="0">
                  <c:v>3.1428571428571423</c:v>
                </c:pt>
                <c:pt idx="1">
                  <c:v>0.92307692307692291</c:v>
                </c:pt>
                <c:pt idx="2">
                  <c:v>8.8375000000000004</c:v>
                </c:pt>
                <c:pt idx="3">
                  <c:v>4.322222222222222</c:v>
                </c:pt>
                <c:pt idx="4">
                  <c:v>4.5527272727272727</c:v>
                </c:pt>
                <c:pt idx="5">
                  <c:v>5.5459770114942533</c:v>
                </c:pt>
                <c:pt idx="6">
                  <c:v>0.93190661478599224</c:v>
                </c:pt>
                <c:pt idx="7">
                  <c:v>2.5283411336453456</c:v>
                </c:pt>
                <c:pt idx="8">
                  <c:v>4.8578199052132565E-2</c:v>
                </c:pt>
                <c:pt idx="9">
                  <c:v>1.5</c:v>
                </c:pt>
                <c:pt idx="10">
                  <c:v>-0.15692108667529103</c:v>
                </c:pt>
                <c:pt idx="11">
                  <c:v>1.2631224764468372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125824"/>
        <c:axId val="112124288"/>
      </c:lineChart>
      <c:catAx>
        <c:axId val="1121168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 rot="-1860000" vert="horz"/>
          <a:lstStyle/>
          <a:p>
            <a:pPr>
              <a:defRPr/>
            </a:pPr>
            <a:endParaRPr lang="en-US"/>
          </a:p>
        </c:txPr>
        <c:crossAx val="112118400"/>
        <c:crosses val="autoZero"/>
        <c:auto val="1"/>
        <c:lblAlgn val="ctr"/>
        <c:lblOffset val="100"/>
        <c:noMultiLvlLbl val="0"/>
      </c:catAx>
      <c:valAx>
        <c:axId val="112118400"/>
        <c:scaling>
          <c:orientation val="minMax"/>
          <c:max val="0.60000000000000009"/>
          <c:min val="-0.60000000000000009"/>
        </c:scaling>
        <c:delete val="0"/>
        <c:axPos val="l"/>
        <c:numFmt formatCode="0%" sourceLinked="1"/>
        <c:majorTickMark val="out"/>
        <c:minorTickMark val="none"/>
        <c:tickLblPos val="nextTo"/>
        <c:crossAx val="112116864"/>
        <c:crosses val="autoZero"/>
        <c:crossBetween val="between"/>
      </c:valAx>
      <c:valAx>
        <c:axId val="112124288"/>
        <c:scaling>
          <c:orientation val="minMax"/>
          <c:max val="10"/>
          <c:min val="-10"/>
        </c:scaling>
        <c:delete val="0"/>
        <c:axPos val="r"/>
        <c:numFmt formatCode="0%" sourceLinked="1"/>
        <c:majorTickMark val="out"/>
        <c:minorTickMark val="none"/>
        <c:tickLblPos val="nextTo"/>
        <c:crossAx val="112125824"/>
        <c:crosses val="max"/>
        <c:crossBetween val="between"/>
      </c:valAx>
      <c:catAx>
        <c:axId val="112125824"/>
        <c:scaling>
          <c:orientation val="minMax"/>
        </c:scaling>
        <c:delete val="1"/>
        <c:axPos val="b"/>
        <c:majorTickMark val="out"/>
        <c:minorTickMark val="none"/>
        <c:tickLblPos val="nextTo"/>
        <c:crossAx val="11212428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1693130353994465"/>
          <c:y val="5.9800803045314703E-2"/>
          <c:w val="0.37160144492892822"/>
          <c:h val="0.232786225586801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29949519477774"/>
          <c:y val="4.7294497984173928E-2"/>
          <c:w val="0.72677150422976733"/>
          <c:h val="0.8407196258782546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Sheet1!$H$26</c:f>
              <c:strCache>
                <c:ptCount val="1"/>
                <c:pt idx="0">
                  <c:v>TNS</c:v>
                </c:pt>
              </c:strCache>
            </c:strRef>
          </c:tx>
          <c:yVal>
            <c:numRef>
              <c:f>Sheet1!$H$27:$H$51</c:f>
              <c:numCache>
                <c:formatCode>0.00E+00</c:formatCode>
                <c:ptCount val="25"/>
                <c:pt idx="0">
                  <c:v>1</c:v>
                </c:pt>
                <c:pt idx="1">
                  <c:v>0.75040393236692993</c:v>
                </c:pt>
                <c:pt idx="2">
                  <c:v>0.52567189313428764</c:v>
                </c:pt>
                <c:pt idx="3">
                  <c:v>0.34497280568008559</c:v>
                </c:pt>
                <c:pt idx="4">
                  <c:v>0.21236875042668912</c:v>
                </c:pt>
                <c:pt idx="5">
                  <c:v>0.11024372482534192</c:v>
                </c:pt>
                <c:pt idx="6">
                  <c:v>5.7502673918485313E-2</c:v>
                </c:pt>
                <c:pt idx="7">
                  <c:v>3.1316250597364766E-2</c:v>
                </c:pt>
                <c:pt idx="8">
                  <c:v>1.8632455681223403E-2</c:v>
                </c:pt>
                <c:pt idx="9">
                  <c:v>1.0109960630817195E-2</c:v>
                </c:pt>
                <c:pt idx="10">
                  <c:v>6.0246683203240567E-3</c:v>
                </c:pt>
                <c:pt idx="11">
                  <c:v>3.0527956671142159E-3</c:v>
                </c:pt>
                <c:pt idx="12">
                  <c:v>1.4920010012971349E-3</c:v>
                </c:pt>
                <c:pt idx="13">
                  <c:v>6.0863846346403299E-4</c:v>
                </c:pt>
                <c:pt idx="14">
                  <c:v>2.5680677240971263E-4</c:v>
                </c:pt>
                <c:pt idx="15">
                  <c:v>9.4516987916164118E-5</c:v>
                </c:pt>
                <c:pt idx="16">
                  <c:v>5.0441708577020233E-5</c:v>
                </c:pt>
                <c:pt idx="17">
                  <c:v>5.5026284049791775E-6</c:v>
                </c:pt>
                <c:pt idx="18">
                  <c:v>0</c:v>
                </c:pt>
                <c:pt idx="19">
                  <c:v>0.32353730969665251</c:v>
                </c:pt>
                <c:pt idx="20">
                  <c:v>1.2791661925676445E-3</c:v>
                </c:pt>
                <c:pt idx="21">
                  <c:v>3.1437407550690669E-5</c:v>
                </c:pt>
                <c:pt idx="22">
                  <c:v>5.8056118153061924E-6</c:v>
                </c:pt>
                <c:pt idx="23">
                  <c:v>2.0862207860182508E-7</c:v>
                </c:pt>
                <c:pt idx="24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278144"/>
        <c:axId val="112279936"/>
      </c:scatterChart>
      <c:scatterChart>
        <c:scatterStyle val="smoothMarker"/>
        <c:varyColors val="0"/>
        <c:ser>
          <c:idx val="1"/>
          <c:order val="1"/>
          <c:tx>
            <c:strRef>
              <c:f>Sheet1!$I$26</c:f>
              <c:strCache>
                <c:ptCount val="1"/>
                <c:pt idx="0">
                  <c:v>Leakage</c:v>
                </c:pt>
              </c:strCache>
            </c:strRef>
          </c:tx>
          <c:yVal>
            <c:numRef>
              <c:f>Sheet1!$I$27:$I$51</c:f>
              <c:numCache>
                <c:formatCode>General</c:formatCode>
                <c:ptCount val="25"/>
                <c:pt idx="0">
                  <c:v>1</c:v>
                </c:pt>
                <c:pt idx="1">
                  <c:v>1.1305587776488941</c:v>
                </c:pt>
                <c:pt idx="2">
                  <c:v>1.2604615815367386</c:v>
                </c:pt>
                <c:pt idx="3">
                  <c:v>1.3750769969201231</c:v>
                </c:pt>
                <c:pt idx="4">
                  <c:v>1.5205071797128116</c:v>
                </c:pt>
                <c:pt idx="5">
                  <c:v>1.6781328746850126</c:v>
                </c:pt>
                <c:pt idx="6">
                  <c:v>1.8030358785648575</c:v>
                </c:pt>
                <c:pt idx="7">
                  <c:v>1.8889644414223432</c:v>
                </c:pt>
                <c:pt idx="8">
                  <c:v>1.9416983320667174</c:v>
                </c:pt>
                <c:pt idx="9">
                  <c:v>1.9871365145394184</c:v>
                </c:pt>
                <c:pt idx="10">
                  <c:v>2.0196552137914483</c:v>
                </c:pt>
                <c:pt idx="11">
                  <c:v>2.0428862845486182</c:v>
                </c:pt>
                <c:pt idx="12">
                  <c:v>2.0675892964281428</c:v>
                </c:pt>
                <c:pt idx="13">
                  <c:v>2.0805247790088397</c:v>
                </c:pt>
                <c:pt idx="14">
                  <c:v>2.0917163313467459</c:v>
                </c:pt>
                <c:pt idx="15">
                  <c:v>2.0979760809567618</c:v>
                </c:pt>
                <c:pt idx="16">
                  <c:v>2.1004159833606657</c:v>
                </c:pt>
                <c:pt idx="17">
                  <c:v>2.1031918723251071</c:v>
                </c:pt>
                <c:pt idx="18">
                  <c:v>2.1036918523259072</c:v>
                </c:pt>
                <c:pt idx="19">
                  <c:v>2.4455061797528099</c:v>
                </c:pt>
                <c:pt idx="20">
                  <c:v>2.4544378224871006</c:v>
                </c:pt>
                <c:pt idx="21">
                  <c:v>2.4582616695332185</c:v>
                </c:pt>
                <c:pt idx="22">
                  <c:v>2.4598856045758168</c:v>
                </c:pt>
                <c:pt idx="23">
                  <c:v>2.4647094116235349</c:v>
                </c:pt>
                <c:pt idx="24">
                  <c:v>2.4654213831446743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283008"/>
        <c:axId val="112281472"/>
      </c:scatterChart>
      <c:valAx>
        <c:axId val="11227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2279936"/>
        <c:crosses val="autoZero"/>
        <c:crossBetween val="midCat"/>
      </c:valAx>
      <c:valAx>
        <c:axId val="112279936"/>
        <c:scaling>
          <c:orientation val="minMax"/>
          <c:min val="0"/>
        </c:scaling>
        <c:delete val="0"/>
        <c:axPos val="l"/>
        <c:numFmt formatCode="0.0" sourceLinked="0"/>
        <c:majorTickMark val="out"/>
        <c:minorTickMark val="none"/>
        <c:tickLblPos val="nextTo"/>
        <c:crossAx val="112278144"/>
        <c:crosses val="autoZero"/>
        <c:crossBetween val="midCat"/>
      </c:valAx>
      <c:valAx>
        <c:axId val="112281472"/>
        <c:scaling>
          <c:orientation val="minMax"/>
          <c:min val="1"/>
        </c:scaling>
        <c:delete val="0"/>
        <c:axPos val="r"/>
        <c:numFmt formatCode="#,##0.0" sourceLinked="0"/>
        <c:majorTickMark val="out"/>
        <c:minorTickMark val="none"/>
        <c:tickLblPos val="nextTo"/>
        <c:crossAx val="112283008"/>
        <c:crosses val="max"/>
        <c:crossBetween val="midCat"/>
      </c:valAx>
      <c:valAx>
        <c:axId val="112283008"/>
        <c:scaling>
          <c:orientation val="minMax"/>
        </c:scaling>
        <c:delete val="1"/>
        <c:axPos val="b"/>
        <c:majorTickMark val="out"/>
        <c:minorTickMark val="none"/>
        <c:tickLblPos val="nextTo"/>
        <c:crossAx val="1122814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4481091294751753"/>
          <c:y val="3.124667298963402E-2"/>
          <c:w val="0.31710962827580885"/>
          <c:h val="0.157153520957959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19374100851348"/>
          <c:y val="0.12210939189667744"/>
          <c:w val="0.7379045231240613"/>
          <c:h val="0.6818748353156959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sizer_result_slk_corr_new!$C$37</c:f>
              <c:strCache>
                <c:ptCount val="1"/>
                <c:pt idx="0">
                  <c:v>calibration (5%)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sizer_result_slk_corr_new!$C$39:$C$40</c:f>
              <c:numCache>
                <c:formatCode>0%</c:formatCode>
                <c:ptCount val="2"/>
                <c:pt idx="0">
                  <c:v>0.98721396555791474</c:v>
                </c:pt>
                <c:pt idx="1">
                  <c:v>1</c:v>
                </c:pt>
              </c:numCache>
            </c:numRef>
          </c:val>
        </c:ser>
        <c:ser>
          <c:idx val="0"/>
          <c:order val="1"/>
          <c:tx>
            <c:strRef>
              <c:f>sizer_result_slk_corr_new!$E$37</c:f>
              <c:strCache>
                <c:ptCount val="1"/>
                <c:pt idx="0">
                  <c:v>init calibration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sizer_result_slk_corr_new!$E$39:$E$40</c:f>
              <c:numCache>
                <c:formatCode>0%</c:formatCode>
                <c:ptCount val="2"/>
                <c:pt idx="0">
                  <c:v>0.99480066053314475</c:v>
                </c:pt>
                <c:pt idx="1">
                  <c:v>1.0174097664543524</c:v>
                </c:pt>
              </c:numCache>
            </c:numRef>
          </c:val>
        </c:ser>
        <c:ser>
          <c:idx val="3"/>
          <c:order val="2"/>
          <c:tx>
            <c:strRef>
              <c:f>sizer_result_slk_corr_new!$F$37</c:f>
              <c:strCache>
                <c:ptCount val="1"/>
                <c:pt idx="0">
                  <c:v>no calibration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sizer_result_slk_corr_new!$F$39:$F$40</c:f>
              <c:numCache>
                <c:formatCode>0%</c:formatCode>
                <c:ptCount val="2"/>
                <c:pt idx="0">
                  <c:v>1.0004623732012268</c:v>
                </c:pt>
                <c:pt idx="1">
                  <c:v>1.0004623732012268</c:v>
                </c:pt>
              </c:numCache>
            </c:numRef>
          </c:val>
        </c:ser>
        <c:ser>
          <c:idx val="4"/>
          <c:order val="3"/>
          <c:tx>
            <c:strRef>
              <c:f>sizer_result_slk_corr_new!$G$37</c:f>
              <c:strCache>
                <c:ptCount val="1"/>
                <c:pt idx="0">
                  <c:v>GB=5ps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sizer_result_slk_corr_new!$G$39:$G$40</c:f>
              <c:numCache>
                <c:formatCode>0%</c:formatCode>
                <c:ptCount val="2"/>
                <c:pt idx="0">
                  <c:v>1.0561830620429347</c:v>
                </c:pt>
                <c:pt idx="1">
                  <c:v>1.0561830620429347</c:v>
                </c:pt>
              </c:numCache>
            </c:numRef>
          </c:val>
        </c:ser>
        <c:ser>
          <c:idx val="5"/>
          <c:order val="4"/>
          <c:tx>
            <c:strRef>
              <c:f>sizer_result_slk_corr_new!$H$37</c:f>
              <c:strCache>
                <c:ptCount val="1"/>
                <c:pt idx="0">
                  <c:v>GB=10ps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sizer_result_slk_corr_new!$H$39:$H$40</c:f>
              <c:numCache>
                <c:formatCode>0%</c:formatCode>
                <c:ptCount val="2"/>
                <c:pt idx="0">
                  <c:v>1.1116678461901393</c:v>
                </c:pt>
                <c:pt idx="1">
                  <c:v>1.1116678461901393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113704320"/>
        <c:axId val="113771648"/>
      </c:barChart>
      <c:catAx>
        <c:axId val="1137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771648"/>
        <c:crosses val="autoZero"/>
        <c:auto val="1"/>
        <c:lblAlgn val="ctr"/>
        <c:lblOffset val="100"/>
        <c:noMultiLvlLbl val="0"/>
      </c:catAx>
      <c:valAx>
        <c:axId val="113771648"/>
        <c:scaling>
          <c:orientation val="minMax"/>
          <c:max val="1.1300000000000001"/>
          <c:min val="0.97000000000000008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Normalized Leakage (%)</a:t>
                </a:r>
              </a:p>
            </c:rich>
          </c:tx>
          <c:layout>
            <c:manualLayout>
              <c:xMode val="edge"/>
              <c:yMode val="edge"/>
              <c:x val="1.4083021426014855E-2"/>
              <c:y val="0.1955957911966399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704320"/>
        <c:crosses val="autoZero"/>
        <c:crossBetween val="between"/>
        <c:majorUnit val="3.0000000000000006E-2"/>
      </c:valAx>
    </c:plotArea>
    <c:legend>
      <c:legendPos val="r"/>
      <c:layout>
        <c:manualLayout>
          <c:xMode val="edge"/>
          <c:yMode val="edge"/>
          <c:x val="0.23153046561522189"/>
          <c:y val="1.9983278522236005E-3"/>
          <c:w val="0.74992724217117723"/>
          <c:h val="0.2306096879719903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16288174098198"/>
          <c:y val="5.4236293379994166E-2"/>
          <c:w val="0.72814383555902051"/>
          <c:h val="0.7589884076990376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sizer_result_slk_corr_new!$O$37</c:f>
              <c:strCache>
                <c:ptCount val="1"/>
                <c:pt idx="0">
                  <c:v>calibration (5%)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sizer_result_slk_corr_new!$O$39:$O$40</c:f>
              <c:numCache>
                <c:formatCode>0.00</c:formatCode>
                <c:ptCount val="2"/>
                <c:pt idx="0" formatCode="General">
                  <c:v>-54.065899999999999</c:v>
                </c:pt>
                <c:pt idx="1">
                  <c:v>5.7617000000000002E-2</c:v>
                </c:pt>
              </c:numCache>
            </c:numRef>
          </c:val>
        </c:ser>
        <c:ser>
          <c:idx val="0"/>
          <c:order val="1"/>
          <c:tx>
            <c:strRef>
              <c:f>sizer_result_slk_corr_new!$Q$37</c:f>
              <c:strCache>
                <c:ptCount val="1"/>
                <c:pt idx="0">
                  <c:v>init calibration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sizer_result_slk_corr_new!$Q$39:$Q$40</c:f>
              <c:numCache>
                <c:formatCode>0.00</c:formatCode>
                <c:ptCount val="2"/>
                <c:pt idx="0" formatCode="General">
                  <c:v>-426.41399999999999</c:v>
                </c:pt>
                <c:pt idx="1">
                  <c:v>5.7617000000000002E-2</c:v>
                </c:pt>
              </c:numCache>
            </c:numRef>
          </c:val>
        </c:ser>
        <c:ser>
          <c:idx val="3"/>
          <c:order val="2"/>
          <c:tx>
            <c:strRef>
              <c:f>sizer_result_slk_corr_new!$R$37</c:f>
              <c:strCache>
                <c:ptCount val="1"/>
                <c:pt idx="0">
                  <c:v>no calibration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sizer_result_slk_corr_new!$R$39:$R$40</c:f>
              <c:numCache>
                <c:formatCode>General</c:formatCode>
                <c:ptCount val="2"/>
                <c:pt idx="0">
                  <c:v>-40.4801</c:v>
                </c:pt>
                <c:pt idx="1">
                  <c:v>-40.4801</c:v>
                </c:pt>
              </c:numCache>
            </c:numRef>
          </c:val>
        </c:ser>
        <c:ser>
          <c:idx val="4"/>
          <c:order val="3"/>
          <c:tx>
            <c:strRef>
              <c:f>sizer_result_slk_corr_new!$S$37</c:f>
              <c:strCache>
                <c:ptCount val="1"/>
                <c:pt idx="0">
                  <c:v>GB=5ps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sizer_result_slk_corr_new!$S$39:$S$40</c:f>
              <c:numCache>
                <c:formatCode>General</c:formatCode>
                <c:ptCount val="2"/>
                <c:pt idx="0">
                  <c:v>-1.6128499999999999</c:v>
                </c:pt>
                <c:pt idx="1">
                  <c:v>-1.6128499999999999</c:v>
                </c:pt>
              </c:numCache>
            </c:numRef>
          </c:val>
        </c:ser>
        <c:ser>
          <c:idx val="5"/>
          <c:order val="4"/>
          <c:tx>
            <c:strRef>
              <c:f>sizer_result_slk_corr_new!$T$37</c:f>
              <c:strCache>
                <c:ptCount val="1"/>
                <c:pt idx="0">
                  <c:v>GB=10ps</c:v>
                </c:pt>
              </c:strCache>
            </c:strRef>
          </c:tx>
          <c:invertIfNegative val="0"/>
          <c:cat>
            <c:strRef>
              <c:f>sizer_result_slk_corr_new!$B$39:$B$40</c:f>
              <c:strCache>
                <c:ptCount val="2"/>
                <c:pt idx="0">
                  <c:v>Optimization</c:v>
                </c:pt>
                <c:pt idx="1">
                  <c:v>Final signoff</c:v>
                </c:pt>
              </c:strCache>
            </c:strRef>
          </c:cat>
          <c:val>
            <c:numRef>
              <c:f>sizer_result_slk_corr_new!$T$39:$T$40</c:f>
              <c:numCache>
                <c:formatCode>0.00</c:formatCode>
                <c:ptCount val="2"/>
                <c:pt idx="0" formatCode="General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113786240"/>
        <c:axId val="113816704"/>
      </c:barChart>
      <c:catAx>
        <c:axId val="113786240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txPr>
          <a:bodyPr/>
          <a:lstStyle/>
          <a:p>
            <a:pPr>
              <a:defRPr sz="1600"/>
            </a:pPr>
            <a:endParaRPr lang="en-US"/>
          </a:p>
        </c:txPr>
        <c:crossAx val="113816704"/>
        <c:crosses val="autoZero"/>
        <c:auto val="1"/>
        <c:lblAlgn val="ctr"/>
        <c:lblOffset val="100"/>
        <c:noMultiLvlLbl val="0"/>
      </c:catAx>
      <c:valAx>
        <c:axId val="113816704"/>
        <c:scaling>
          <c:orientation val="maxMin"/>
          <c:max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TNS (</a:t>
                </a:r>
                <a:r>
                  <a:rPr lang="en-US" dirty="0" err="1"/>
                  <a:t>ps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3.2807090343619276E-2"/>
              <c:y val="0.319803655363681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786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542386607936135"/>
          <c:y val="8.2225867599883345E-2"/>
          <c:w val="0.36518038812223452"/>
          <c:h val="0.4466590113735783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972050" y="8553450"/>
            <a:ext cx="1462088" cy="25496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ffectLst/>
        </p:spPr>
        <p:txBody>
          <a:bodyPr lIns="100096" tIns="50048" rIns="100096" bIns="50048">
            <a:spAutoFit/>
          </a:bodyPr>
          <a:lstStyle/>
          <a:p>
            <a:pPr algn="ctr" defTabSz="999979" eaLnBrk="0" latinLnBrk="0" hangingPunct="0">
              <a:spcBef>
                <a:spcPct val="50000"/>
              </a:spcBef>
            </a:pPr>
            <a:r>
              <a:rPr lang="en-US" altLang="ko-KR" sz="1000" dirty="0">
                <a:solidFill>
                  <a:schemeClr val="tx2"/>
                </a:solidFill>
              </a:rPr>
              <a:t>Page </a:t>
            </a:r>
            <a:fld id="{1ED6491E-8FD6-49B5-83E6-0A70B1491B18}" type="slidenum">
              <a:rPr lang="en-US" altLang="ko-KR" sz="1000">
                <a:solidFill>
                  <a:schemeClr val="tx2"/>
                </a:solidFill>
              </a:rPr>
              <a:pPr algn="ctr" defTabSz="999979" eaLnBrk="0" latinLnBrk="0" hangingPunct="0">
                <a:spcBef>
                  <a:spcPct val="50000"/>
                </a:spcBef>
              </a:pPr>
              <a:t>‹#›</a:t>
            </a:fld>
            <a:endParaRPr lang="en-US" altLang="ko-KR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96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9688" y="-31749"/>
            <a:ext cx="30845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02" tIns="0" rIns="18702" bIns="0" numCol="1" anchor="t" anchorCtr="0" compatLnSpc="1">
            <a:prstTxWarp prst="textNoShape">
              <a:avLst/>
            </a:prstTxWarp>
          </a:bodyPr>
          <a:lstStyle>
            <a:lvl1pPr defTabSz="896807" eaLnBrk="0" latinLnBrk="0" hangingPunct="0">
              <a:defRPr sz="1000" b="0" i="1">
                <a:latin typeface="Arial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-31749"/>
            <a:ext cx="30051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02" tIns="0" rIns="18702" bIns="0" numCol="1" anchor="t" anchorCtr="0" compatLnSpc="1">
            <a:prstTxWarp prst="textNoShape">
              <a:avLst/>
            </a:prstTxWarp>
          </a:bodyPr>
          <a:lstStyle>
            <a:lvl1pPr algn="r" defTabSz="896807" eaLnBrk="0" latinLnBrk="0" hangingPunct="0">
              <a:defRPr sz="1000" b="0" i="1">
                <a:latin typeface="Arial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685800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615" y="4414839"/>
            <a:ext cx="508317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88" tIns="45194" rIns="90388" bIns="45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9688" y="8859838"/>
            <a:ext cx="308451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02" tIns="0" rIns="18702" bIns="0" numCol="1" anchor="b" anchorCtr="0" compatLnSpc="1">
            <a:prstTxWarp prst="textNoShape">
              <a:avLst/>
            </a:prstTxWarp>
          </a:bodyPr>
          <a:lstStyle>
            <a:lvl1pPr defTabSz="896807" eaLnBrk="0" latinLnBrk="0" hangingPunct="0">
              <a:defRPr sz="1000" b="0" i="1">
                <a:latin typeface="Arial" pitchFamily="34" charset="0"/>
              </a:defRPr>
            </a:lvl1pPr>
          </a:lstStyle>
          <a:p>
            <a:r>
              <a:rPr lang="ko-KR" altLang="en-US"/>
              <a:t>Page </a:t>
            </a:r>
            <a:endParaRPr lang="en-US" altLang="ko-K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59838"/>
            <a:ext cx="30051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02" tIns="0" rIns="18702" bIns="0" numCol="1" anchor="b" anchorCtr="0" compatLnSpc="1">
            <a:prstTxWarp prst="textNoShape">
              <a:avLst/>
            </a:prstTxWarp>
          </a:bodyPr>
          <a:lstStyle>
            <a:lvl1pPr algn="r" defTabSz="896807" eaLnBrk="0" latinLnBrk="0" hangingPunct="0">
              <a:defRPr sz="1000" b="0" i="1">
                <a:latin typeface="Arial" pitchFamily="34" charset="0"/>
              </a:defRPr>
            </a:lvl1pPr>
          </a:lstStyle>
          <a:p>
            <a:fld id="{47B81AD8-E77E-4FB6-A1B8-3AA07E9769D8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2817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63530-98FB-4A65-B89A-27B2A65EBED3}" type="slidenum">
              <a:rPr lang="ko-KR" altLang="en-US"/>
              <a:pPr/>
              <a:t>1</a:t>
            </a:fld>
            <a:endParaRPr lang="en-US" altLang="ko-K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Thank you for the kind introduction. Good afternoon, everyone.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title of my talk is “High-Performance Gate Sizing with a Signoff Timer”. This is a joint work of UC San Diego and University of Michigan.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For ISPD 2013 benchmarks, there are many near-critical paths, it was challenging to obtain a timing feasible solution.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chart shows the cumulative fraction of paths vs. slack of two example benchmarks.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More than 50% of paths have less slack than 5 times of an inverter delay for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cordic_fast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To obtain timing feasible solutions,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dedecated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critical path optimization is needed.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7877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Next,</a:t>
            </a:r>
            <a:r>
              <a:rPr lang="en-US" baseline="0" dirty="0" smtClean="0"/>
              <a:t> I will present several key techniques in our </a:t>
            </a:r>
            <a:r>
              <a:rPr lang="en-US" baseline="0" dirty="0" err="1" smtClean="0"/>
              <a:t>sizer</a:t>
            </a:r>
            <a:r>
              <a:rPr lang="en-US" baseline="0" dirty="0" smtClean="0"/>
              <a:t> to solve the explained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0224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An internal timer is needed to estimate delay changes during gate sizing.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It should calculate interconnect delay/slew; fast enough for move-based optimization, because we may need to check timing for every cell change; and accurate enough to track signoff timer without too much divergence.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So, we empirically chose the best interconnect delay/slew models, suitable for our objective, from previous work.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nl-NL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92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note that early optimization does not require high accuracy, as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netlists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keep changing.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But, calculation should be fast.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So, we explored pre-existing models.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Elmore, D2M, DM1 and DM2 for delay models; PERI and S2M for slew models; and McCormick for effective capacitance model are evaluated.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BCB18-C4EA-4E02-84C2-8942C59F4139}" type="slidenum">
              <a:rPr lang="zh-CN" altLang="en-US">
                <a:solidFill>
                  <a:prstClr val="black"/>
                </a:solidFill>
              </a:rPr>
              <a:pPr/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select the best models based on endpoint slack error.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Endpoint slack means the timing slack at the endpoint of a timing path, like input pin of FF or primary output.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plot shows slack error distribution relative to the signoff timer.  </a:t>
            </a:r>
            <a:endParaRPr lang="en-US" sz="1200" b="1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On the x-axis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the slack error,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On the y-axis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% of the number of paths are presented.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And, this figure shows the normalized mean in blue, and normalized standard deviation in red, of the errors for each delay and slew combination.  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From the results, (D2M,  PERI) combination shows smallest discrepancy, so we picked this combination.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BCB18-C4EA-4E02-84C2-8942C59F4139}" type="slidenum">
              <a:rPr lang="zh-CN" altLang="en-US">
                <a:solidFill>
                  <a:prstClr val="black"/>
                </a:solidFill>
              </a:rPr>
              <a:pPr/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Even with a good interconnect delay and slew model, it is still hard to perfectly match with the result of signoff timer because of timing divergence with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netlist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changes.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So, we use offset-based slack calibration from Moon’s work.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During the calibration, the internal timer requests timing information from signoff timer;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with the accurate timing information from signoff timer, the offset is calculated and stored.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Also, to avoid large divergence, we perform the calibration periodically.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the periodic calibration, we need to decide how often we calibrate. 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nl-NL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86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empirically decided the calibration frequency, based on experiment results.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plot shows the impact of calibration frequency on average slack error during the gate sizing procedure.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X-axis shows the percentage of cell changed and Y-axis shows the slack error over the signoff timer.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tested various calibration frequencies; here, X% in the label means calibration is performed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whenever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X% of cells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have been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changed during the optimization.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Right after calibration, we can see the error becomes zero instantly; but grow again with continuing cell changes.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(click) From the results, we observe that the slack error is less than 10ps with 5% calibration frequency. 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BCB18-C4EA-4E02-84C2-8942C59F4139}" type="slidenum">
              <a:rPr lang="zh-CN" altLang="en-US">
                <a:solidFill>
                  <a:prstClr val="black"/>
                </a:solidFill>
              </a:rPr>
              <a:pPr/>
              <a:t>16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For the frequent timing calibration, the interface between internal timer and the signoff timer must be efficient.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use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Tcl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socket interface to enable the communication between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and signoff timer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while both are running.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is fast and efficient for frequent query of timing information because it does not need file interface.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To prepare the interface, we launch the signoff timer and open a socket.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After gate sizing,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send cell swap list to the signoff timer, so that the timer can update cell sizes in its database.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Then, the signoff timer send the updated timing results back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and timing calibration is finished.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BCB18-C4EA-4E02-84C2-8942C59F4139}" type="slidenum">
              <a:rPr lang="zh-CN" altLang="en-US">
                <a:solidFill>
                  <a:prstClr val="black"/>
                </a:solidFill>
              </a:rPr>
              <a:pPr/>
              <a:t>17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For a design which has many near-critical paths, dedicated optimization is needed.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Thus, we implemented critical path optimization, which optimizes cells on the timing critical path to reduce worst negative slack.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suggest two methods: downsizing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fanout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cells and peephole optimization.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 will explain these next.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3272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Downsizing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fanouts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of critical cells improves the delay of the target critical cell.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this figure,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-colored gates are critical cells; and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BLUE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-colored gates are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fanout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cells of critical cells;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GREEN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-colored gate is the target critical cell.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By downsizing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fanout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cells of the target critical cell, we can speed up the target with reduced output loads.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select the target critical cell with sensitivity score; if a gate is small with large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fanout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loads, it is selected first with a high sensitivity score.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207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this talk, I will first introduce gate sizing, previous work, and then talk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about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challenges.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 will present key techniques in our high-performance gate sizing with a signoff timer, and show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overall flow.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And then, I will show experimental results. Finally, I will conclude my talk.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09727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peephole optimization, we exhaustively search for the best solution for selected k critical cells.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All possible combinations are listed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a Gray code order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so 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to allow only one cell change for each transition.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reduces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overhead of incremental STA.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tries all possible combinations and pick the best move, which reduce WNS the most.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And then, we move the window along the critical path.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01505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Our overall optimization is based on sensitivity function;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sensitivity function can give a guide to identify the most promising cells to size.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have two kinds of SF.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SF for timing recovery quantifies the impact of sizing on total negative slack relative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leakage penalty.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Here,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alpha is a leakage exponent, which is a configuration parameter for SF. This alpha is a tuning knob for timing recovery stage;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 will explain how we tune alpha, in a few minutes.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SF for leakage reduction quantifies leakage reduction relative to timing penalty. The timing penalty is calculated differently as shown in the table.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5915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</a:t>
            </a:r>
            <a:r>
              <a:rPr lang="en-US" baseline="0" dirty="0" smtClean="0"/>
              <a:t> I will explain the overall flow.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1514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overall optimization flow consists of two stages: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timing recovery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power reduction with feasible 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PRFT.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a given routed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netlist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, we set all gates to minimum size. And we perform timing recovery to get a timing feasible solution.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the first stage, best parameters for the sensitivity function are obtained by making many parallel runs using different configurations, and WITHOUT the signoff timer.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the second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stage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, a timing feasible solution is obtained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the signoff timer.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After finding a timing feasible solution,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performs PRFT to reduce leakage power.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First, it tries to reduce leakage with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sensitivity-guided gate sizing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SGGS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; and then, in the second PRFT stage, it tries to achieve further leakage reduction using a kick-move technique that is inspired by the large-step Markov Chain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metaheuristic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 will review details of each stage in the next slides.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05008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slide shows the timing recovery flow to find a timing feasible solution. 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figure on the right shows the GTR 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which is the core procedure in timing recovery flow.</a:t>
            </a:r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Recall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the form of our sensitivity function, GTR has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two parameters, alpha and gamma.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GTR, after STA is performed, sensitivity is calculated with alpha; and then we upsize gamma percent of promising cells based on the sensitivity values.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loop is repeated until the timing is met.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With this GTR, in phase 1, we find the best configuration of alpha and gamma with multi-threaded coarse search. This phase is just a quick search for a good configuration without using a signoff timer. Then, phase 2 finds a timing feasible solution with a signoff timer. If feasible solution is not found, additional timing recovery procedure, which includes critical path optimization, is performed. 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BCB18-C4EA-4E02-84C2-8942C59F4139}" type="slidenum">
              <a:rPr lang="zh-CN" altLang="en-US"/>
              <a:pPr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slide shows the timing recovery flow to find a timing feasible solution. 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figure on the right shows the GTR 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which is the core procedure in timing recovery flow.</a:t>
            </a:r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Recall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the form of our sensitivity function, GTR has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two parameters, alpha and gamma.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GTR, after STA is performed, sensitivity is calculated with alpha; and then we upsize gamma percent of promising cells based on the sensitivity values.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loop is repeated until the timing is met.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With this GTR, in phase 1, we find the best configuration of alpha and gamma with multi-threaded coarse search. This phase is just a quick search for a good configuration without using a signoff timer. Then, phase 2 finds a timing feasible solution with a signoff timer. If feasible solution is not found, additional timing recovery procedure, which includes critical path optimization, is performed. 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BCB18-C4EA-4E02-84C2-8942C59F4139}" type="slidenum">
              <a:rPr lang="zh-CN" altLang="en-US"/>
              <a:pPr/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After finding a timing feasible solution, PRFT is performed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recover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leakage power from the solution.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Sensitivity-guided gate sizing is used;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flow chart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illustrates the SGGS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procedure.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After STA, sensitivity is computed; and then we downsize the most promising cell based on the sensitivity score.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If slack is less than zero, which means, not feasible, the SGGS procedure reverts the sizing.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With SGGS,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various sensitivity functions are tried to obtain the best solution;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For further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leakage reduction, SGGS is performed again with kick-move.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86410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 I will present experimental</a:t>
            </a:r>
            <a:r>
              <a:rPr lang="en-US" baseline="0" dirty="0" smtClean="0"/>
              <a:t> results and conclusion with future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7685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have tested our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with the ISPD 2013 benchmark framework. In the contest benchmarks,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netlist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parasitics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, timing constraint,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maximum slew and load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constraints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are provided. In the library, there are 11 different logic functions and 30 cell types. Leakage power of violation-free solutions are compared, and Final timing is evaluated with a commercial signoff tool.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86841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chart shows power and runtime comparison versus best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contest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result in fast and normal mode.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x-axis is each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testcase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, the y-axis is relative delta leakage or runtime.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All numbers represent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normalized delta values according to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the results from our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red bars show the delta leakage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in fast mode,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green lines show the corresponding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delta runtime,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and the blue bars show the delta leakage in normal mode.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positive value means our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result was better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fast mode, 9% leakage and 3X runtime improvement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are achieved.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 normal mode, the leakage is worse by 7% in our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29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672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Gate sizing is an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effective approach to optimize power and delay.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goal is to minimize power consumption subject to design constraints, like timing slack, slew and capacitance.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Tunable parameters for gate sizing are gate-width, threshold voltage and gate-length.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Lower power cells are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sl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ower and higher power cells are fast.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Using this tradeoff, we can select a proper library cell for each gate to minimize power under given constraints.</a:t>
            </a:r>
            <a:endParaRPr lang="en-US" sz="1200" b="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7194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now analyze the runtime breakdown (point); and the right chart shows signoff timer runtime contribution which varies from 20% to 60%.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directly compared to total runtime, the signoff timer runtime occupies the total by the amount of blue bars.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30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699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chart shows the normalized total negative slack and leakage power over timing recovery iterations.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x-axis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is the number of timing recovery iteration, the y-axis represents leakage or total negative slack.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red line shows leakage change over the timing recovery iteration,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blue line shows the normalized total negative slack.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first 20 iterations of timing recovery do not use the signoff timer. After the 20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iteration, the signoff timer is used.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After timing correlation, total negative slack increases due to discrepancy between internal and signoff timer. 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31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74408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also study the impact of timing inaccuracy.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Inaccurate timing at optimization stage may result in leakage increase at final signoff stage, due to the timing error.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To compensate for the errors, we can calibrate to signoff timer or put extra margin.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have tested three calibration scenario and two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guardbands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left chart shows normalized leakage and the right chart shows total negative slack at optimization and final signoff stage.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From the result, we observe that the minimum leakage without timing violation is achieved with calibration for every 5% cell change. This shows our periodic calibration method is a good approach to compensate for the timing error.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32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44145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talk, we propose</a:t>
            </a:r>
            <a:r>
              <a:rPr lang="en-US" baseline="0" dirty="0" smtClean="0"/>
              <a:t> Trident 2.0, which is a high-performance gate sizing;</a:t>
            </a:r>
          </a:p>
          <a:p>
            <a:r>
              <a:rPr lang="en-US" baseline="0" dirty="0" smtClean="0"/>
              <a:t>We achieve high-performance with f</a:t>
            </a:r>
            <a:r>
              <a:rPr lang="en-US" sz="2600" b="0" dirty="0" smtClean="0"/>
              <a:t>ast interconnect models with reasonable accuracy</a:t>
            </a:r>
            <a:br>
              <a:rPr lang="en-US" sz="2600" b="0" dirty="0" smtClean="0"/>
            </a:br>
            <a:r>
              <a:rPr lang="en-US" sz="2600" b="0" dirty="0" smtClean="0"/>
              <a:t>for an efficient internal timer,</a:t>
            </a:r>
            <a:r>
              <a:rPr lang="en-US" sz="2600" b="0" baseline="0" dirty="0" smtClean="0"/>
              <a:t> c</a:t>
            </a:r>
            <a:r>
              <a:rPr lang="en-US" sz="2600" b="0" dirty="0" smtClean="0"/>
              <a:t>alibration to a signoff timer with an interface</a:t>
            </a:r>
            <a:r>
              <a:rPr lang="en-US" sz="2600" b="0" baseline="0" dirty="0" smtClean="0"/>
              <a:t> </a:t>
            </a:r>
            <a:r>
              <a:rPr lang="en-US" sz="2600" b="0" dirty="0" smtClean="0"/>
              <a:t>to improve timing accuracy,</a:t>
            </a:r>
          </a:p>
          <a:p>
            <a:r>
              <a:rPr lang="en-US" sz="2600" b="0" dirty="0" smtClean="0"/>
              <a:t>and</a:t>
            </a:r>
            <a:r>
              <a:rPr lang="en-US" sz="2600" b="0" baseline="0" dirty="0" smtClean="0"/>
              <a:t> d</a:t>
            </a:r>
            <a:r>
              <a:rPr lang="en-US" sz="2600" b="0" dirty="0" smtClean="0"/>
              <a:t>edicated critical path optimization with heuristics.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ISPD 2013 gate sizing contest, Trident 2.0 took 2</a:t>
            </a:r>
            <a:r>
              <a:rPr lang="en-US" baseline="30000" dirty="0" smtClean="0"/>
              <a:t>nd</a:t>
            </a:r>
            <a:r>
              <a:rPr lang="en-US" baseline="0" dirty="0" smtClean="0"/>
              <a:t> and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places in two contest categories, respectively.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future work,</a:t>
            </a:r>
          </a:p>
          <a:p>
            <a:r>
              <a:rPr lang="en-US" baseline="0" dirty="0" smtClean="0"/>
              <a:t>we are going to study </a:t>
            </a:r>
            <a:r>
              <a:rPr lang="en-US" baseline="0" dirty="0" err="1" smtClean="0"/>
              <a:t>Lagrangian</a:t>
            </a:r>
            <a:r>
              <a:rPr lang="en-US" baseline="0" dirty="0" smtClean="0"/>
              <a:t> relaxation method to combine it with our method; and test our method with additional industry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33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1893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34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125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Gate sizing has been well studied, and many techniques are available.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For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continuous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gate sizing problems, linear programming, convex optimization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Lagrangian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relaxation-based methods are proposed.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For the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discrete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gate sizing problem, dynamic programming and sensitivity-based sizing methods are proposed.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However, these techniques have limitations; so they cannot be easily adapted to real designs.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Continuous gate sizing is not appropriate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for discrete industrial cell libraries – and rounding of solutions may result in suboptimal solutions.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Discrete gate sizing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problem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is NP-hard, and it is difficult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to scale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with known approaches.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Also, realistic delay models and constraints including capacitance and slew are not accounted for.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1283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Our work extends Trident 1.0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which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produced the strongest result on ISPD 2012 benchmarks as of ICCAD 2012.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Their method is based 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metaheuristic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optimization with importance sampling and sensitivity-guided search.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However, interconnect delay calculation was not considered in Trident1.0, which is not realistic. 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1283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The </a:t>
            </a:r>
            <a:r>
              <a:rPr lang="en-US" b="1" baseline="0" dirty="0" smtClean="0"/>
              <a:t>THREE </a:t>
            </a:r>
            <a:r>
              <a:rPr lang="en-US" baseline="0" dirty="0" smtClean="0"/>
              <a:t>key challenges are covered next.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578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sizing problem arises at all phases of a RTL to GDS flow.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We solve the sizing problem for routed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netlists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Sizing problem become more challenging at the later design stages because timing constraints are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strict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Also, gate sizing can result in large change in interconnect delay for a routed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netlist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ISPD 2013 contest benchmarks include all these realistic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aspects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Benchmarks correspond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routed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netlists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including interconnects.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Additionally, an industry signoff timer is used for the evaluation.</a:t>
            </a:r>
            <a:endParaRPr lang="en-US" sz="1200" kern="1200" dirty="0" smtClean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And the benchmark circuits have many near-critical paths, which makes the problem more difficult.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Specificically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…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719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Sizing affects both upstream and downstream gates, and interconnect delay.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slew change propagates downstream; the pin capacitance changes due to gate sizing affect upstream gate and interconnect delay.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Especially, slew degradation due to interconnects increase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delay change.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This means, the impact of gate sizing on delay becomes larger with interconnect.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So, more careful gate sizing is needed.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1AD8-E77E-4FB6-A1B8-3AA07E9769D8}" type="slidenum">
              <a:rPr lang="ko-KR" altLang="en-US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8623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The second issue is that internal timer cannot be perfectly matched with signoff timer.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To compensate for errors, we can calibrate to signoff timer before gate sizing.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But, after we make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netlist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changes with gate sizing, the error will increase.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To avoid this divergence, periodic timing calibration to a signoff timer is needed.</a:t>
            </a:r>
            <a:endParaRPr lang="en-US" sz="1200" kern="1200" dirty="0">
              <a:solidFill>
                <a:schemeClr val="tx1"/>
              </a:solidFill>
              <a:effectLst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2B26-9BE0-4F72-8937-2C5B863C09DE}" type="slidenum">
              <a:rPr lang="nl-NL" altLang="ko-K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nl-NL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8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00" y="609600"/>
            <a:ext cx="7772400" cy="11430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altLang="ko-KR" dirty="0"/>
              <a:t>&lt;Title&gt;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6350" y="2900363"/>
            <a:ext cx="6400800" cy="1752600"/>
          </a:xfrm>
        </p:spPr>
        <p:txBody>
          <a:bodyPr/>
          <a:lstStyle>
            <a:lvl1pPr marL="0" indent="0" algn="ctr">
              <a:lnSpc>
                <a:spcPct val="95000"/>
              </a:lnSpc>
              <a:buFontTx/>
              <a:buNone/>
              <a:defRPr sz="2000" b="1"/>
            </a:lvl1pPr>
          </a:lstStyle>
          <a:p>
            <a:r>
              <a:rPr lang="en-US" altLang="ko-KR" dirty="0"/>
              <a:t>&lt;name&gt;</a:t>
            </a:r>
          </a:p>
          <a:p>
            <a:r>
              <a:rPr lang="en-US" altLang="ko-KR" dirty="0"/>
              <a:t>&lt;affiliation&gt;</a:t>
            </a:r>
          </a:p>
          <a:p>
            <a:r>
              <a:rPr lang="en-US" altLang="ko-KR" dirty="0"/>
              <a:t>&lt;event&gt;</a:t>
            </a:r>
          </a:p>
          <a:p>
            <a:r>
              <a:rPr lang="en-US" altLang="ko-KR" dirty="0"/>
              <a:t>&lt;date&gt;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463"/>
            <a:ext cx="2212975" cy="654208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44463"/>
            <a:ext cx="6486525" cy="6542087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800" b="1" u="none"/>
            </a:lvl1pPr>
            <a:lvl2pPr>
              <a:defRPr sz="2800" b="1" u="none"/>
            </a:lvl2pPr>
            <a:lvl3pPr>
              <a:defRPr sz="2800" b="1" u="none"/>
            </a:lvl3pPr>
            <a:lvl4pPr>
              <a:defRPr sz="2800" b="1" u="none"/>
            </a:lvl4pPr>
            <a:lvl5pPr>
              <a:defRPr sz="2800" b="1" u="none"/>
            </a:lvl5pPr>
          </a:lstStyle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Slide Title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67A613-1AE2-42C0-B0FD-24A2141D37FD}" type="datetime5">
              <a:rPr lang="en-US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21-Nov-13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76064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VLSI CAD Laboratory / UC San Diego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1628BF6-67F0-405E-B297-68D77A67C46A}" type="slidenum">
              <a:rPr lang="de-DE" smtClean="0">
                <a:solidFill>
                  <a:srgbClr val="00000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de-DE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30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01688"/>
            <a:ext cx="8836025" cy="5366883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 marL="573088" indent="-290513">
              <a:buClr>
                <a:srgbClr val="C00000"/>
              </a:buClr>
              <a:defRPr/>
            </a:lvl2pPr>
            <a:lvl3pPr marL="803275" indent="-230188">
              <a:buClr>
                <a:srgbClr val="C00000"/>
              </a:buClr>
              <a:defRPr/>
            </a:lvl3pPr>
            <a:lvl4pPr marL="1025525" indent="-22225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1255713" indent="-230188">
              <a:defRPr/>
            </a:lvl5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801688"/>
            <a:ext cx="4341813" cy="5884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801688"/>
            <a:ext cx="4341812" cy="5884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C00000"/>
              </a:buCl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144463"/>
            <a:ext cx="88519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Slide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450" y="801688"/>
            <a:ext cx="8836025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Body Text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1028" name="Line 18"/>
          <p:cNvSpPr>
            <a:spLocks noChangeShapeType="1"/>
          </p:cNvSpPr>
          <p:nvPr/>
        </p:nvSpPr>
        <p:spPr bwMode="auto">
          <a:xfrm flipV="1">
            <a:off x="163513" y="684213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6244" y="6548438"/>
            <a:ext cx="40267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/>
            <a:fld id="{16E0590D-16E1-486A-A147-2F126A5F0FEE}" type="slidenum">
              <a:rPr lang="ko-KR" altLang="en-US" sz="1400" smtClean="0">
                <a:latin typeface="Arial" pitchFamily="34" charset="0"/>
                <a:cs typeface="Arial" pitchFamily="34" charset="0"/>
              </a:rPr>
              <a:pPr algn="ctr" eaLnBrk="0" latinLnBrk="0" hangingPunct="0"/>
              <a:t>‹#›</a:t>
            </a:fld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2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9pPr>
    </p:titleStyle>
    <p:bodyStyle>
      <a:lvl1pPr marL="230188" indent="-230188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1pPr>
      <a:lvl2pPr marL="461963" indent="-23177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marL="684213" indent="-2222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50000"/>
        <a:buFont typeface="Monotype Sorts"/>
        <a:buChar char="u"/>
        <a:defRPr>
          <a:solidFill>
            <a:schemeClr val="tx1"/>
          </a:solidFill>
          <a:latin typeface="Arial Narrow" pitchFamily="34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//upload.wikimedia.org/wikipedia/commons/c/c5/University_of_Michigan_wordmark.svg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chart" Target="../charts/chart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chart" Target="../charts/chart2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Relationship Id="rId4" Type="http://schemas.openxmlformats.org/officeDocument/2006/relationships/chart" Target="../charts/char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emf"/><Relationship Id="rId4" Type="http://schemas.openxmlformats.org/officeDocument/2006/relationships/notesSlide" Target="../notesSlides/notesSlide9.xml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-66675" y="1601315"/>
            <a:ext cx="9258300" cy="1580197"/>
          </a:xfrm>
        </p:spPr>
        <p:txBody>
          <a:bodyPr/>
          <a:lstStyle/>
          <a:p>
            <a:pPr algn="ctr">
              <a:tabLst>
                <a:tab pos="228600" algn="l"/>
              </a:tabLst>
            </a:pPr>
            <a:r>
              <a:rPr lang="en-US" altLang="ko-KR" sz="4400" dirty="0">
                <a:ea typeface="굴림" pitchFamily="34" charset="-127"/>
              </a:rPr>
              <a:t>High-Performance </a:t>
            </a:r>
            <a:r>
              <a:rPr lang="en-US" altLang="ko-KR" sz="4400" dirty="0" smtClean="0">
                <a:ea typeface="굴림" pitchFamily="34" charset="-127"/>
              </a:rPr>
              <a:t>Gate Sizing </a:t>
            </a:r>
            <a:br>
              <a:rPr lang="en-US" altLang="ko-KR" sz="4400" dirty="0" smtClean="0">
                <a:ea typeface="굴림" pitchFamily="34" charset="-127"/>
              </a:rPr>
            </a:br>
            <a:r>
              <a:rPr lang="en-US" altLang="ko-KR" sz="4400" dirty="0" smtClean="0">
                <a:ea typeface="굴림" pitchFamily="34" charset="-127"/>
              </a:rPr>
              <a:t>with </a:t>
            </a:r>
            <a:r>
              <a:rPr lang="en-US" altLang="ko-KR" sz="4400" dirty="0">
                <a:ea typeface="굴림" pitchFamily="34" charset="-127"/>
              </a:rPr>
              <a:t>a Signoff </a:t>
            </a:r>
            <a:r>
              <a:rPr lang="en-US" altLang="ko-KR" sz="4400" dirty="0" smtClean="0">
                <a:ea typeface="굴림" pitchFamily="34" charset="-127"/>
              </a:rPr>
              <a:t>Timer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13862" y="3328135"/>
            <a:ext cx="7924800" cy="2263494"/>
          </a:xfrm>
        </p:spPr>
        <p:txBody>
          <a:bodyPr/>
          <a:lstStyle/>
          <a:p>
            <a:pPr marL="533400" indent="-533400">
              <a:lnSpc>
                <a:spcPct val="65000"/>
              </a:lnSpc>
            </a:pPr>
            <a:r>
              <a:rPr lang="en-US" altLang="ko-KR" sz="2800" b="0" dirty="0" smtClean="0">
                <a:ea typeface="Gulim" pitchFamily="34" charset="-127"/>
              </a:rPr>
              <a:t>Andrew B. Kahng</a:t>
            </a:r>
            <a:r>
              <a:rPr lang="en-US" altLang="ko-KR" sz="2800" b="0" baseline="30000" dirty="0" smtClean="0">
                <a:ea typeface="Gulim" pitchFamily="34" charset="-127"/>
              </a:rPr>
              <a:t>*</a:t>
            </a:r>
            <a:r>
              <a:rPr lang="en-US" altLang="ko-KR" sz="2800" b="0" dirty="0" smtClean="0">
                <a:ea typeface="Gulim" pitchFamily="34" charset="-127"/>
              </a:rPr>
              <a:t>, Seokhyeong Kang</a:t>
            </a:r>
            <a:r>
              <a:rPr lang="en-US" altLang="ko-KR" sz="2800" b="0" baseline="30000" dirty="0">
                <a:ea typeface="Gulim" pitchFamily="34" charset="-127"/>
              </a:rPr>
              <a:t>*</a:t>
            </a:r>
            <a:r>
              <a:rPr lang="en-US" altLang="ko-KR" sz="2800" b="0" dirty="0" smtClean="0">
                <a:ea typeface="Gulim" pitchFamily="34" charset="-127"/>
              </a:rPr>
              <a:t>, </a:t>
            </a:r>
            <a:r>
              <a:rPr lang="en-US" altLang="ko-KR" sz="2800" dirty="0">
                <a:ea typeface="Gulim" pitchFamily="34" charset="-127"/>
              </a:rPr>
              <a:t>Hyein </a:t>
            </a:r>
            <a:r>
              <a:rPr lang="en-US" altLang="ko-KR" sz="2800" dirty="0" smtClean="0">
                <a:ea typeface="Gulim" pitchFamily="34" charset="-127"/>
              </a:rPr>
              <a:t>Lee</a:t>
            </a:r>
            <a:r>
              <a:rPr lang="en-US" altLang="ko-KR" sz="2800" b="0" baseline="30000" dirty="0">
                <a:ea typeface="Gulim" pitchFamily="34" charset="-127"/>
              </a:rPr>
              <a:t>*</a:t>
            </a:r>
            <a:r>
              <a:rPr lang="en-US" altLang="ko-KR" sz="2800" b="0" dirty="0" smtClean="0">
                <a:ea typeface="Gulim" pitchFamily="34" charset="-127"/>
              </a:rPr>
              <a:t>, </a:t>
            </a:r>
          </a:p>
          <a:p>
            <a:pPr marL="533400" indent="-533400">
              <a:lnSpc>
                <a:spcPct val="65000"/>
              </a:lnSpc>
            </a:pPr>
            <a:r>
              <a:rPr lang="en-US" altLang="ko-KR" sz="2800" b="0" dirty="0" smtClean="0">
                <a:ea typeface="Gulim" pitchFamily="34" charset="-127"/>
              </a:rPr>
              <a:t>Igor </a:t>
            </a:r>
            <a:r>
              <a:rPr lang="en-US" altLang="ko-KR" sz="2800" b="0" dirty="0">
                <a:ea typeface="Gulim" pitchFamily="34" charset="-127"/>
              </a:rPr>
              <a:t>L. </a:t>
            </a:r>
            <a:r>
              <a:rPr lang="en-US" altLang="ko-KR" sz="2800" b="0" dirty="0" smtClean="0">
                <a:ea typeface="Gulim" pitchFamily="34" charset="-127"/>
              </a:rPr>
              <a:t>Markov</a:t>
            </a:r>
            <a:r>
              <a:rPr lang="en-US" altLang="ko-KR" sz="2800" b="0" baseline="30000" dirty="0" smtClean="0">
                <a:ea typeface="Gulim" pitchFamily="34" charset="-127"/>
              </a:rPr>
              <a:t>+</a:t>
            </a:r>
            <a:r>
              <a:rPr lang="en-US" altLang="ko-KR" sz="2800" b="0" dirty="0" smtClean="0">
                <a:ea typeface="Gulim" pitchFamily="34" charset="-127"/>
              </a:rPr>
              <a:t> </a:t>
            </a:r>
            <a:r>
              <a:rPr lang="en-US" altLang="ko-KR" sz="2800" b="0" dirty="0">
                <a:ea typeface="Gulim" pitchFamily="34" charset="-127"/>
              </a:rPr>
              <a:t>and Pankit </a:t>
            </a:r>
            <a:r>
              <a:rPr lang="en-US" altLang="ko-KR" sz="2800" b="0" dirty="0" smtClean="0">
                <a:ea typeface="Gulim" pitchFamily="34" charset="-127"/>
              </a:rPr>
              <a:t>Thapar</a:t>
            </a:r>
            <a:r>
              <a:rPr lang="en-US" altLang="ko-KR" sz="2800" b="0" baseline="30000" dirty="0" smtClean="0">
                <a:ea typeface="Gulim" pitchFamily="34" charset="-127"/>
              </a:rPr>
              <a:t>+</a:t>
            </a:r>
          </a:p>
          <a:p>
            <a:pPr marL="533400" indent="-533400">
              <a:lnSpc>
                <a:spcPct val="65000"/>
              </a:lnSpc>
            </a:pPr>
            <a:endParaRPr lang="en-US" altLang="ko-KR" sz="2800" b="0" dirty="0" smtClean="0">
              <a:ea typeface="Gulim" pitchFamily="34" charset="-127"/>
            </a:endParaRPr>
          </a:p>
          <a:p>
            <a:pPr marL="533400" indent="-533400">
              <a:lnSpc>
                <a:spcPct val="65000"/>
              </a:lnSpc>
            </a:pPr>
            <a:r>
              <a:rPr lang="en-US" altLang="ko-KR" sz="2800" dirty="0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UC San Diego</a:t>
            </a:r>
            <a:r>
              <a:rPr lang="en-US" altLang="ko-KR" sz="2800" baseline="30000" dirty="0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*                          </a:t>
            </a:r>
            <a:r>
              <a:rPr lang="en-US" altLang="ko-KR" sz="2800" dirty="0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University of Michigan</a:t>
            </a:r>
            <a:r>
              <a:rPr lang="en-US" altLang="ko-KR" sz="2800" baseline="30000" dirty="0" smtClean="0">
                <a:solidFill>
                  <a:schemeClr val="accent6">
                    <a:lumMod val="50000"/>
                  </a:schemeClr>
                </a:solidFill>
                <a:ea typeface="Gulim" pitchFamily="34" charset="-127"/>
              </a:rPr>
              <a:t>+</a:t>
            </a:r>
          </a:p>
        </p:txBody>
      </p:sp>
      <p:pic>
        <p:nvPicPr>
          <p:cNvPr id="11266" name="Picture 2" descr="http://iccad.com/sites/2013.iccad.com/files/x32nd_edition_logo_web.png.pagespeed.ic.vw4Ee8ayb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28962" cy="100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File:University of Michigan wordmark.sv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79" y="6273671"/>
            <a:ext cx="3661012" cy="4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UC San Diego Jacobs School of Engineer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61" y="6216921"/>
            <a:ext cx="27146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8269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</a:t>
            </a:r>
            <a:r>
              <a:rPr lang="en-US" dirty="0" smtClean="0"/>
              <a:t>3: Critical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near-critical paths in the given benchmarks </a:t>
            </a:r>
          </a:p>
          <a:p>
            <a:r>
              <a:rPr lang="en-US" dirty="0" smtClean="0"/>
              <a:t>Challenging to obtain a timing feasible solution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Dedicated critical path optimization is needed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724992" y="1830792"/>
            <a:ext cx="6302238" cy="3635875"/>
            <a:chOff x="1724992" y="1837142"/>
            <a:chExt cx="6302238" cy="3635875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4992" y="1837142"/>
              <a:ext cx="5772993" cy="3635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5866523" y="3367811"/>
              <a:ext cx="2160707" cy="646331"/>
              <a:chOff x="5866523" y="3367811"/>
              <a:chExt cx="2160707" cy="64633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061114" y="3367811"/>
                <a:ext cx="1966116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eaLnBrk="0" latinLnBrk="0" hangingPunct="0"/>
                <a:r>
                  <a:rPr lang="en-US" b="0" dirty="0" err="1" smtClean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cordic_fast</a:t>
                </a:r>
                <a:r>
                  <a:rPr lang="en-US" b="0" dirty="0" smtClean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 (hard)</a:t>
                </a:r>
              </a:p>
              <a:p>
                <a:pPr eaLnBrk="0" latinLnBrk="0" hangingPunct="0"/>
                <a:r>
                  <a:rPr lang="en-US" b="0" dirty="0" err="1" smtClean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netcard_fast</a:t>
                </a:r>
                <a:r>
                  <a:rPr lang="en-US" b="0" dirty="0" smtClean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 (easy)</a:t>
                </a: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>
                <a:off x="5866523" y="3588888"/>
                <a:ext cx="247248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5866523" y="3893688"/>
                <a:ext cx="247248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" name="TextBox 3"/>
          <p:cNvSpPr txBox="1"/>
          <p:nvPr/>
        </p:nvSpPr>
        <p:spPr>
          <a:xfrm>
            <a:off x="6315330" y="4543535"/>
            <a:ext cx="2705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dirty="0" smtClean="0">
                <a:latin typeface="Calibri" panose="020F0502020204030204" pitchFamily="34" charset="0"/>
              </a:rPr>
              <a:t>* From ISPD 2013 Discrete Gate Sizing Contest Presentation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09133" y="3373768"/>
            <a:ext cx="2115667" cy="319519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381250" y="3425577"/>
            <a:ext cx="3200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78217224"/>
      </p:ext>
    </p:extLst>
  </p:cSld>
  <p:clrMapOvr>
    <a:masterClrMapping/>
  </p:clrMapOvr>
  <p:transition advTm="4653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28688"/>
            <a:ext cx="8836025" cy="5366883"/>
          </a:xfrm>
        </p:spPr>
        <p:txBody>
          <a:bodyPr/>
          <a:lstStyle/>
          <a:p>
            <a:r>
              <a:rPr lang="en-US" dirty="0" smtClean="0"/>
              <a:t>Gate Sizing </a:t>
            </a:r>
            <a:r>
              <a:rPr lang="en-US" dirty="0"/>
              <a:t>in VLSI Design</a:t>
            </a:r>
          </a:p>
          <a:p>
            <a:r>
              <a:rPr lang="en-US" dirty="0"/>
              <a:t>Previous </a:t>
            </a:r>
            <a:r>
              <a:rPr lang="en-US" dirty="0" smtClean="0"/>
              <a:t>Work</a:t>
            </a:r>
            <a:endParaRPr lang="en-US" dirty="0"/>
          </a:p>
          <a:p>
            <a:r>
              <a:rPr lang="en-US" dirty="0"/>
              <a:t>Challenges in </a:t>
            </a:r>
            <a:r>
              <a:rPr lang="en-US" dirty="0" smtClean="0"/>
              <a:t>Gate Sizing</a:t>
            </a:r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High-Performance Gate Sizing with a Signoff Timer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Internal Timer with Interconnect Timing Models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Calibration to a Signoff Timer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Critical </a:t>
            </a:r>
            <a:r>
              <a:rPr lang="en-US" b="1" dirty="0">
                <a:solidFill>
                  <a:schemeClr val="tx2"/>
                </a:solidFill>
              </a:rPr>
              <a:t>P</a:t>
            </a:r>
            <a:r>
              <a:rPr lang="en-US" b="1" dirty="0" smtClean="0">
                <a:solidFill>
                  <a:schemeClr val="tx2"/>
                </a:solidFill>
              </a:rPr>
              <a:t>ath Optimization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Sensitivity Functions</a:t>
            </a:r>
          </a:p>
          <a:p>
            <a:r>
              <a:rPr lang="en-US" dirty="0"/>
              <a:t>Overall Flow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 and Future 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37787"/>
      </p:ext>
    </p:extLst>
  </p:cSld>
  <p:clrMapOvr>
    <a:masterClrMapping/>
  </p:clrMapOvr>
  <p:transition advTm="7417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/>
              <a:t>Internal Timer </a:t>
            </a:r>
            <a:r>
              <a:rPr lang="en-US" dirty="0" smtClean="0"/>
              <a:t>with Interconnect Timing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41388"/>
            <a:ext cx="8836025" cy="5366883"/>
          </a:xfrm>
        </p:spPr>
        <p:txBody>
          <a:bodyPr/>
          <a:lstStyle/>
          <a:p>
            <a:r>
              <a:rPr lang="en-US" sz="3200" dirty="0" smtClean="0"/>
              <a:t>Internal timer is essential </a:t>
            </a:r>
            <a:r>
              <a:rPr lang="en-US" sz="3200" dirty="0"/>
              <a:t>to estimate </a:t>
            </a:r>
            <a:r>
              <a:rPr lang="en-US" sz="3200" dirty="0" smtClean="0"/>
              <a:t>delay changes during gate sizing</a:t>
            </a:r>
          </a:p>
          <a:p>
            <a:endParaRPr lang="en-US" sz="3200" dirty="0" smtClean="0"/>
          </a:p>
          <a:p>
            <a:r>
              <a:rPr lang="en-US" sz="3200" dirty="0" smtClean="0"/>
              <a:t>Requirements for an internal timer</a:t>
            </a:r>
          </a:p>
          <a:p>
            <a:pPr lvl="1"/>
            <a:r>
              <a:rPr lang="en-US" sz="2800" dirty="0" smtClean="0"/>
              <a:t>Able to calculate interconnect delay/slew</a:t>
            </a:r>
          </a:p>
          <a:p>
            <a:pPr lvl="1"/>
            <a:r>
              <a:rPr lang="en-US" sz="2800" dirty="0" smtClean="0"/>
              <a:t>Fast enough for move-based optimization </a:t>
            </a:r>
          </a:p>
          <a:p>
            <a:pPr lvl="1"/>
            <a:r>
              <a:rPr lang="en-US" sz="2800" dirty="0" smtClean="0"/>
              <a:t>Accurate enough to track signoff timer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Our approach: use best-performing models for interconnect delay/slew from previous work</a:t>
            </a:r>
          </a:p>
          <a:p>
            <a:endParaRPr lang="en-US" sz="3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679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642">
        <p:fade/>
      </p:transition>
    </mc:Choice>
    <mc:Fallback xmlns="">
      <p:transition spd="med" advTm="4164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Interconnect Delay/Slew : Pre-Existing Models</a:t>
            </a:r>
            <a:endParaRPr lang="en-US" sz="3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ea typeface="굴림" pitchFamily="34" charset="-127"/>
              </a:rPr>
              <a:t>Early optimization does not require </a:t>
            </a:r>
            <a:r>
              <a:rPr lang="en-US" dirty="0" smtClean="0">
                <a:ea typeface="굴림" pitchFamily="34" charset="-127"/>
              </a:rPr>
              <a:t>accuracy </a:t>
            </a:r>
            <a:br>
              <a:rPr lang="en-US" dirty="0" smtClean="0">
                <a:ea typeface="굴림" pitchFamily="34" charset="-127"/>
              </a:rPr>
            </a:br>
            <a:r>
              <a:rPr lang="en-US" dirty="0" smtClean="0">
                <a:ea typeface="굴림" pitchFamily="34" charset="-127"/>
              </a:rPr>
              <a:t>⇒</a:t>
            </a:r>
            <a:r>
              <a:rPr lang="en-US" dirty="0" smtClean="0">
                <a:ea typeface="굴림" pitchFamily="34" charset="-127"/>
                <a:sym typeface="Wingdings" pitchFamily="2" charset="2"/>
              </a:rPr>
              <a:t> </a:t>
            </a:r>
            <a:r>
              <a:rPr lang="en-US" dirty="0">
                <a:ea typeface="굴림" pitchFamily="34" charset="-127"/>
                <a:sym typeface="Wingdings" pitchFamily="2" charset="2"/>
              </a:rPr>
              <a:t>fast  interconnect models </a:t>
            </a:r>
          </a:p>
          <a:p>
            <a:r>
              <a:rPr lang="en-US" dirty="0">
                <a:ea typeface="굴림" pitchFamily="34" charset="-127"/>
                <a:sym typeface="Wingdings" pitchFamily="2" charset="2"/>
              </a:rPr>
              <a:t>We use </a:t>
            </a:r>
            <a:r>
              <a:rPr lang="en-US" dirty="0" smtClean="0">
                <a:ea typeface="굴림" pitchFamily="34" charset="-127"/>
                <a:sym typeface="Wingdings" pitchFamily="2" charset="2"/>
              </a:rPr>
              <a:t>pre-existing fast models</a:t>
            </a:r>
          </a:p>
          <a:p>
            <a:endParaRPr lang="en-US" dirty="0">
              <a:ea typeface="굴림" pitchFamily="34" charset="-127"/>
              <a:sym typeface="Wingdings" pitchFamily="2" charset="2"/>
            </a:endParaRPr>
          </a:p>
          <a:p>
            <a:endParaRPr lang="en-US" dirty="0" smtClean="0">
              <a:ea typeface="굴림" pitchFamily="34" charset="-127"/>
              <a:sym typeface="Wingdings" pitchFamily="2" charset="2"/>
            </a:endParaRPr>
          </a:p>
          <a:p>
            <a:endParaRPr lang="en-US" dirty="0">
              <a:ea typeface="굴림" pitchFamily="34" charset="-127"/>
              <a:sym typeface="Wingdings" pitchFamily="2" charset="2"/>
            </a:endParaRPr>
          </a:p>
          <a:p>
            <a:endParaRPr lang="en-US" dirty="0" smtClean="0">
              <a:ea typeface="굴림" pitchFamily="34" charset="-127"/>
              <a:sym typeface="Wingdings" pitchFamily="2" charset="2"/>
            </a:endParaRPr>
          </a:p>
          <a:p>
            <a:endParaRPr lang="en-US" dirty="0">
              <a:ea typeface="굴림" pitchFamily="34" charset="-127"/>
              <a:sym typeface="Wingdings" pitchFamily="2" charset="2"/>
            </a:endParaRPr>
          </a:p>
          <a:p>
            <a:endParaRPr lang="en-US" dirty="0" smtClean="0">
              <a:ea typeface="굴림" pitchFamily="34" charset="-127"/>
              <a:sym typeface="Wingdings" pitchFamily="2" charset="2"/>
            </a:endParaRPr>
          </a:p>
          <a:p>
            <a:endParaRPr lang="en-US" sz="1800" dirty="0">
              <a:ea typeface="굴림" pitchFamily="34" charset="-127"/>
              <a:sym typeface="Wingdings" pitchFamily="2" charset="2"/>
            </a:endParaRPr>
          </a:p>
          <a:p>
            <a:endParaRPr lang="en-US" dirty="0">
              <a:ea typeface="굴림" pitchFamily="34" charset="-127"/>
            </a:endParaRPr>
          </a:p>
          <a:p>
            <a:endParaRPr lang="en-US" dirty="0">
              <a:ea typeface="굴림" pitchFamily="34" charset="-127"/>
              <a:sym typeface="Wingdings" pitchFamily="2" charset="2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65430" y="2857296"/>
            <a:ext cx="2326640" cy="116386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lang="en-US" sz="2000" dirty="0" smtClean="0">
                <a:solidFill>
                  <a:srgbClr val="4F81BD">
                    <a:lumMod val="50000"/>
                  </a:srgbClr>
                </a:solidFill>
                <a:latin typeface="Calibri" pitchFamily="34" charset="0"/>
              </a:rPr>
              <a:t>Elmore delay</a:t>
            </a:r>
          </a:p>
          <a:p>
            <a:pPr algn="ctr" eaLnBrk="0" latinLnBrk="0" hangingPunct="0"/>
            <a:r>
              <a:rPr lang="en-US" sz="2000" dirty="0" smtClean="0">
                <a:solidFill>
                  <a:srgbClr val="4F81BD">
                    <a:lumMod val="50000"/>
                  </a:srgbClr>
                </a:solidFill>
                <a:latin typeface="Calibri" pitchFamily="34" charset="0"/>
              </a:rPr>
              <a:t>D2M</a:t>
            </a:r>
          </a:p>
          <a:p>
            <a:pPr algn="ctr" eaLnBrk="0" latinLnBrk="0" hangingPunct="0"/>
            <a:r>
              <a:rPr lang="en-US" sz="2000" dirty="0" smtClean="0">
                <a:solidFill>
                  <a:srgbClr val="4F81BD">
                    <a:lumMod val="50000"/>
                  </a:srgbClr>
                </a:solidFill>
                <a:latin typeface="Calibri" pitchFamily="34" charset="0"/>
              </a:rPr>
              <a:t>DM1, DM2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201670" y="2857296"/>
            <a:ext cx="2418080" cy="116386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lang="en-US" sz="2400" dirty="0" err="1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굴림" pitchFamily="34" charset="-127"/>
              </a:rPr>
              <a:t>PERI</a:t>
            </a:r>
            <a:endParaRPr lang="en-US" sz="2400" dirty="0">
              <a:solidFill>
                <a:srgbClr val="C0504D">
                  <a:lumMod val="50000"/>
                </a:srgbClr>
              </a:solidFill>
              <a:latin typeface="Calibri" pitchFamily="34" charset="0"/>
              <a:ea typeface="굴림" pitchFamily="34" charset="-127"/>
            </a:endParaRPr>
          </a:p>
          <a:p>
            <a:pPr algn="ctr" eaLnBrk="0" latinLnBrk="0" hangingPunct="0"/>
            <a:r>
              <a:rPr lang="en-US" sz="2400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  <a:ea typeface="굴림" pitchFamily="34" charset="-127"/>
              </a:rPr>
              <a:t>S2M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910" y="2404315"/>
            <a:ext cx="1905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F497D"/>
                </a:solidFill>
                <a:latin typeface="Calibri" pitchFamily="34" charset="0"/>
              </a:rPr>
              <a:t>D</a:t>
            </a:r>
            <a:r>
              <a:rPr lang="en-US" sz="2400" dirty="0" smtClean="0">
                <a:solidFill>
                  <a:srgbClr val="1F497D"/>
                </a:solidFill>
                <a:latin typeface="Calibri" pitchFamily="34" charset="0"/>
              </a:rPr>
              <a:t>elay models</a:t>
            </a:r>
            <a:endParaRPr lang="en-US" sz="2400" dirty="0">
              <a:solidFill>
                <a:srgbClr val="1F497D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6950" y="2394154"/>
            <a:ext cx="1792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504D">
                    <a:lumMod val="50000"/>
                  </a:srgbClr>
                </a:solidFill>
                <a:latin typeface="Calibri" pitchFamily="34" charset="0"/>
              </a:rPr>
              <a:t>S</a:t>
            </a:r>
            <a:r>
              <a:rPr lang="en-US" sz="2400" dirty="0" smtClean="0">
                <a:solidFill>
                  <a:srgbClr val="C0504D">
                    <a:lumMod val="50000"/>
                  </a:srgbClr>
                </a:solidFill>
                <a:latin typeface="Calibri" pitchFamily="34" charset="0"/>
              </a:rPr>
              <a:t>lew models</a:t>
            </a:r>
            <a:endParaRPr lang="en-US" sz="2400" dirty="0">
              <a:solidFill>
                <a:srgbClr val="C0504D">
                  <a:lumMod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10" name="Multiply 9"/>
          <p:cNvSpPr/>
          <p:nvPr/>
        </p:nvSpPr>
        <p:spPr bwMode="auto">
          <a:xfrm>
            <a:off x="2681392" y="3543641"/>
            <a:ext cx="499957" cy="477520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lang="en-US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5587080" y="4170889"/>
            <a:ext cx="3509581" cy="147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2700" eaLnBrk="0" latinLnBrk="0" hangingPunct="0">
              <a:lnSpc>
                <a:spcPct val="85000"/>
              </a:lnSpc>
              <a:spcBef>
                <a:spcPct val="30000"/>
              </a:spcBef>
              <a:buClr>
                <a:srgbClr val="C00000"/>
              </a:buClr>
            </a:pPr>
            <a:r>
              <a:rPr lang="en-US" altLang="ko-KR" dirty="0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D2M: Alpert et al.  ISPD 2000</a:t>
            </a:r>
          </a:p>
          <a:p>
            <a:pPr marL="12700" eaLnBrk="0" latinLnBrk="0" hangingPunct="0">
              <a:lnSpc>
                <a:spcPct val="85000"/>
              </a:lnSpc>
              <a:spcBef>
                <a:spcPct val="30000"/>
              </a:spcBef>
              <a:buClr>
                <a:srgbClr val="C00000"/>
              </a:buClr>
            </a:pPr>
            <a:r>
              <a:rPr lang="en-US" altLang="ko-KR" dirty="0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DM1,DM2: Kahng et al. </a:t>
            </a:r>
            <a:r>
              <a:rPr lang="en-US" altLang="ko-KR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TCAD</a:t>
            </a:r>
            <a:r>
              <a:rPr lang="en-US" altLang="ko-KR" dirty="0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 1997</a:t>
            </a:r>
          </a:p>
          <a:p>
            <a:pPr marL="12700" eaLnBrk="0" latinLnBrk="0" hangingPunct="0">
              <a:lnSpc>
                <a:spcPct val="85000"/>
              </a:lnSpc>
              <a:spcBef>
                <a:spcPct val="30000"/>
              </a:spcBef>
              <a:buClr>
                <a:srgbClr val="C00000"/>
              </a:buClr>
            </a:pPr>
            <a:r>
              <a:rPr lang="en-US" altLang="ko-KR" dirty="0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PERI: </a:t>
            </a:r>
            <a:r>
              <a:rPr lang="en-US" altLang="ko-KR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Kashyap</a:t>
            </a:r>
            <a:r>
              <a:rPr lang="en-US" altLang="ko-KR" dirty="0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 et al. TAU 2002</a:t>
            </a:r>
          </a:p>
          <a:p>
            <a:pPr marL="12700" eaLnBrk="0" latinLnBrk="0" hangingPunct="0">
              <a:lnSpc>
                <a:spcPct val="85000"/>
              </a:lnSpc>
              <a:spcBef>
                <a:spcPct val="30000"/>
              </a:spcBef>
              <a:buClr>
                <a:srgbClr val="C00000"/>
              </a:buClr>
            </a:pPr>
            <a:r>
              <a:rPr lang="en-US" altLang="ko-KR" dirty="0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S2M: </a:t>
            </a:r>
            <a:r>
              <a:rPr lang="en-US" altLang="ko-KR" dirty="0" err="1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Agarwal</a:t>
            </a:r>
            <a:r>
              <a:rPr lang="en-US" altLang="ko-KR" dirty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ko-KR" dirty="0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et al. TCAD 2004 </a:t>
            </a:r>
          </a:p>
          <a:p>
            <a:pPr marL="12700" eaLnBrk="0" latinLnBrk="0" hangingPunct="0">
              <a:lnSpc>
                <a:spcPct val="85000"/>
              </a:lnSpc>
              <a:spcBef>
                <a:spcPct val="30000"/>
              </a:spcBef>
              <a:buClr>
                <a:srgbClr val="C00000"/>
              </a:buClr>
            </a:pPr>
            <a:r>
              <a:rPr lang="en-US" altLang="ko-KR" dirty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McCormick: </a:t>
            </a:r>
            <a:r>
              <a:rPr lang="en-US" altLang="ko-KR" dirty="0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Ph.D. Thesis 1989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768050" y="4513375"/>
            <a:ext cx="2326640" cy="116386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McCormick</a:t>
            </a:r>
          </a:p>
          <a:p>
            <a:pPr algn="ctr" eaLnBrk="0" latinLnBrk="0" hangingPunct="0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Total Cap.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8750" y="4095574"/>
            <a:ext cx="2917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Effective Cap. models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523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903">
        <p:fade/>
      </p:transition>
    </mc:Choice>
    <mc:Fallback xmlns="">
      <p:transition spd="med" advTm="349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8" grpId="0"/>
      <p:bldP spid="11" grpId="0"/>
      <p:bldP spid="10" grpId="0" animBg="1"/>
      <p:bldP spid="14" grpId="0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Interconnect </a:t>
            </a:r>
            <a:r>
              <a:rPr lang="en-US" dirty="0" smtClean="0"/>
              <a:t>Delay/Slew : Model Selection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ea typeface="굴림" pitchFamily="34" charset="-127"/>
              </a:rPr>
              <a:t>Model selection criterion: endpoint slack </a:t>
            </a:r>
            <a:r>
              <a:rPr lang="en-US" dirty="0" smtClean="0">
                <a:ea typeface="굴림" pitchFamily="34" charset="-127"/>
              </a:rPr>
              <a:t>error between the signoff timer </a:t>
            </a:r>
            <a:r>
              <a:rPr lang="en-US" dirty="0">
                <a:ea typeface="굴림" pitchFamily="34" charset="-127"/>
              </a:rPr>
              <a:t>and our estimation</a:t>
            </a:r>
          </a:p>
          <a:p>
            <a:endParaRPr lang="en-US" dirty="0" smtClean="0">
              <a:ea typeface="굴림" pitchFamily="34" charset="-127"/>
            </a:endParaRPr>
          </a:p>
          <a:p>
            <a:endParaRPr lang="en-US" dirty="0">
              <a:ea typeface="굴림" pitchFamily="34" charset="-127"/>
            </a:endParaRPr>
          </a:p>
          <a:p>
            <a:endParaRPr lang="en-US" dirty="0" smtClean="0">
              <a:ea typeface="굴림" pitchFamily="34" charset="-127"/>
            </a:endParaRPr>
          </a:p>
          <a:p>
            <a:endParaRPr lang="en-US" dirty="0">
              <a:ea typeface="굴림" pitchFamily="34" charset="-127"/>
            </a:endParaRPr>
          </a:p>
          <a:p>
            <a:endParaRPr lang="en-US" dirty="0" smtClean="0">
              <a:ea typeface="굴림" pitchFamily="34" charset="-127"/>
            </a:endParaRPr>
          </a:p>
          <a:p>
            <a:endParaRPr lang="en-US" dirty="0">
              <a:ea typeface="굴림" pitchFamily="34" charset="-127"/>
            </a:endParaRPr>
          </a:p>
          <a:p>
            <a:endParaRPr lang="en-US" dirty="0" smtClean="0">
              <a:ea typeface="굴림" pitchFamily="34" charset="-127"/>
            </a:endParaRPr>
          </a:p>
          <a:p>
            <a:endParaRPr lang="en-US" dirty="0">
              <a:ea typeface="굴림" pitchFamily="34" charset="-127"/>
            </a:endParaRPr>
          </a:p>
          <a:p>
            <a:r>
              <a:rPr lang="en-US" dirty="0" smtClean="0">
                <a:ea typeface="굴림" pitchFamily="34" charset="-127"/>
              </a:rPr>
              <a:t>The (D2M, PERI) model combination </a:t>
            </a:r>
            <a:br>
              <a:rPr lang="en-US" dirty="0" smtClean="0">
                <a:ea typeface="굴림" pitchFamily="34" charset="-127"/>
              </a:rPr>
            </a:br>
            <a:r>
              <a:rPr lang="en-US" dirty="0" smtClean="0">
                <a:ea typeface="굴림" pitchFamily="34" charset="-127"/>
              </a:rPr>
              <a:t>has the smallest mean and standard deviation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8791" y="1650643"/>
            <a:ext cx="4905829" cy="3788387"/>
            <a:chOff x="138791" y="1811075"/>
            <a:chExt cx="4905829" cy="3788387"/>
          </a:xfrm>
        </p:grpSpPr>
        <p:sp>
          <p:nvSpPr>
            <p:cNvPr id="15" name="Content Placeholder 2"/>
            <p:cNvSpPr txBox="1"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445843" y="1811075"/>
              <a:ext cx="4320754" cy="387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marL="12700" eaLnBrk="0" latinLnBrk="0" hangingPunct="0">
                <a:lnSpc>
                  <a:spcPct val="85000"/>
                </a:lnSpc>
                <a:spcBef>
                  <a:spcPct val="30000"/>
                </a:spcBef>
                <a:buClr>
                  <a:srgbClr val="C00000"/>
                </a:buClr>
              </a:pPr>
              <a:r>
                <a:rPr lang="en-US" altLang="ko-KR" sz="2000" dirty="0" smtClean="0">
                  <a:solidFill>
                    <a:srgbClr val="1F497D"/>
                  </a:solidFill>
                  <a:latin typeface="Calibri" pitchFamily="34" charset="0"/>
                  <a:cs typeface="Arial" charset="0"/>
                </a:rPr>
                <a:t>Endpoint slack error distribution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38791" y="2491425"/>
              <a:ext cx="4905829" cy="3108037"/>
              <a:chOff x="101600" y="2543561"/>
              <a:chExt cx="4905829" cy="3108037"/>
            </a:xfrm>
          </p:grpSpPr>
          <p:pic>
            <p:nvPicPr>
              <p:cNvPr id="12297" name="Picture 9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553" b="1470"/>
              <a:stretch/>
            </p:blipFill>
            <p:spPr bwMode="auto">
              <a:xfrm>
                <a:off x="101600" y="2543561"/>
                <a:ext cx="4905829" cy="3108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68630" y="3185273"/>
                <a:ext cx="1292341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0" latinLnBrk="0" hangingPunct="0"/>
                <a:r>
                  <a:rPr lang="en-US" sz="2000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(EM, PERI)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550454" y="3185273"/>
                <a:ext cx="1401346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0" latinLnBrk="0" hangingPunct="0"/>
                <a:r>
                  <a:rPr lang="en-US" sz="2000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(D2M,PERI)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8630" y="4658473"/>
                <a:ext cx="1401346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0" latinLnBrk="0" hangingPunct="0"/>
                <a:r>
                  <a:rPr lang="en-US" sz="2000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(DM1,PERI)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91630" y="4679632"/>
                <a:ext cx="1401346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eaLnBrk="0" latinLnBrk="0" hangingPunct="0"/>
                <a:r>
                  <a:rPr lang="en-US" sz="2000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(DM2,PERI)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434797" y="2209288"/>
              <a:ext cx="4034125" cy="30341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2700" eaLnBrk="0" latinLnBrk="0" hangingPunct="0">
                <a:lnSpc>
                  <a:spcPct val="85000"/>
                </a:lnSpc>
                <a:spcBef>
                  <a:spcPct val="30000"/>
                </a:spcBef>
                <a:buClr>
                  <a:srgbClr val="C00000"/>
                </a:buClr>
              </a:pPr>
              <a:r>
                <a:rPr lang="en-US" altLang="ko-KR" sz="1600" b="0" i="1" dirty="0">
                  <a:solidFill>
                    <a:srgbClr val="1F497D"/>
                  </a:solidFill>
                  <a:latin typeface="Calibri" pitchFamily="34" charset="0"/>
                  <a:cs typeface="Arial" charset="0"/>
                </a:rPr>
                <a:t>x-axis: slack error (</a:t>
              </a:r>
              <a:r>
                <a:rPr lang="en-US" altLang="ko-KR" sz="1600" b="0" i="1" dirty="0" err="1">
                  <a:solidFill>
                    <a:srgbClr val="1F497D"/>
                  </a:solidFill>
                  <a:latin typeface="Calibri" pitchFamily="34" charset="0"/>
                  <a:cs typeface="Arial" charset="0"/>
                </a:rPr>
                <a:t>ps</a:t>
              </a:r>
              <a:r>
                <a:rPr lang="en-US" altLang="ko-KR" sz="1600" b="0" i="1" dirty="0">
                  <a:solidFill>
                    <a:srgbClr val="1F497D"/>
                  </a:solidFill>
                  <a:latin typeface="Calibri" pitchFamily="34" charset="0"/>
                  <a:cs typeface="Arial" charset="0"/>
                </a:rPr>
                <a:t>), y-axis: </a:t>
              </a:r>
              <a:r>
                <a:rPr lang="en-US" altLang="ko-KR" sz="1600" b="0" i="1" dirty="0" smtClean="0">
                  <a:solidFill>
                    <a:srgbClr val="1F497D"/>
                  </a:solidFill>
                  <a:latin typeface="Calibri" pitchFamily="34" charset="0"/>
                  <a:cs typeface="Arial" charset="0"/>
                </a:rPr>
                <a:t>% of #paths</a:t>
              </a:r>
              <a:endParaRPr lang="en-US" altLang="ko-KR" sz="1600" b="0" i="1" dirty="0">
                <a:solidFill>
                  <a:srgbClr val="1F497D"/>
                </a:solidFill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74600" y="1712702"/>
            <a:ext cx="3862388" cy="3751481"/>
            <a:chOff x="5074600" y="1873134"/>
            <a:chExt cx="3862388" cy="3751481"/>
          </a:xfrm>
        </p:grpSpPr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44731767"/>
                </p:ext>
              </p:extLst>
            </p:nvPr>
          </p:nvGraphicFramePr>
          <p:xfrm>
            <a:off x="5074600" y="2881415"/>
            <a:ext cx="3862388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27" name="Content Placeholder 2"/>
            <p:cNvSpPr txBox="1"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5458381" y="1873134"/>
              <a:ext cx="3425313" cy="57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marL="12700" eaLnBrk="0" latinLnBrk="0" hangingPunct="0">
                <a:lnSpc>
                  <a:spcPct val="85000"/>
                </a:lnSpc>
                <a:spcBef>
                  <a:spcPct val="30000"/>
                </a:spcBef>
                <a:buClr>
                  <a:srgbClr val="C00000"/>
                </a:buClr>
              </a:pPr>
              <a:r>
                <a:rPr lang="en-US" altLang="ko-KR" sz="2000" dirty="0" smtClean="0">
                  <a:solidFill>
                    <a:srgbClr val="1F497D"/>
                  </a:solidFill>
                  <a:latin typeface="Calibri" pitchFamily="34" charset="0"/>
                  <a:cs typeface="Arial" charset="0"/>
                </a:rPr>
                <a:t>Normalized mean/std. </a:t>
              </a:r>
              <a:br>
                <a:rPr lang="en-US" altLang="ko-KR" sz="2000" dirty="0" smtClean="0">
                  <a:solidFill>
                    <a:srgbClr val="1F497D"/>
                  </a:solidFill>
                  <a:latin typeface="Calibri" pitchFamily="34" charset="0"/>
                  <a:cs typeface="Arial" charset="0"/>
                </a:rPr>
              </a:br>
              <a:r>
                <a:rPr lang="en-US" altLang="ko-KR" sz="2000" dirty="0" smtClean="0">
                  <a:solidFill>
                    <a:srgbClr val="1F497D"/>
                  </a:solidFill>
                  <a:latin typeface="Calibri" pitchFamily="34" charset="0"/>
                  <a:cs typeface="Arial" charset="0"/>
                </a:rPr>
                <a:t>of endpoint slack error</a:t>
              </a: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2658801" y="2672708"/>
            <a:ext cx="2137776" cy="1212303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887075" y="4280717"/>
            <a:ext cx="359764" cy="689547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644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9721">
        <p:fade/>
      </p:transition>
    </mc:Choice>
    <mc:Fallback xmlns="">
      <p:transition spd="med" advTm="697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Calibration </a:t>
            </a:r>
            <a:r>
              <a:rPr lang="en-US" dirty="0"/>
              <a:t>to a </a:t>
            </a:r>
            <a:r>
              <a:rPr lang="en-US" dirty="0" smtClean="0"/>
              <a:t>Signoff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01688"/>
            <a:ext cx="8791680" cy="5366883"/>
          </a:xfrm>
        </p:spPr>
        <p:txBody>
          <a:bodyPr/>
          <a:lstStyle/>
          <a:p>
            <a:r>
              <a:rPr lang="en-US" dirty="0" smtClean="0"/>
              <a:t>Challenges in matching the results of the signoff timer</a:t>
            </a:r>
          </a:p>
          <a:p>
            <a:pPr lvl="1"/>
            <a:r>
              <a:rPr lang="en-US" dirty="0" smtClean="0"/>
              <a:t>Timing divergence with </a:t>
            </a:r>
            <a:r>
              <a:rPr lang="en-US" dirty="0" err="1" smtClean="0"/>
              <a:t>netlist</a:t>
            </a:r>
            <a:r>
              <a:rPr lang="en-US" dirty="0" smtClean="0"/>
              <a:t> changes</a:t>
            </a:r>
          </a:p>
          <a:p>
            <a:r>
              <a:rPr lang="en-US" dirty="0" smtClean="0"/>
              <a:t>The divergence can be compensated with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Offset-based </a:t>
            </a:r>
            <a:r>
              <a:rPr lang="en-US" dirty="0" smtClean="0"/>
              <a:t>slack calibration </a:t>
            </a:r>
            <a:r>
              <a:rPr lang="en-US" sz="2000" b="1" i="1" kern="1200" dirty="0">
                <a:solidFill>
                  <a:schemeClr val="accent1">
                    <a:lumMod val="75000"/>
                  </a:schemeClr>
                </a:solidFill>
                <a:ea typeface="굴림" pitchFamily="34" charset="-127"/>
                <a:cs typeface="+mn-cs"/>
              </a:rPr>
              <a:t>[Moon et al., U.S. Patent 7,823,098]</a:t>
            </a:r>
            <a:endParaRPr lang="en-US" b="1" i="1" kern="1200" dirty="0">
              <a:solidFill>
                <a:schemeClr val="accent1">
                  <a:lumMod val="75000"/>
                </a:schemeClr>
              </a:solidFill>
              <a:ea typeface="굴림" pitchFamily="34" charset="-127"/>
              <a:cs typeface="+mn-cs"/>
            </a:endParaRPr>
          </a:p>
          <a:p>
            <a:pPr lvl="1"/>
            <a:r>
              <a:rPr lang="en-US" dirty="0" smtClean="0"/>
              <a:t>Periodic calibration to a signoff timer to avoid large divergence</a:t>
            </a:r>
          </a:p>
          <a:p>
            <a:pPr marL="282575" lvl="1" indent="0">
              <a:buNone/>
            </a:pPr>
            <a:r>
              <a:rPr lang="en-US" dirty="0" smtClean="0">
                <a:sym typeface="Symbol"/>
              </a:rPr>
              <a:t> How often should we calibrate?</a:t>
            </a:r>
            <a:endParaRPr lang="en-US" dirty="0" smtClean="0"/>
          </a:p>
          <a:p>
            <a:pPr marL="282575" lvl="1" indent="0">
              <a:buNone/>
            </a:pPr>
            <a:endParaRPr lang="en-US" dirty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4679897" y="4353008"/>
            <a:ext cx="2590331" cy="667513"/>
          </a:xfrm>
          <a:prstGeom prst="roundRect">
            <a:avLst>
              <a:gd name="adj" fmla="val 10973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ahoma" charset="0"/>
              </a:rPr>
              <a:t>Signoff Timer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1530233" y="4353004"/>
            <a:ext cx="2590331" cy="667515"/>
          </a:xfrm>
          <a:prstGeom prst="roundRect">
            <a:avLst>
              <a:gd name="adj" fmla="val 10973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ahoma" charset="0"/>
              </a:rPr>
              <a:t>Internal Timer</a:t>
            </a:r>
          </a:p>
        </p:txBody>
      </p:sp>
      <p:sp>
        <p:nvSpPr>
          <p:cNvPr id="38" name="Curved Down Arrow 37"/>
          <p:cNvSpPr/>
          <p:nvPr/>
        </p:nvSpPr>
        <p:spPr bwMode="auto">
          <a:xfrm rot="10800000" flipV="1">
            <a:off x="3792816" y="4067595"/>
            <a:ext cx="1152603" cy="276257"/>
          </a:xfrm>
          <a:prstGeom prst="curvedDownArrow">
            <a:avLst>
              <a:gd name="adj1" fmla="val 41473"/>
              <a:gd name="adj2" fmla="val 102311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  <a:ln w="25400" cap="sq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ahoma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6452" y="5280208"/>
            <a:ext cx="3265466" cy="40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Calibri" panose="020F0502020204030204" pitchFamily="34" charset="0"/>
              </a:rPr>
              <a:t>Request timing information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32733" y="3656812"/>
            <a:ext cx="4337721" cy="40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</a:rPr>
              <a:t>offset = signoff timer – internal timer</a:t>
            </a:r>
          </a:p>
        </p:txBody>
      </p:sp>
      <p:sp>
        <p:nvSpPr>
          <p:cNvPr id="28" name="Curved Down Arrow 27"/>
          <p:cNvSpPr/>
          <p:nvPr/>
        </p:nvSpPr>
        <p:spPr bwMode="auto">
          <a:xfrm rot="10800000" flipH="1">
            <a:off x="3932280" y="5038197"/>
            <a:ext cx="1152603" cy="276257"/>
          </a:xfrm>
          <a:prstGeom prst="curvedDownArrow">
            <a:avLst>
              <a:gd name="adj1" fmla="val 41473"/>
              <a:gd name="adj2" fmla="val 102311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  <a:ln w="25400" cap="sq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ahoma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098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2740">
        <p:fade/>
      </p:transition>
    </mc:Choice>
    <mc:Fallback xmlns="">
      <p:transition spd="med" advTm="527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33" grpId="0"/>
      <p:bldP spid="34" grpId="0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Frequency vs. Error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 of </a:t>
            </a:r>
            <a:r>
              <a:rPr lang="en-US" dirty="0" smtClean="0"/>
              <a:t>calibration </a:t>
            </a:r>
            <a:r>
              <a:rPr lang="en-US" dirty="0"/>
              <a:t>frequency on </a:t>
            </a:r>
            <a:r>
              <a:rPr lang="en-US" dirty="0" smtClean="0"/>
              <a:t>average slack </a:t>
            </a:r>
            <a:r>
              <a:rPr lang="en-US" dirty="0"/>
              <a:t>error </a:t>
            </a:r>
            <a:r>
              <a:rPr lang="en-US" dirty="0" smtClean="0"/>
              <a:t>during the optimization</a:t>
            </a:r>
          </a:p>
          <a:p>
            <a:r>
              <a:rPr lang="en-US" dirty="0"/>
              <a:t>Calibration </a:t>
            </a:r>
            <a:r>
              <a:rPr lang="en-US" dirty="0" smtClean="0"/>
              <a:t>frequency (X%): calibration </a:t>
            </a:r>
            <a:r>
              <a:rPr lang="en-US" dirty="0"/>
              <a:t>is </a:t>
            </a:r>
            <a:r>
              <a:rPr lang="en-US" dirty="0" smtClean="0"/>
              <a:t>performed </a:t>
            </a:r>
            <a:br>
              <a:rPr lang="en-US" dirty="0" smtClean="0"/>
            </a:br>
            <a:r>
              <a:rPr lang="en-US" dirty="0" smtClean="0"/>
              <a:t>whenever </a:t>
            </a:r>
            <a:r>
              <a:rPr lang="en-US" dirty="0"/>
              <a:t>X% of cells </a:t>
            </a:r>
            <a:r>
              <a:rPr lang="en-US" dirty="0" smtClean="0"/>
              <a:t>have been changed</a:t>
            </a:r>
            <a:endParaRPr lang="en-US" dirty="0"/>
          </a:p>
          <a:p>
            <a:endParaRPr lang="en-US" dirty="0"/>
          </a:p>
          <a:p>
            <a:endParaRPr lang="en-US" sz="2400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78" y="2666500"/>
            <a:ext cx="5612493" cy="3526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187961" y="3335957"/>
            <a:ext cx="2798171" cy="12335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0" latinLnBrk="0" hangingPunct="0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defRPr/>
            </a:pPr>
            <a:r>
              <a:rPr lang="en-US" altLang="ko-KR" sz="2800" i="1" kern="0" dirty="0" smtClean="0">
                <a:solidFill>
                  <a:srgbClr val="C00000"/>
                </a:solidFill>
              </a:rPr>
              <a:t>5% threshold </a:t>
            </a:r>
          </a:p>
          <a:p>
            <a:pPr eaLnBrk="0" latinLnBrk="0" hangingPunct="0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defRPr/>
            </a:pPr>
            <a:r>
              <a:rPr lang="en-US" altLang="ko-KR" sz="2800" i="1" kern="0" dirty="0" smtClean="0">
                <a:solidFill>
                  <a:srgbClr val="C00000"/>
                </a:solidFill>
              </a:rPr>
              <a:t>&lt;10ps slack errors</a:t>
            </a:r>
            <a:endParaRPr lang="en-US" altLang="ko-KR" sz="3200" b="0" i="1" kern="0" dirty="0" smtClean="0">
              <a:solidFill>
                <a:srgbClr val="C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64665" y="5217587"/>
            <a:ext cx="4267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Rectangle 2"/>
          <p:cNvSpPr/>
          <p:nvPr/>
        </p:nvSpPr>
        <p:spPr>
          <a:xfrm>
            <a:off x="1357736" y="6223536"/>
            <a:ext cx="4344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i="1" kern="0" dirty="0">
                <a:solidFill>
                  <a:srgbClr val="4F81BD">
                    <a:lumMod val="50000"/>
                  </a:srgbClr>
                </a:solidFill>
              </a:rPr>
              <a:t>% of </a:t>
            </a:r>
            <a:r>
              <a:rPr lang="en-US" altLang="ko-KR" i="1" kern="0" dirty="0" smtClean="0">
                <a:solidFill>
                  <a:srgbClr val="4F81BD">
                    <a:lumMod val="50000"/>
                  </a:srgbClr>
                </a:solidFill>
              </a:rPr>
              <a:t>changed cell </a:t>
            </a:r>
            <a:r>
              <a:rPr lang="en-US" altLang="ko-KR" i="1" kern="0" dirty="0">
                <a:solidFill>
                  <a:srgbClr val="4F81BD">
                    <a:lumMod val="50000"/>
                  </a:srgbClr>
                </a:solidFill>
              </a:rPr>
              <a:t>during leakage optimization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57736" y="2549882"/>
            <a:ext cx="370325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defRPr/>
            </a:pPr>
            <a:r>
              <a:rPr lang="en-US" altLang="ko-KR" i="1" kern="0" dirty="0">
                <a:solidFill>
                  <a:srgbClr val="4F81BD">
                    <a:lumMod val="50000"/>
                  </a:srgbClr>
                </a:solidFill>
              </a:rPr>
              <a:t>(avg.) slack error </a:t>
            </a:r>
            <a:r>
              <a:rPr lang="en-US" altLang="ko-KR" i="1" kern="0" dirty="0" smtClean="0">
                <a:solidFill>
                  <a:srgbClr val="4F81BD">
                    <a:lumMod val="50000"/>
                  </a:srgbClr>
                </a:solidFill>
              </a:rPr>
              <a:t>over the </a:t>
            </a:r>
            <a:r>
              <a:rPr lang="en-US" altLang="ko-KR" i="1" kern="0" dirty="0">
                <a:solidFill>
                  <a:srgbClr val="4F81BD">
                    <a:lumMod val="50000"/>
                  </a:srgbClr>
                </a:solidFill>
              </a:rPr>
              <a:t>signoff timer</a:t>
            </a:r>
            <a:endParaRPr lang="en-US" altLang="ko-KR" sz="2000" b="0" i="1" kern="0" dirty="0">
              <a:solidFill>
                <a:srgbClr val="4F81BD">
                  <a:lumMod val="50000"/>
                </a:srgbClr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21427" y="2965380"/>
            <a:ext cx="1071150" cy="116177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413000" y="5562600"/>
            <a:ext cx="342900" cy="3429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73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2581">
        <p:fade/>
      </p:transition>
    </mc:Choice>
    <mc:Fallback xmlns="">
      <p:transition spd="med" advTm="6258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9221"/>
          <p:cNvSpPr/>
          <p:nvPr/>
        </p:nvSpPr>
        <p:spPr bwMode="auto">
          <a:xfrm>
            <a:off x="1140571" y="2434274"/>
            <a:ext cx="2562708" cy="250842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31113" y="2463104"/>
            <a:ext cx="2562708" cy="250842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5100" y="858519"/>
            <a:ext cx="8729796" cy="14804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Tcl</a:t>
            </a:r>
            <a:r>
              <a:rPr lang="en-US" dirty="0"/>
              <a:t> socket </a:t>
            </a:r>
            <a:r>
              <a:rPr lang="en-US" dirty="0" smtClean="0"/>
              <a:t>interface to communicate with signoff timer</a:t>
            </a:r>
          </a:p>
          <a:p>
            <a:r>
              <a:rPr lang="en-US" dirty="0" smtClean="0"/>
              <a:t>Fast and efficient for frequent query of timing info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Signoff-Timer Interface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 bwMode="auto">
          <a:xfrm>
            <a:off x="1310452" y="2755198"/>
            <a:ext cx="2203723" cy="532982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Calibri" panose="020F0502020204030204" pitchFamily="34" charset="0"/>
              </a:rPr>
              <a:t>Launch signoff timer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 bwMode="auto">
          <a:xfrm>
            <a:off x="1295692" y="3478068"/>
            <a:ext cx="2203723" cy="532982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Calibri" panose="020F0502020204030204" pitchFamily="34" charset="0"/>
              </a:rPr>
              <a:t>Cell sizing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1295691" y="4200939"/>
            <a:ext cx="2203723" cy="532982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Calibri" panose="020F0502020204030204" pitchFamily="34" charset="0"/>
              </a:rPr>
              <a:t>Timing calibration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5429403" y="2755198"/>
            <a:ext cx="2203723" cy="532982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Calibri" panose="020F0502020204030204" pitchFamily="34" charset="0"/>
              </a:rPr>
              <a:t>Load design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Flowchart: Alternate Process 14"/>
          <p:cNvSpPr/>
          <p:nvPr/>
        </p:nvSpPr>
        <p:spPr bwMode="auto">
          <a:xfrm>
            <a:off x="5414643" y="3478068"/>
            <a:ext cx="2203723" cy="532982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Calibri" panose="020F0502020204030204" pitchFamily="34" charset="0"/>
              </a:rPr>
              <a:t>Update cell size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5414642" y="4200939"/>
            <a:ext cx="2203723" cy="532982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latin typeface="Calibri" panose="020F0502020204030204" pitchFamily="34" charset="0"/>
              </a:rPr>
              <a:t>incremental STA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2273644" y="3303417"/>
            <a:ext cx="271848" cy="13428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6380579" y="4026756"/>
            <a:ext cx="271848" cy="13428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18" name="Straight Arrow Connector 17"/>
          <p:cNvCxnSpPr>
            <a:stCxn id="6" idx="3"/>
            <a:endCxn id="14" idx="1"/>
          </p:cNvCxnSpPr>
          <p:nvPr/>
        </p:nvCxnSpPr>
        <p:spPr bwMode="auto">
          <a:xfrm>
            <a:off x="3514175" y="3021689"/>
            <a:ext cx="191522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2" idx="3"/>
            <a:endCxn id="15" idx="1"/>
          </p:cNvCxnSpPr>
          <p:nvPr/>
        </p:nvCxnSpPr>
        <p:spPr bwMode="auto">
          <a:xfrm>
            <a:off x="3499415" y="3744559"/>
            <a:ext cx="191522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6" idx="1"/>
            <a:endCxn id="13" idx="3"/>
          </p:cNvCxnSpPr>
          <p:nvPr/>
        </p:nvCxnSpPr>
        <p:spPr bwMode="auto">
          <a:xfrm flipH="1">
            <a:off x="3499414" y="4467430"/>
            <a:ext cx="191522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804866" y="2650986"/>
            <a:ext cx="1346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Open socket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6601" y="3343921"/>
            <a:ext cx="1388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Cell swap list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36601" y="4093897"/>
            <a:ext cx="149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Timing results</a:t>
            </a:r>
          </a:p>
        </p:txBody>
      </p:sp>
      <p:sp>
        <p:nvSpPr>
          <p:cNvPr id="9223" name="TextBox 9222"/>
          <p:cNvSpPr txBox="1"/>
          <p:nvPr/>
        </p:nvSpPr>
        <p:spPr>
          <a:xfrm>
            <a:off x="2037974" y="2044346"/>
            <a:ext cx="666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sz="2000" b="0" i="1" dirty="0" err="1" smtClean="0">
                <a:latin typeface="Calibri" panose="020F0502020204030204" pitchFamily="34" charset="0"/>
              </a:rPr>
              <a:t>Sizer</a:t>
            </a:r>
            <a:endParaRPr lang="en-US" sz="2000" b="0" i="1" dirty="0" smtClean="0">
              <a:latin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32515" y="2081418"/>
            <a:ext cx="139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i="1" dirty="0" smtClean="0">
                <a:latin typeface="Calibri" panose="020F0502020204030204" pitchFamily="34" charset="0"/>
              </a:rPr>
              <a:t>Signoff timer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93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2320">
        <p:fade/>
      </p:transition>
    </mc:Choice>
    <mc:Fallback xmlns="">
      <p:transition spd="med" advTm="623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40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0" grpId="0" animBg="1"/>
      <p:bldP spid="19" grpId="0" animBg="1"/>
      <p:bldP spid="27" grpId="0"/>
      <p:bldP spid="30" grpId="0"/>
      <p:bldP spid="31" grpId="0"/>
      <p:bldP spid="9223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Critical Path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For a design having many near-critical paths, dedicated optimization is needed</a:t>
            </a:r>
            <a:endParaRPr lang="en-US" dirty="0" smtClean="0"/>
          </a:p>
          <a:p>
            <a:endParaRPr lang="en-US" sz="3200" dirty="0" smtClean="0"/>
          </a:p>
          <a:p>
            <a:r>
              <a:rPr lang="en-US" sz="3200" dirty="0"/>
              <a:t>C</a:t>
            </a:r>
            <a:r>
              <a:rPr lang="en-US" sz="3200" dirty="0" smtClean="0"/>
              <a:t>ritical path optimization: </a:t>
            </a:r>
            <a:r>
              <a:rPr lang="en-US" sz="3200" dirty="0"/>
              <a:t>optimize </a:t>
            </a:r>
            <a:r>
              <a:rPr lang="en-US" sz="3200" dirty="0" smtClean="0"/>
              <a:t>cells on the timing critical paths (critical cells) to </a:t>
            </a:r>
            <a:r>
              <a:rPr lang="en-US" sz="3200" dirty="0"/>
              <a:t>reduce </a:t>
            </a:r>
            <a:r>
              <a:rPr lang="en-US" sz="3200" dirty="0" smtClean="0"/>
              <a:t>WNS*</a:t>
            </a:r>
            <a:endParaRPr lang="en-US" sz="3200" dirty="0"/>
          </a:p>
          <a:p>
            <a:pPr lvl="1"/>
            <a:r>
              <a:rPr lang="en-US" sz="2800" dirty="0" smtClean="0"/>
              <a:t>Method 1 : Downsizing </a:t>
            </a:r>
            <a:r>
              <a:rPr lang="en-US" sz="2800" dirty="0" err="1" smtClean="0"/>
              <a:t>fanouts</a:t>
            </a:r>
            <a:endParaRPr lang="en-US" sz="2800" dirty="0" smtClean="0"/>
          </a:p>
          <a:p>
            <a:pPr lvl="1"/>
            <a:r>
              <a:rPr lang="en-US" sz="2800" dirty="0" smtClean="0"/>
              <a:t>Method 2 : Peephole optimization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846138" y="6096000"/>
            <a:ext cx="3189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sz="2000" b="0" i="1" dirty="0" smtClean="0">
                <a:latin typeface="Calibri" panose="020F0502020204030204" pitchFamily="34" charset="0"/>
              </a:rPr>
              <a:t>* WNS: Worst Negative Slack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616189"/>
      </p:ext>
    </p:extLst>
  </p:cSld>
  <p:clrMapOvr>
    <a:masterClrMapping/>
  </p:clrMapOvr>
  <p:transition advTm="26215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 Optimization: Downsizing </a:t>
            </a:r>
            <a:r>
              <a:rPr lang="en-US" dirty="0" err="1" smtClean="0"/>
              <a:t>Fanouts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Downsizing </a:t>
            </a:r>
            <a:r>
              <a:rPr lang="en-US" dirty="0" err="1" smtClean="0"/>
              <a:t>fanouts</a:t>
            </a:r>
            <a:r>
              <a:rPr lang="en-US" dirty="0" smtClean="0"/>
              <a:t> of critical cells</a:t>
            </a:r>
            <a:br>
              <a:rPr lang="en-US" dirty="0" smtClean="0"/>
            </a:br>
            <a:r>
              <a:rPr lang="en-US" dirty="0">
                <a:sym typeface="Wingdings" panose="05000000000000000000" pitchFamily="2" charset="2"/>
              </a:rPr>
              <a:t>⇒ </a:t>
            </a:r>
            <a:r>
              <a:rPr lang="en-US" dirty="0"/>
              <a:t>Improve delay of the target cell by reducing load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the target critical cell with highest sensitivity score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⇒ small gate with large </a:t>
            </a:r>
            <a:r>
              <a:rPr lang="en-US" dirty="0" err="1" smtClean="0">
                <a:sym typeface="Wingdings" panose="05000000000000000000" pitchFamily="2" charset="2"/>
              </a:rPr>
              <a:t>fanout</a:t>
            </a:r>
            <a:r>
              <a:rPr lang="en-US" dirty="0" smtClean="0">
                <a:sym typeface="Wingdings" panose="05000000000000000000" pitchFamily="2" charset="2"/>
              </a:rPr>
              <a:t> loads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94714" y="5531246"/>
                <a:ext cx="2637675" cy="733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𝑺𝑭</m:t>
                      </m:r>
                      <m:r>
                        <a:rPr lang="en-US" sz="2000" b="1" i="1" baseline="-25000" smtClean="0">
                          <a:latin typeface="Cambria Math"/>
                        </a:rPr>
                        <m:t>𝒅𝒐𝒘𝒏</m:t>
                      </m:r>
                      <m:r>
                        <a:rPr lang="en-US" sz="20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𝑪</m:t>
                          </m:r>
                          <m:r>
                            <a:rPr lang="en-US" sz="2000" b="1" i="1" baseline="-25000" smtClean="0">
                              <a:latin typeface="Cambria Math"/>
                            </a:rPr>
                            <m:t>𝒐𝒖𝒕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𝒄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000"/>
                            <m:t> 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𝒔𝒊𝒛𝒆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𝒄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den>
                      </m:f>
                    </m:oMath>
                  </m:oMathPara>
                </a14:m>
                <a:endParaRPr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714" y="5531246"/>
                <a:ext cx="2637675" cy="7331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179018" y="3635012"/>
            <a:ext cx="1292020" cy="3693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Arial" pitchFamily="34" charset="0"/>
              </a:rPr>
              <a:t>Critical </a:t>
            </a:r>
            <a:r>
              <a:rPr lang="en-US" b="0" dirty="0" smtClean="0">
                <a:latin typeface="Calibri" pitchFamily="34" charset="0"/>
                <a:cs typeface="Arial" pitchFamily="34" charset="0"/>
              </a:rPr>
              <a:t>cells</a:t>
            </a:r>
            <a:endParaRPr lang="en-US" b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3076" y="4035122"/>
            <a:ext cx="129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Calibri" panose="020F0502020204030204" pitchFamily="34" charset="0"/>
                <a:cs typeface="Arial" pitchFamily="34" charset="0"/>
              </a:rPr>
              <a:t>Fanout</a:t>
            </a:r>
            <a:r>
              <a:rPr lang="en-US" b="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b="0" dirty="0" smtClean="0">
                <a:latin typeface="Calibri" pitchFamily="34" charset="0"/>
                <a:cs typeface="Arial" pitchFamily="34" charset="0"/>
              </a:rPr>
              <a:t>cells</a:t>
            </a:r>
            <a:endParaRPr lang="en-US" b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46785" y="4164206"/>
            <a:ext cx="322186" cy="14194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latinLnBrk="0" hangingPunct="0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6844518" y="3774722"/>
            <a:ext cx="322186" cy="14194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370" y="1656795"/>
            <a:ext cx="353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Downsizing to reduce input cap.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131" y="1994350"/>
            <a:ext cx="3262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Speed up the target cell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with reduced output load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2592" y="5882017"/>
            <a:ext cx="170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sz="2000" b="0" i="1" dirty="0" smtClean="0">
                <a:latin typeface="Calibri" panose="020F0502020204030204" pitchFamily="34" charset="0"/>
              </a:rPr>
              <a:t>*c : critical cell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79017" y="3259369"/>
            <a:ext cx="1809534" cy="3693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  <a:cs typeface="Arial" pitchFamily="34" charset="0"/>
              </a:rPr>
              <a:t>Target critical cell</a:t>
            </a:r>
            <a:endParaRPr lang="en-US" b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44517" y="3399079"/>
            <a:ext cx="322186" cy="14194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855130" y="3946010"/>
            <a:ext cx="627797" cy="400111"/>
            <a:chOff x="2279301" y="3819677"/>
            <a:chExt cx="627797" cy="400111"/>
          </a:xfrm>
        </p:grpSpPr>
        <p:sp>
          <p:nvSpPr>
            <p:cNvPr id="5" name="Flowchart: Delay 4"/>
            <p:cNvSpPr/>
            <p:nvPr/>
          </p:nvSpPr>
          <p:spPr bwMode="auto">
            <a:xfrm>
              <a:off x="2279301" y="3819677"/>
              <a:ext cx="543447" cy="400111"/>
            </a:xfrm>
            <a:prstGeom prst="flowChartDelay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flipH="1">
              <a:off x="2834523" y="3983445"/>
              <a:ext cx="72575" cy="72575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024207" y="3716607"/>
            <a:ext cx="627797" cy="400111"/>
            <a:chOff x="2279301" y="3819677"/>
            <a:chExt cx="627797" cy="400111"/>
          </a:xfrm>
        </p:grpSpPr>
        <p:sp>
          <p:nvSpPr>
            <p:cNvPr id="28" name="Flowchart: Delay 27"/>
            <p:cNvSpPr/>
            <p:nvPr/>
          </p:nvSpPr>
          <p:spPr bwMode="auto">
            <a:xfrm>
              <a:off x="2279301" y="3819677"/>
              <a:ext cx="543447" cy="400111"/>
            </a:xfrm>
            <a:prstGeom prst="flowChartDelay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flipH="1">
              <a:off x="2834523" y="3983445"/>
              <a:ext cx="72575" cy="72575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31" name="Flowchart: Delay 30"/>
          <p:cNvSpPr/>
          <p:nvPr/>
        </p:nvSpPr>
        <p:spPr bwMode="auto">
          <a:xfrm>
            <a:off x="3472419" y="3080536"/>
            <a:ext cx="543447" cy="400111"/>
          </a:xfrm>
          <a:prstGeom prst="flowChartDelay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lang="en-US" sz="1600" b="0">
              <a:latin typeface="Calibri" panose="020F0502020204030204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 rot="5400000">
            <a:off x="4619712" y="2346032"/>
            <a:ext cx="476998" cy="419965"/>
          </a:xfrm>
          <a:prstGeom prst="triangl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64729" y="2985542"/>
            <a:ext cx="627797" cy="400111"/>
            <a:chOff x="2279301" y="3819677"/>
            <a:chExt cx="627797" cy="400111"/>
          </a:xfrm>
        </p:grpSpPr>
        <p:sp>
          <p:nvSpPr>
            <p:cNvPr id="34" name="Flowchart: Delay 33"/>
            <p:cNvSpPr/>
            <p:nvPr/>
          </p:nvSpPr>
          <p:spPr bwMode="auto">
            <a:xfrm>
              <a:off x="2279301" y="3819677"/>
              <a:ext cx="543447" cy="400111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latinLnBrk="0" hangingPunct="0"/>
              <a:endParaRPr lang="en-US" sz="1600" b="0">
                <a:latin typeface="Calibri" panose="020F050202020403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 flipH="1">
              <a:off x="2834523" y="3983445"/>
              <a:ext cx="72575" cy="7257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latinLnBrk="0" hangingPunct="0"/>
              <a:endParaRPr lang="en-US" sz="1600" b="0">
                <a:latin typeface="Calibri" panose="020F050202020403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104079" y="3156736"/>
            <a:ext cx="627797" cy="400111"/>
            <a:chOff x="2279301" y="3819677"/>
            <a:chExt cx="627797" cy="400111"/>
          </a:xfrm>
        </p:grpSpPr>
        <p:sp>
          <p:nvSpPr>
            <p:cNvPr id="37" name="Flowchart: Delay 36"/>
            <p:cNvSpPr/>
            <p:nvPr/>
          </p:nvSpPr>
          <p:spPr bwMode="auto">
            <a:xfrm>
              <a:off x="2279301" y="3819677"/>
              <a:ext cx="543447" cy="400111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latinLnBrk="0" hangingPunct="0"/>
              <a:endParaRPr lang="en-US" sz="1600" b="0">
                <a:latin typeface="Calibri" panose="020F050202020403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 flipH="1">
              <a:off x="2834523" y="3983445"/>
              <a:ext cx="72575" cy="7257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latinLnBrk="0" hangingPunct="0"/>
              <a:endParaRPr lang="en-US" sz="1600" b="0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05763" y="2728728"/>
            <a:ext cx="952362" cy="369332"/>
            <a:chOff x="3170672" y="2362241"/>
            <a:chExt cx="952362" cy="369332"/>
          </a:xfrm>
        </p:grpSpPr>
        <p:sp>
          <p:nvSpPr>
            <p:cNvPr id="22" name="Down Arrow 21"/>
            <p:cNvSpPr/>
            <p:nvPr/>
          </p:nvSpPr>
          <p:spPr bwMode="auto">
            <a:xfrm flipV="1">
              <a:off x="3904731" y="2410987"/>
              <a:ext cx="218303" cy="248237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0672" y="2362241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latinLnBrk="0" hangingPunct="0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Speed</a:t>
              </a:r>
            </a:p>
          </p:txBody>
        </p:sp>
      </p:grpSp>
      <p:sp>
        <p:nvSpPr>
          <p:cNvPr id="20" name="Down Arrow 19"/>
          <p:cNvSpPr/>
          <p:nvPr/>
        </p:nvSpPr>
        <p:spPr bwMode="auto">
          <a:xfrm>
            <a:off x="5017701" y="3885471"/>
            <a:ext cx="218303" cy="26059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715647" y="2320269"/>
            <a:ext cx="218303" cy="26059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 rot="5400000">
            <a:off x="6109697" y="2971257"/>
            <a:ext cx="476998" cy="419965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lang="en-US" sz="1600" b="0">
              <a:latin typeface="Calibri" panose="020F0502020204030204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2731876" y="3356791"/>
            <a:ext cx="7393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025391" y="3280591"/>
            <a:ext cx="7393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398876" y="3179247"/>
            <a:ext cx="7393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Elbow Connector 48"/>
          <p:cNvCxnSpPr/>
          <p:nvPr/>
        </p:nvCxnSpPr>
        <p:spPr bwMode="auto">
          <a:xfrm rot="10800000" flipH="1" flipV="1">
            <a:off x="4640170" y="2534557"/>
            <a:ext cx="209982" cy="1511191"/>
          </a:xfrm>
          <a:prstGeom prst="bentConnector3">
            <a:avLst>
              <a:gd name="adj1" fmla="val -12244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2742606" y="3189588"/>
            <a:ext cx="7393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4513551" y="3101474"/>
            <a:ext cx="25117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4603952" y="4235162"/>
            <a:ext cx="25117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2773029" y="4004344"/>
            <a:ext cx="25117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67" name="Group 4166"/>
          <p:cNvGrpSpPr/>
          <p:nvPr/>
        </p:nvGrpSpPr>
        <p:grpSpPr>
          <a:xfrm>
            <a:off x="2841625" y="3356791"/>
            <a:ext cx="182582" cy="462887"/>
            <a:chOff x="2841625" y="3356791"/>
            <a:chExt cx="182582" cy="462887"/>
          </a:xfrm>
        </p:grpSpPr>
        <p:cxnSp>
          <p:nvCxnSpPr>
            <p:cNvPr id="4161" name="Straight Connector 4160"/>
            <p:cNvCxnSpPr/>
            <p:nvPr/>
          </p:nvCxnSpPr>
          <p:spPr bwMode="auto">
            <a:xfrm flipH="1">
              <a:off x="2841625" y="3819678"/>
              <a:ext cx="18258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66" name="Straight Connector 4165"/>
            <p:cNvCxnSpPr/>
            <p:nvPr/>
          </p:nvCxnSpPr>
          <p:spPr bwMode="auto">
            <a:xfrm flipV="1">
              <a:off x="2841625" y="3356791"/>
              <a:ext cx="0" cy="46288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44897991"/>
      </p:ext>
    </p:extLst>
  </p:cSld>
  <p:clrMapOvr>
    <a:masterClrMapping/>
  </p:clrMapOvr>
  <p:transition advTm="5347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19" grpId="0"/>
      <p:bldP spid="4" grpId="0"/>
      <p:bldP spid="31" grpId="0" animBg="1"/>
      <p:bldP spid="26" grpId="0" animBg="1"/>
      <p:bldP spid="20" grpId="0" animBg="1"/>
      <p:bldP spid="21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28688"/>
            <a:ext cx="8836025" cy="5366883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Gate Sizing </a:t>
            </a:r>
            <a:r>
              <a:rPr lang="en-US" b="1" dirty="0">
                <a:solidFill>
                  <a:schemeClr val="tx2"/>
                </a:solidFill>
              </a:rPr>
              <a:t>in VLSI </a:t>
            </a:r>
            <a:r>
              <a:rPr lang="en-US" b="1" dirty="0" smtClean="0">
                <a:solidFill>
                  <a:schemeClr val="tx2"/>
                </a:solidFill>
              </a:rPr>
              <a:t>Design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Previous Work</a:t>
            </a:r>
          </a:p>
          <a:p>
            <a:r>
              <a:rPr lang="en-US" dirty="0" smtClean="0"/>
              <a:t>Challenges in Gate Sizing</a:t>
            </a:r>
          </a:p>
          <a:p>
            <a:r>
              <a:rPr lang="en-US" dirty="0" smtClean="0"/>
              <a:t>High-Performance Gate Sizing </a:t>
            </a:r>
            <a:r>
              <a:rPr lang="en-US" dirty="0"/>
              <a:t>with a Signoff Timer</a:t>
            </a:r>
          </a:p>
          <a:p>
            <a:r>
              <a:rPr lang="en-US" dirty="0" smtClean="0"/>
              <a:t>Overall </a:t>
            </a:r>
            <a:r>
              <a:rPr lang="en-US" dirty="0"/>
              <a:t>Flow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Conclusions and Future </a:t>
            </a:r>
            <a:r>
              <a:rPr lang="en-US" dirty="0" smtClean="0"/>
              <a:t>Work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91321"/>
      </p:ext>
    </p:extLst>
  </p:cSld>
  <p:clrMapOvr>
    <a:masterClrMapping/>
  </p:clrMapOvr>
  <p:transition advTm="2169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Exhaustive search for the best solutions of k critical cells</a:t>
            </a:r>
          </a:p>
          <a:p>
            <a:r>
              <a:rPr lang="en-US" dirty="0" smtClean="0"/>
              <a:t>All possible combinations are listed in order of </a:t>
            </a:r>
            <a:r>
              <a:rPr lang="en-US" i="1" dirty="0" smtClean="0"/>
              <a:t>Gray code </a:t>
            </a:r>
            <a:r>
              <a:rPr lang="en-US" dirty="0" smtClean="0">
                <a:sym typeface="Wingdings" panose="05000000000000000000" pitchFamily="2" charset="2"/>
              </a:rPr>
              <a:t>⇒ </a:t>
            </a:r>
            <a:r>
              <a:rPr lang="en-US" dirty="0" smtClean="0"/>
              <a:t>minimize the overhead of incremental STA (</a:t>
            </a:r>
            <a:r>
              <a:rPr lang="en-US" dirty="0" err="1" smtClean="0"/>
              <a:t>iSTA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376580" y="3988551"/>
            <a:ext cx="2756329" cy="220491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54" name="Down Arrow 53"/>
          <p:cNvSpPr/>
          <p:nvPr/>
        </p:nvSpPr>
        <p:spPr>
          <a:xfrm>
            <a:off x="2625236" y="3443540"/>
            <a:ext cx="2306072" cy="681971"/>
          </a:xfrm>
          <a:prstGeom prst="downArrow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19156" y="3139120"/>
            <a:ext cx="60169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196815" y="2964717"/>
            <a:ext cx="348808" cy="34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850828" y="2964717"/>
            <a:ext cx="348808" cy="34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04842" y="2964717"/>
            <a:ext cx="348808" cy="34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58855" y="2964717"/>
            <a:ext cx="348808" cy="34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12869" y="2964717"/>
            <a:ext cx="348808" cy="34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80762" y="2964717"/>
            <a:ext cx="348808" cy="3488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34774" y="2964717"/>
            <a:ext cx="348808" cy="3488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88788" y="2964717"/>
            <a:ext cx="348808" cy="34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542801" y="2964717"/>
            <a:ext cx="348808" cy="34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37160" y="2483594"/>
            <a:ext cx="2441650" cy="959946"/>
            <a:chOff x="2549517" y="2743091"/>
            <a:chExt cx="2441650" cy="959946"/>
          </a:xfrm>
        </p:grpSpPr>
        <p:sp>
          <p:nvSpPr>
            <p:cNvPr id="16" name="Rectangle 15"/>
            <p:cNvSpPr/>
            <p:nvPr/>
          </p:nvSpPr>
          <p:spPr>
            <a:xfrm>
              <a:off x="2549517" y="3092622"/>
              <a:ext cx="2441650" cy="6104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93119" y="2743091"/>
              <a:ext cx="18369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Calibri" panose="020F0502020204030204" pitchFamily="34" charset="0"/>
                </a:rPr>
                <a:t>current window</a:t>
              </a:r>
              <a:endParaRPr lang="en-US" sz="2000" b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323883" y="3441768"/>
            <a:ext cx="296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N(# trial) = {#size option}^{k} </a:t>
            </a:r>
            <a:endParaRPr lang="en-US" b="0" dirty="0">
              <a:latin typeface="Calibri" panose="020F050202020403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79215" y="2428886"/>
            <a:ext cx="2267247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2604058" y="4213231"/>
            <a:ext cx="1761444" cy="209982"/>
            <a:chOff x="571500" y="2209800"/>
            <a:chExt cx="2556831" cy="304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71500" y="2362200"/>
              <a:ext cx="25568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800100" y="22098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371600" y="2209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943100" y="2209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2514600" y="2209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04058" y="4589164"/>
            <a:ext cx="1761444" cy="209982"/>
            <a:chOff x="609600" y="2971800"/>
            <a:chExt cx="2556831" cy="3048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09600" y="3124200"/>
              <a:ext cx="25568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382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4097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9812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527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04058" y="5590549"/>
            <a:ext cx="1761444" cy="209982"/>
            <a:chOff x="675701" y="3352800"/>
            <a:chExt cx="2556831" cy="3048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75701" y="3505200"/>
              <a:ext cx="25568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904301" y="33528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475801" y="33528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047301" y="33528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618801" y="33528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219663" y="5177706"/>
            <a:ext cx="553998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0" dirty="0" smtClean="0">
                <a:latin typeface="Calibri" panose="020F0502020204030204" pitchFamily="34" charset="0"/>
              </a:rPr>
              <a:t>...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78635" y="4125510"/>
            <a:ext cx="67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trial1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78634" y="4532390"/>
            <a:ext cx="67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trial2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41946" y="5496820"/>
            <a:ext cx="707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Calibri" panose="020F0502020204030204" pitchFamily="34" charset="0"/>
              </a:rPr>
              <a:t>trialN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39186" y="4535094"/>
            <a:ext cx="2614635" cy="32487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37491" y="4418709"/>
            <a:ext cx="2665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pick the best move 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Path Optimization: Peephole Optimization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2464" y="2944564"/>
            <a:ext cx="137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Critical path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4926" y="3651765"/>
            <a:ext cx="268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Enumerate all possible combination w/ Gray code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602376" y="4955835"/>
            <a:ext cx="1761444" cy="209982"/>
            <a:chOff x="609600" y="2971800"/>
            <a:chExt cx="2556831" cy="3048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09600" y="3124200"/>
              <a:ext cx="25568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8382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14097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9812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25527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>
                <a:latin typeface="Calibri" panose="020F0502020204030204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835363" y="4283204"/>
            <a:ext cx="56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err="1" smtClean="0">
                <a:latin typeface="Calibri" panose="020F0502020204030204" pitchFamily="34" charset="0"/>
              </a:rPr>
              <a:t>iSTA</a:t>
            </a:r>
            <a:endParaRPr lang="en-US" b="0" dirty="0" smtClean="0">
              <a:latin typeface="Calibri" panose="020F0502020204030204" pitchFamily="34" charset="0"/>
            </a:endParaRPr>
          </a:p>
        </p:txBody>
      </p:sp>
      <p:cxnSp>
        <p:nvCxnSpPr>
          <p:cNvPr id="66" name="Straight Arrow Connector 65"/>
          <p:cNvCxnSpPr>
            <a:stCxn id="64" idx="3"/>
          </p:cNvCxnSpPr>
          <p:nvPr/>
        </p:nvCxnSpPr>
        <p:spPr bwMode="auto">
          <a:xfrm>
            <a:off x="2404365" y="4467870"/>
            <a:ext cx="81529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Down Arrow 66"/>
          <p:cNvSpPr/>
          <p:nvPr/>
        </p:nvSpPr>
        <p:spPr bwMode="auto">
          <a:xfrm>
            <a:off x="3178707" y="4431470"/>
            <a:ext cx="175847" cy="157694"/>
          </a:xfrm>
          <a:prstGeom prst="down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8" name="Down Arrow 67"/>
          <p:cNvSpPr/>
          <p:nvPr/>
        </p:nvSpPr>
        <p:spPr bwMode="auto">
          <a:xfrm>
            <a:off x="3571859" y="4813076"/>
            <a:ext cx="175847" cy="157694"/>
          </a:xfrm>
          <a:prstGeom prst="down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33781" y="5836503"/>
            <a:ext cx="323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sz="2000" b="0" i="1" dirty="0" smtClean="0">
                <a:latin typeface="Calibri" panose="020F0502020204030204" pitchFamily="34" charset="0"/>
              </a:rPr>
              <a:t>* STA: Static Timing Analysis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0869098"/>
      </p:ext>
    </p:extLst>
  </p:cSld>
  <p:clrMapOvr>
    <a:masterClrMapping/>
  </p:clrMapOvr>
  <p:transition advTm="4031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28507 -4.44444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53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5" grpId="0" animBg="1"/>
      <p:bldP spid="54" grpId="0" animBg="1"/>
      <p:bldP spid="21" grpId="0"/>
      <p:bldP spid="47" grpId="0"/>
      <p:bldP spid="48" grpId="0"/>
      <p:bldP spid="49" grpId="0"/>
      <p:bldP spid="50" grpId="0"/>
      <p:bldP spid="53" grpId="0" animBg="1"/>
      <p:bldP spid="56" grpId="0"/>
      <p:bldP spid="14" grpId="0"/>
      <p:bldP spid="64" grpId="0"/>
      <p:bldP spid="67" grpId="0" animBg="1"/>
      <p:bldP spid="68" grpId="0" animBg="1"/>
      <p:bldP spid="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Sensitivity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01688"/>
            <a:ext cx="8836025" cy="926041"/>
          </a:xfrm>
        </p:spPr>
        <p:txBody>
          <a:bodyPr/>
          <a:lstStyle/>
          <a:p>
            <a:r>
              <a:rPr lang="en-US" dirty="0" smtClean="0"/>
              <a:t>Sensitivity function (SF): guide to identify </a:t>
            </a:r>
            <a:br>
              <a:rPr lang="en-US" dirty="0" smtClean="0"/>
            </a:br>
            <a:r>
              <a:rPr lang="en-US" dirty="0" smtClean="0"/>
              <a:t>the most promising cells to size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693" y="3067605"/>
                <a:ext cx="3302314" cy="730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𝑺𝑭</m:t>
                      </m:r>
                      <m:r>
                        <a:rPr lang="en-US" sz="2000" b="1" i="1">
                          <a:solidFill>
                            <a:srgbClr val="1F497D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ar-AE" sz="2000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AE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𝒔𝒍𝒂𝒄𝒌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·#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𝒑𝒂𝒕𝒉𝒔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1F497D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ar-AE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𝒍𝒆𝒂𝒌𝒂𝒈𝒆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_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𝒑𝒐𝒘𝒆𝒓</m:t>
                          </m:r>
                          <m:r>
                            <a:rPr lang="en-US" sz="2000" b="1" i="1" baseline="30000" smtClean="0">
                              <a:solidFill>
                                <a:srgbClr val="1F497D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1F497D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AE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93" y="3067605"/>
                <a:ext cx="3302314" cy="7309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61236" y="1727729"/>
            <a:ext cx="889016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itchFamily="34" charset="0"/>
                <a:ea typeface="+mn-ea"/>
                <a:cs typeface="Arial" pitchFamily="34" charset="0"/>
              </a:rPr>
              <a:t>SF for </a:t>
            </a:r>
            <a:r>
              <a:rPr lang="en-US" sz="2800" b="0" dirty="0">
                <a:latin typeface="Calibri" pitchFamily="34" charset="0"/>
                <a:ea typeface="+mn-ea"/>
                <a:cs typeface="Arial" pitchFamily="34" charset="0"/>
              </a:rPr>
              <a:t>timing </a:t>
            </a:r>
            <a:r>
              <a:rPr lang="en-US" sz="2800" b="0" dirty="0" smtClean="0">
                <a:latin typeface="Calibri" pitchFamily="34" charset="0"/>
                <a:ea typeface="+mn-ea"/>
                <a:cs typeface="Arial" pitchFamily="34" charset="0"/>
              </a:rPr>
              <a:t>recovery </a:t>
            </a:r>
            <a:br>
              <a:rPr lang="en-US" sz="2800" b="0" dirty="0" smtClean="0">
                <a:latin typeface="Calibri" pitchFamily="34" charset="0"/>
                <a:ea typeface="+mn-ea"/>
                <a:cs typeface="Arial" pitchFamily="34" charset="0"/>
              </a:rPr>
            </a:br>
            <a:r>
              <a:rPr lang="en-US" sz="2400" b="0" dirty="0" smtClean="0">
                <a:latin typeface="Calibri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⇒ </a:t>
            </a:r>
            <a:r>
              <a:rPr lang="en-US" sz="2400" b="0" dirty="0" smtClean="0">
                <a:latin typeface="Calibri" pitchFamily="34" charset="0"/>
                <a:ea typeface="+mn-ea"/>
                <a:cs typeface="Arial" pitchFamily="34" charset="0"/>
              </a:rPr>
              <a:t>impact of sizing on total negative slack (TNS) </a:t>
            </a:r>
            <a:br>
              <a:rPr lang="en-US" sz="2400" b="0" dirty="0" smtClean="0">
                <a:latin typeface="Calibri" pitchFamily="34" charset="0"/>
                <a:ea typeface="+mn-ea"/>
                <a:cs typeface="Arial" pitchFamily="34" charset="0"/>
              </a:rPr>
            </a:br>
            <a:r>
              <a:rPr lang="en-US" sz="2400" b="0" dirty="0" smtClean="0">
                <a:latin typeface="Calibri" pitchFamily="34" charset="0"/>
                <a:ea typeface="+mn-ea"/>
                <a:cs typeface="Arial" pitchFamily="34" charset="0"/>
              </a:rPr>
              <a:t>relative to leakage penalty</a:t>
            </a:r>
            <a:endParaRPr lang="en-US" sz="2400" b="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26071" y="2856771"/>
                <a:ext cx="545727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1F497D"/>
                        </a:solidFill>
                        <a:latin typeface="Cambria Math"/>
                      </a:rPr>
                      <m:t>∆</m:t>
                    </m:r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𝑠𝑙𝑎𝑐𝑘</m:t>
                    </m:r>
                  </m:oMath>
                </a14:m>
                <a:r>
                  <a:rPr lang="en-US" b="0" i="1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∆</m:t>
                    </m:r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𝑙𝑒𝑎𝑘𝑎𝑔𝑒</m:t>
                    </m:r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_</m:t>
                    </m:r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𝑝𝑜𝑤𝑒𝑟</m:t>
                    </m:r>
                  </m:oMath>
                </a14:m>
                <a:r>
                  <a:rPr lang="en-US" b="0" i="1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: </a:t>
                </a:r>
                <a:r>
                  <a:rPr lang="en-US" b="0" i="1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slack</a:t>
                </a:r>
                <a:r>
                  <a:rPr lang="en-US" b="0" i="1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, </a:t>
                </a:r>
                <a:r>
                  <a:rPr lang="en-US" b="0" i="1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 leakage power</a:t>
                </a:r>
                <a:br>
                  <a:rPr lang="en-US" b="0" i="1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</a:br>
                <a:r>
                  <a:rPr lang="en-US" b="0" i="1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			  change after cell sizing</a:t>
                </a:r>
                <a:endParaRPr lang="en-US" b="0" i="1" dirty="0">
                  <a:solidFill>
                    <a:srgbClr val="1F497D"/>
                  </a:solidFill>
                  <a:latin typeface="Calibri" panose="020F05020202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#</m:t>
                    </m:r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𝑝𝑎𝑡</m:t>
                    </m:r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h</m:t>
                    </m:r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b="0" i="1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: the number of paths </a:t>
                </a:r>
                <a:r>
                  <a:rPr lang="en-US" b="0" i="1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passing</a:t>
                </a:r>
                <a:r>
                  <a:rPr lang="en-US" b="0" i="1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b="0" i="1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through </a:t>
                </a:r>
                <a:r>
                  <a:rPr lang="en-US" b="0" i="1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the cell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>
                        <a:solidFill>
                          <a:srgbClr val="1F497D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b="0" i="1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: </a:t>
                </a:r>
                <a:r>
                  <a:rPr lang="en-US" b="0" i="1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leakage exponent parameter </a:t>
                </a:r>
                <a:endParaRPr lang="en-US" b="0" i="1" dirty="0">
                  <a:solidFill>
                    <a:srgbClr val="1F497D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071" y="2856771"/>
                <a:ext cx="5457278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782" t="-2538" r="-894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492737"/>
                  </p:ext>
                </p:extLst>
              </p:nvPr>
            </p:nvGraphicFramePr>
            <p:xfrm>
              <a:off x="3889095" y="5092109"/>
              <a:ext cx="4467827" cy="13549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38622"/>
                    <a:gridCol w="3429205"/>
                  </a:tblGrid>
                  <a:tr h="3387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S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F</a:t>
                          </a:r>
                          <a:r>
                            <a:rPr lang="en-US" sz="1800" baseline="-250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2</a:t>
                          </a:r>
                          <a:endParaRPr lang="en-US" sz="1800" baseline="-25000" dirty="0">
                            <a:solidFill>
                              <a:schemeClr val="tx1"/>
                            </a:solidFill>
                            <a:latin typeface="Calibri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L="60255" marR="60255" marT="30128" marB="30128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∆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𝑙𝑒𝑎𝑘𝑎𝑔𝑒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·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𝑠𝑙𝑎𝑐𝑘</m:t>
                                </m:r>
                              </m:oMath>
                            </m:oMathPara>
                          </a14:m>
                          <a:endParaRPr sz="1600" dirty="0"/>
                        </a:p>
                      </a:txBody>
                      <a:tcPr marL="60255" marR="60255" marT="30128" marB="30128" anchor="ctr"/>
                    </a:tc>
                  </a:tr>
                  <a:tr h="3387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S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F</a:t>
                          </a:r>
                          <a:r>
                            <a:rPr lang="en-US" sz="1800" baseline="-250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3</a:t>
                          </a:r>
                          <a:endParaRPr lang="en-US" sz="1800" baseline="-25000" dirty="0">
                            <a:solidFill>
                              <a:schemeClr val="tx1"/>
                            </a:solidFill>
                            <a:latin typeface="Calibri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L="60255" marR="60255" marT="30128" marB="30128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∆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𝑙𝑒𝑎𝑘𝑎𝑔𝑒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/(∆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𝑑𝑒𝑙𝑎𝑦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·#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𝑝𝑎𝑡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h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𝑠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sz="1600"/>
                        </a:p>
                      </a:txBody>
                      <a:tcPr marL="60255" marR="60255" marT="30128" marB="30128" anchor="ctr"/>
                    </a:tc>
                  </a:tr>
                  <a:tr h="3387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SF</a:t>
                          </a:r>
                          <a:r>
                            <a:rPr lang="en-US" sz="1800" baseline="-250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4</a:t>
                          </a:r>
                          <a:endParaRPr lang="en-US" sz="1800" baseline="-25000" dirty="0">
                            <a:solidFill>
                              <a:schemeClr val="tx1"/>
                            </a:solidFill>
                            <a:latin typeface="Calibri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L="60255" marR="60255" marT="30128" marB="3012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∆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𝑙𝑒𝑎𝑘𝑎𝑔𝑒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·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𝑠𝑙𝑎𝑐𝑘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/#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𝑝𝑎𝑡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h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sz="1600"/>
                        </a:p>
                      </a:txBody>
                      <a:tcPr marL="60255" marR="60255" marT="30128" marB="30128" anchor="ctr"/>
                    </a:tc>
                  </a:tr>
                  <a:tr h="3387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SF</a:t>
                          </a:r>
                          <a:r>
                            <a:rPr lang="en-US" sz="1800" baseline="-250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5</a:t>
                          </a:r>
                          <a:endParaRPr lang="en-US" sz="1800" baseline="-25000" dirty="0">
                            <a:solidFill>
                              <a:schemeClr val="tx1"/>
                            </a:solidFill>
                            <a:latin typeface="Calibri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L="60255" marR="60255" marT="30128" marB="30128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∆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𝑙𝑒𝑎𝑘𝑎𝑔𝑒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·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𝑠𝑙𝑎𝑐𝑘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/(∆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𝑑𝑒𝑙𝑎𝑦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·#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𝑝𝑎𝑡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h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𝑠</m:t>
                                </m:r>
                                <m: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  <a:cs typeface="Arial" pitchFamily="34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sz="1600" dirty="0"/>
                        </a:p>
                      </a:txBody>
                      <a:tcPr marL="60255" marR="60255" marT="30128" marB="30128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492737"/>
                  </p:ext>
                </p:extLst>
              </p:nvPr>
            </p:nvGraphicFramePr>
            <p:xfrm>
              <a:off x="3889095" y="5092109"/>
              <a:ext cx="4467827" cy="13549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38622"/>
                    <a:gridCol w="3429205"/>
                  </a:tblGrid>
                  <a:tr h="3387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S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F</a:t>
                          </a:r>
                          <a:r>
                            <a:rPr lang="en-US" sz="1800" baseline="-250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2</a:t>
                          </a:r>
                          <a:endParaRPr lang="en-US" sz="1800" baseline="-25000" dirty="0">
                            <a:solidFill>
                              <a:schemeClr val="tx1"/>
                            </a:solidFill>
                            <a:latin typeface="Calibri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L="60255" marR="60255" marT="30128" marB="30128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255" marR="60255" marT="30128" marB="30128" anchor="ctr">
                        <a:blipFill rotWithShape="1">
                          <a:blip r:embed="rId6"/>
                          <a:stretch>
                            <a:fillRect l="-30373" t="-12500" b="-330357"/>
                          </a:stretch>
                        </a:blipFill>
                      </a:tcPr>
                    </a:tc>
                  </a:tr>
                  <a:tr h="3387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S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F</a:t>
                          </a:r>
                          <a:r>
                            <a:rPr lang="en-US" sz="1800" baseline="-250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3</a:t>
                          </a:r>
                          <a:endParaRPr lang="en-US" sz="1800" baseline="-25000" dirty="0">
                            <a:solidFill>
                              <a:schemeClr val="tx1"/>
                            </a:solidFill>
                            <a:latin typeface="Calibri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L="60255" marR="60255" marT="30128" marB="30128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255" marR="60255" marT="30128" marB="30128" anchor="ctr">
                        <a:blipFill rotWithShape="1">
                          <a:blip r:embed="rId6"/>
                          <a:stretch>
                            <a:fillRect l="-30373" t="-112500" b="-230357"/>
                          </a:stretch>
                        </a:blipFill>
                      </a:tcPr>
                    </a:tc>
                  </a:tr>
                  <a:tr h="3387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SF</a:t>
                          </a:r>
                          <a:r>
                            <a:rPr lang="en-US" sz="1800" baseline="-250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4</a:t>
                          </a:r>
                          <a:endParaRPr lang="en-US" sz="1800" baseline="-25000" dirty="0">
                            <a:solidFill>
                              <a:schemeClr val="tx1"/>
                            </a:solidFill>
                            <a:latin typeface="Calibri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L="60255" marR="60255" marT="30128" marB="30128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255" marR="60255" marT="30128" marB="30128" anchor="ctr">
                        <a:blipFill rotWithShape="1">
                          <a:blip r:embed="rId6"/>
                          <a:stretch>
                            <a:fillRect l="-30373" t="-216364" b="-134545"/>
                          </a:stretch>
                        </a:blipFill>
                      </a:tcPr>
                    </a:tc>
                  </a:tr>
                  <a:tr h="3387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SF</a:t>
                          </a:r>
                          <a:r>
                            <a:rPr lang="en-US" sz="1800" baseline="-25000" dirty="0" smtClean="0">
                              <a:solidFill>
                                <a:schemeClr val="tx1"/>
                              </a:solidFill>
                              <a:latin typeface="Calibri" pitchFamily="34" charset="0"/>
                              <a:ea typeface="+mn-ea"/>
                              <a:cs typeface="Arial" pitchFamily="34" charset="0"/>
                            </a:rPr>
                            <a:t>5</a:t>
                          </a:r>
                          <a:endParaRPr lang="en-US" sz="1800" baseline="-25000" dirty="0">
                            <a:solidFill>
                              <a:schemeClr val="tx1"/>
                            </a:solidFill>
                            <a:latin typeface="Calibri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L="60255" marR="60255" marT="30128" marB="30128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255" marR="60255" marT="30128" marB="30128" anchor="ctr">
                        <a:blipFill rotWithShape="1">
                          <a:blip r:embed="rId6"/>
                          <a:stretch>
                            <a:fillRect l="-30373" t="-310714" b="-321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Rectangle 7"/>
          <p:cNvSpPr/>
          <p:nvPr/>
        </p:nvSpPr>
        <p:spPr>
          <a:xfrm>
            <a:off x="253836" y="4096688"/>
            <a:ext cx="862600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itchFamily="34" charset="0"/>
                <a:ea typeface="+mn-ea"/>
                <a:cs typeface="Arial" pitchFamily="34" charset="0"/>
              </a:rPr>
              <a:t>SF for </a:t>
            </a:r>
            <a:r>
              <a:rPr lang="en-US" sz="2800" b="0" dirty="0">
                <a:latin typeface="Calibri" pitchFamily="34" charset="0"/>
                <a:ea typeface="+mn-ea"/>
                <a:cs typeface="Arial" pitchFamily="34" charset="0"/>
              </a:rPr>
              <a:t>leakage reduction</a:t>
            </a:r>
          </a:p>
          <a:p>
            <a:r>
              <a:rPr lang="en-US" sz="2400" b="0" dirty="0">
                <a:latin typeface="Calibri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⇒ </a:t>
            </a:r>
            <a:r>
              <a:rPr lang="en-US" sz="2400" b="0" dirty="0" smtClean="0">
                <a:latin typeface="Calibri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impact of sizing on </a:t>
            </a:r>
            <a:r>
              <a:rPr lang="en-US" sz="2400" b="0" dirty="0" smtClean="0">
                <a:latin typeface="Calibri" pitchFamily="34" charset="0"/>
                <a:ea typeface="+mn-ea"/>
                <a:cs typeface="Arial" pitchFamily="34" charset="0"/>
              </a:rPr>
              <a:t>leakage reduction relative to timing penalty</a:t>
            </a:r>
            <a:endParaRPr lang="en-US" sz="2400" b="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693" y="5316479"/>
                <a:ext cx="2234714" cy="728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𝑺𝑭</m:t>
                      </m:r>
                      <m:r>
                        <a:rPr lang="en-US" sz="2000" b="1" i="1" baseline="-25000" smtClean="0">
                          <a:solidFill>
                            <a:srgbClr val="1F497D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000" b="1" i="1">
                          <a:solidFill>
                            <a:srgbClr val="1F497D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ar-AE" sz="2000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AE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en-US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𝒍𝒆𝒂𝒌𝒂𝒈𝒆</m:t>
                          </m:r>
                        </m:num>
                        <m:den>
                          <m:r>
                            <a:rPr lang="ar-AE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en-US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delay</m:t>
                          </m:r>
                          <m:r>
                            <m:rPr>
                              <m:nor/>
                            </m:rPr>
                            <a:rPr lang="en-US" sz="2000" i="1" dirty="0">
                              <a:solidFill>
                                <a:srgbClr val="1F497D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AE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93" y="5316479"/>
                <a:ext cx="2234714" cy="72866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69488889"/>
      </p:ext>
    </p:extLst>
  </p:cSld>
  <p:clrMapOvr>
    <a:masterClrMapping/>
  </p:clrMapOvr>
  <p:transition advTm="6290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allAtOnce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66788"/>
            <a:ext cx="8836025" cy="5366883"/>
          </a:xfrm>
        </p:spPr>
        <p:txBody>
          <a:bodyPr/>
          <a:lstStyle/>
          <a:p>
            <a:r>
              <a:rPr lang="en-US" dirty="0" smtClean="0"/>
              <a:t>Gate Sizing </a:t>
            </a:r>
            <a:r>
              <a:rPr lang="en-US" dirty="0"/>
              <a:t>in VLSI Design</a:t>
            </a:r>
          </a:p>
          <a:p>
            <a:r>
              <a:rPr lang="en-US" dirty="0"/>
              <a:t>Previous </a:t>
            </a:r>
            <a:r>
              <a:rPr lang="en-US" dirty="0" smtClean="0"/>
              <a:t>Work</a:t>
            </a:r>
            <a:endParaRPr lang="en-US" dirty="0"/>
          </a:p>
          <a:p>
            <a:r>
              <a:rPr lang="en-US" dirty="0"/>
              <a:t>Challenges in </a:t>
            </a:r>
            <a:r>
              <a:rPr lang="en-US" dirty="0" smtClean="0"/>
              <a:t>Gate Sizing</a:t>
            </a:r>
            <a:endParaRPr lang="en-US" dirty="0"/>
          </a:p>
          <a:p>
            <a:r>
              <a:rPr lang="en-US" dirty="0"/>
              <a:t>High-Performance </a:t>
            </a:r>
            <a:r>
              <a:rPr lang="en-US" dirty="0" smtClean="0"/>
              <a:t>Gate Sizing </a:t>
            </a:r>
            <a:r>
              <a:rPr lang="en-US" dirty="0"/>
              <a:t>with a Signoff Timer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Overall </a:t>
            </a:r>
            <a:r>
              <a:rPr lang="en-US" b="1" dirty="0">
                <a:solidFill>
                  <a:schemeClr val="tx2"/>
                </a:solidFill>
              </a:rPr>
              <a:t>Flow</a:t>
            </a:r>
          </a:p>
          <a:p>
            <a:pPr lvl="1"/>
            <a:r>
              <a:rPr lang="en-US" sz="2800" b="1" dirty="0">
                <a:solidFill>
                  <a:schemeClr val="tx2"/>
                </a:solidFill>
                <a:ea typeface="+mn-ea"/>
              </a:rPr>
              <a:t>Global Timing Recovery</a:t>
            </a:r>
          </a:p>
          <a:p>
            <a:pPr lvl="1"/>
            <a:r>
              <a:rPr lang="en-US" sz="2800" b="1" dirty="0">
                <a:solidFill>
                  <a:schemeClr val="tx2"/>
                </a:solidFill>
                <a:ea typeface="+mn-ea"/>
              </a:rPr>
              <a:t>Power Reduction with Feasible Timing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 and 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58514"/>
      </p:ext>
    </p:extLst>
  </p:cSld>
  <p:clrMapOvr>
    <a:masterClrMapping/>
  </p:clrMapOvr>
  <p:transition advTm="4345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Optimization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flow: Timing Recovery (TR) +</a:t>
            </a:r>
            <a:br>
              <a:rPr lang="en-US" dirty="0" smtClean="0"/>
            </a:br>
            <a:r>
              <a:rPr lang="en-US" dirty="0" smtClean="0"/>
              <a:t>Power Reduction with Feasible Timing (PRFT)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057526" y="1852935"/>
            <a:ext cx="2409824" cy="4574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Routed </a:t>
            </a:r>
            <a:r>
              <a:rPr lang="en-US" sz="2000" b="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Netlist</a:t>
            </a:r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, SPEF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808655" y="2636756"/>
            <a:ext cx="2895286" cy="5685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TR w/o signoff timer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057526" y="5994806"/>
            <a:ext cx="2409824" cy="45745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Sizing Solution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 bwMode="auto">
          <a:xfrm flipH="1">
            <a:off x="4256298" y="2310389"/>
            <a:ext cx="6140" cy="3263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21" idx="2"/>
            <a:endCxn id="23" idx="0"/>
          </p:cNvCxnSpPr>
          <p:nvPr/>
        </p:nvCxnSpPr>
        <p:spPr bwMode="auto">
          <a:xfrm>
            <a:off x="4255359" y="3883518"/>
            <a:ext cx="939" cy="4696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endCxn id="9" idx="0"/>
          </p:cNvCxnSpPr>
          <p:nvPr/>
        </p:nvCxnSpPr>
        <p:spPr bwMode="auto">
          <a:xfrm flipH="1">
            <a:off x="4261455" y="5645150"/>
            <a:ext cx="5352" cy="3496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2807716" y="3315006"/>
            <a:ext cx="2895286" cy="5685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TR w/ signoff timer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808655" y="4353131"/>
            <a:ext cx="2895286" cy="62526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PRFT SGGS</a:t>
            </a:r>
            <a:endParaRPr lang="en-US" sz="2400" b="0" dirty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2808655" y="5111095"/>
            <a:ext cx="2895286" cy="6007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PRFT Kick-Move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744455" name="TextBox 744454"/>
          <p:cNvSpPr txBox="1"/>
          <p:nvPr/>
        </p:nvSpPr>
        <p:spPr>
          <a:xfrm>
            <a:off x="2049076" y="2267424"/>
            <a:ext cx="2119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Set to minimum size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744456" name="TextBox 744455"/>
          <p:cNvSpPr txBox="1"/>
          <p:nvPr/>
        </p:nvSpPr>
        <p:spPr>
          <a:xfrm>
            <a:off x="47638" y="3004031"/>
            <a:ext cx="2733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Timing Recovery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386" y="4599743"/>
            <a:ext cx="2733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Power Reduction 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w/ </a:t>
            </a:r>
            <a:r>
              <a:rPr lang="en-US" sz="2400" dirty="0">
                <a:latin typeface="Calibri" panose="020F0502020204030204" pitchFamily="34" charset="0"/>
              </a:rPr>
              <a:t>F</a:t>
            </a:r>
            <a:r>
              <a:rPr lang="en-US" sz="2400" dirty="0" smtClean="0">
                <a:latin typeface="Calibri" panose="020F0502020204030204" pitchFamily="34" charset="0"/>
              </a:rPr>
              <a:t>easible Timing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744457" name="TextBox 744456"/>
          <p:cNvSpPr txBox="1"/>
          <p:nvPr/>
        </p:nvSpPr>
        <p:spPr>
          <a:xfrm>
            <a:off x="5719954" y="2748703"/>
            <a:ext cx="3119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Find the best parameters for SF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05215" y="3424549"/>
            <a:ext cx="282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Find timing feasible solution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15300" y="4332069"/>
            <a:ext cx="3426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Leakage reduction </a:t>
            </a:r>
            <a:br>
              <a:rPr lang="en-US" b="0" dirty="0" smtClean="0">
                <a:latin typeface="Calibri" panose="020F0502020204030204" pitchFamily="34" charset="0"/>
              </a:rPr>
            </a:br>
            <a:r>
              <a:rPr lang="en-US" b="0" dirty="0" smtClean="0">
                <a:latin typeface="Calibri" panose="020F0502020204030204" pitchFamily="34" charset="0"/>
              </a:rPr>
              <a:t>with Sensitivity-Guided Gate Sizing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92858" y="5226794"/>
            <a:ext cx="261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Further leakage reduction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71848" y="6223533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*SF : Sensitivity Function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819164" y="2649113"/>
            <a:ext cx="2895286" cy="568512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796298" y="3315006"/>
            <a:ext cx="2895286" cy="568512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808655" y="4391323"/>
            <a:ext cx="2895286" cy="568512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824668" y="5127204"/>
            <a:ext cx="2895286" cy="568512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3057526" y="1852935"/>
            <a:ext cx="2409824" cy="457454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042737"/>
      </p:ext>
    </p:extLst>
  </p:cSld>
  <p:clrMapOvr>
    <a:masterClrMapping/>
  </p:clrMapOvr>
  <p:transition advTm="67479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444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444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5" grpId="0"/>
      <p:bldP spid="744456" grpId="0"/>
      <p:bldP spid="41" grpId="0"/>
      <p:bldP spid="744457" grpId="0"/>
      <p:bldP spid="43" grpId="0"/>
      <p:bldP spid="44" grpId="0"/>
      <p:bldP spid="45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Timing Recovery: Overall Procedure</a:t>
            </a:r>
            <a:endParaRPr lang="en-US" altLang="ko-KR" dirty="0" smtClean="0">
              <a:ea typeface="굴림" pitchFamily="50" charset="-127"/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960989" y="2692301"/>
            <a:ext cx="2009530" cy="379639"/>
          </a:xfrm>
          <a:noFill/>
        </p:spPr>
        <p:txBody>
          <a:bodyPr/>
          <a:lstStyle/>
          <a:p>
            <a:pPr marL="0" indent="0">
              <a:buNone/>
              <a:defRPr/>
            </a:pPr>
            <a:r>
              <a:rPr lang="en-US" altLang="ko-KR" sz="2000" i="1" dirty="0" smtClean="0">
                <a:ea typeface="굴림" pitchFamily="50" charset="-127"/>
              </a:rPr>
              <a:t>&lt;GTR procedure&gt;</a:t>
            </a:r>
            <a:endParaRPr lang="en-US" altLang="ko-KR" sz="2000" i="1" dirty="0" smtClean="0">
              <a:latin typeface="Arial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71448" y="801689"/>
            <a:ext cx="8836025" cy="127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573088" indent="-290513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803275" indent="-230188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025525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5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255713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atinLnBrk="0"/>
            <a:r>
              <a:rPr lang="en-US" b="0" kern="0" dirty="0" smtClean="0"/>
              <a:t>Objective: find timing feasible solution</a:t>
            </a:r>
          </a:p>
          <a:p>
            <a:pPr lvl="1" latinLnBrk="0"/>
            <a:r>
              <a:rPr lang="en-US" b="0" kern="0" dirty="0" smtClean="0"/>
              <a:t>Global Timing Recovery (GTR) : core procedure in this stage</a:t>
            </a:r>
          </a:p>
          <a:p>
            <a:pPr lvl="1" latinLnBrk="0"/>
            <a:r>
              <a:rPr lang="en-US" b="0" kern="0" dirty="0" smtClean="0"/>
              <a:t>Phase 1: multi-threaded coarse search to find the best </a:t>
            </a:r>
            <a:r>
              <a:rPr lang="en-US" b="0" kern="0" dirty="0"/>
              <a:t>(</a:t>
            </a:r>
            <a:r>
              <a:rPr lang="el-GR" b="0" kern="0" dirty="0"/>
              <a:t>α</a:t>
            </a:r>
            <a:r>
              <a:rPr lang="en-US" b="0" kern="0" dirty="0"/>
              <a:t>,</a:t>
            </a:r>
            <a:r>
              <a:rPr lang="el-GR" b="0" kern="0" dirty="0"/>
              <a:t>γ</a:t>
            </a:r>
            <a:r>
              <a:rPr lang="en-US" b="0" kern="0" dirty="0"/>
              <a:t>)</a:t>
            </a:r>
          </a:p>
          <a:p>
            <a:pPr lvl="1" latinLnBrk="0"/>
            <a:r>
              <a:rPr lang="en-US" b="0" kern="0" dirty="0" smtClean="0"/>
              <a:t>Phase 2: feasible solution search with accurate timing info</a:t>
            </a:r>
          </a:p>
        </p:txBody>
      </p:sp>
      <p:sp>
        <p:nvSpPr>
          <p:cNvPr id="48" name="Rounded Rectangle 47"/>
          <p:cNvSpPr/>
          <p:nvPr/>
        </p:nvSpPr>
        <p:spPr bwMode="auto">
          <a:xfrm>
            <a:off x="5560924" y="3039575"/>
            <a:ext cx="2783205" cy="42330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560924" y="3752228"/>
            <a:ext cx="2783205" cy="51147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Calculate sensitivity (</a:t>
            </a:r>
            <a:r>
              <a:rPr lang="el-GR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α</a:t>
            </a: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560923" y="4575770"/>
            <a:ext cx="2783206" cy="616738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0" spc="-40" dirty="0" smtClean="0">
                <a:solidFill>
                  <a:schemeClr val="tx1"/>
                </a:solidFill>
                <a:latin typeface="Calibri" panose="020F0502020204030204" pitchFamily="34" charset="0"/>
              </a:rPr>
              <a:t>Upsize </a:t>
            </a:r>
            <a:r>
              <a:rPr lang="el-GR" altLang="ko-KR" sz="2000" b="0" spc="-4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γ</a:t>
            </a:r>
            <a:r>
              <a:rPr lang="en-US" altLang="ko-KR" sz="2000" b="0" spc="-40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% of </a:t>
            </a:r>
            <a:r>
              <a:rPr lang="en-US" altLang="ko-KR" sz="2000" b="0" spc="-4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altLang="ko-KR" sz="2000" b="0" spc="-4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altLang="ko-KR" sz="2000" b="0" spc="-4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promising cells </a:t>
            </a:r>
            <a:endParaRPr kumimoji="0" lang="en-US" sz="2000" b="0" i="0" u="none" strike="noStrike" cap="none" spc="-40" normalizeH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Flowchart: Decision 50"/>
          <p:cNvSpPr/>
          <p:nvPr/>
        </p:nvSpPr>
        <p:spPr bwMode="auto">
          <a:xfrm>
            <a:off x="5390321" y="5545635"/>
            <a:ext cx="3175210" cy="778727"/>
          </a:xfrm>
          <a:prstGeom prst="flowChartDecision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spc="-120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kumimoji="0" lang="en-US" sz="2400" i="0" u="none" strike="noStrike" cap="none" spc="-120" normalizeH="0" dirty="0" smtClean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</a:rPr>
              <a:t>iming met?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219468" y="542128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No</a:t>
            </a:r>
            <a:endParaRPr lang="en-US" b="0" dirty="0"/>
          </a:p>
        </p:txBody>
      </p:sp>
      <p:sp>
        <p:nvSpPr>
          <p:cNvPr id="9224" name="Rectangle 9223"/>
          <p:cNvSpPr/>
          <p:nvPr/>
        </p:nvSpPr>
        <p:spPr>
          <a:xfrm>
            <a:off x="274320" y="2724640"/>
            <a:ext cx="4739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wo parameters in GTR </a:t>
            </a:r>
          </a:p>
          <a:p>
            <a:r>
              <a:rPr lang="el-GR" sz="2400" b="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α</a:t>
            </a:r>
            <a:r>
              <a:rPr lang="en-US" sz="2400" b="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: leakage exponent in SF</a:t>
            </a:r>
          </a:p>
          <a:p>
            <a:r>
              <a:rPr lang="el-GR" sz="2400" b="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γ</a:t>
            </a:r>
            <a:r>
              <a:rPr lang="en-US" sz="2400" b="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: commit ratio (% of upsizing)</a:t>
            </a:r>
            <a:endParaRPr lang="en-US" sz="2400" b="0" i="1" dirty="0"/>
          </a:p>
        </p:txBody>
      </p:sp>
      <p:cxnSp>
        <p:nvCxnSpPr>
          <p:cNvPr id="73" name="Straight Arrow Connector 72"/>
          <p:cNvCxnSpPr>
            <a:stCxn id="48" idx="2"/>
            <a:endCxn id="49" idx="0"/>
          </p:cNvCxnSpPr>
          <p:nvPr/>
        </p:nvCxnSpPr>
        <p:spPr bwMode="auto">
          <a:xfrm>
            <a:off x="6952527" y="3462881"/>
            <a:ext cx="0" cy="28934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76" name="Straight Arrow Connector 75"/>
          <p:cNvCxnSpPr>
            <a:stCxn id="49" idx="2"/>
            <a:endCxn id="50" idx="0"/>
          </p:cNvCxnSpPr>
          <p:nvPr/>
        </p:nvCxnSpPr>
        <p:spPr bwMode="auto">
          <a:xfrm flipH="1">
            <a:off x="6952526" y="4263704"/>
            <a:ext cx="1" cy="3120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80" name="Straight Arrow Connector 79"/>
          <p:cNvCxnSpPr>
            <a:endCxn id="55" idx="0"/>
          </p:cNvCxnSpPr>
          <p:nvPr/>
        </p:nvCxnSpPr>
        <p:spPr bwMode="auto">
          <a:xfrm flipH="1">
            <a:off x="6945874" y="5154408"/>
            <a:ext cx="0" cy="391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87" name="Elbow Connector 86"/>
          <p:cNvCxnSpPr>
            <a:stCxn id="51" idx="3"/>
            <a:endCxn id="48" idx="3"/>
          </p:cNvCxnSpPr>
          <p:nvPr/>
        </p:nvCxnSpPr>
        <p:spPr>
          <a:xfrm flipH="1" flipV="1">
            <a:off x="8344129" y="3251228"/>
            <a:ext cx="221402" cy="2683771"/>
          </a:xfrm>
          <a:prstGeom prst="bentConnector3">
            <a:avLst>
              <a:gd name="adj1" fmla="val -10325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sp>
        <p:nvSpPr>
          <p:cNvPr id="46" name="Rounded Rectangle 45"/>
          <p:cNvSpPr/>
          <p:nvPr/>
        </p:nvSpPr>
        <p:spPr bwMode="auto">
          <a:xfrm>
            <a:off x="5571430" y="3050081"/>
            <a:ext cx="2783205" cy="423306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5560924" y="3747284"/>
            <a:ext cx="2783205" cy="511343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5560923" y="4575868"/>
            <a:ext cx="2783205" cy="616640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Flowchart: Decision 54"/>
          <p:cNvSpPr/>
          <p:nvPr/>
        </p:nvSpPr>
        <p:spPr bwMode="auto">
          <a:xfrm>
            <a:off x="5404960" y="5545635"/>
            <a:ext cx="3081828" cy="778727"/>
          </a:xfrm>
          <a:prstGeom prst="flowChartDecision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-120" normalizeH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15674" y="4291303"/>
                <a:ext cx="3186898" cy="730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𝑺𝑭</m:t>
                      </m:r>
                      <m:r>
                        <a:rPr lang="en-US" sz="2000" b="1" i="1">
                          <a:solidFill>
                            <a:srgbClr val="1F497D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ar-AE" sz="2000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AE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𝒔𝒍𝒂𝒄𝒌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·#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𝒑𝒂𝒕𝒉𝒔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1F497D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ar-AE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𝒍𝒆𝒂𝒌𝒂𝒈𝒆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_</m:t>
                          </m:r>
                          <m:r>
                            <a:rPr lang="en-US" sz="2000" b="1" i="1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𝒑𝒐𝒘𝒆𝒓</m:t>
                          </m:r>
                          <m:r>
                            <a:rPr lang="en-US" sz="2000" b="1" i="1" baseline="3000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1F497D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ar-AE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74" y="4291303"/>
                <a:ext cx="3186898" cy="7309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3167883"/>
      </p:ext>
    </p:extLst>
  </p:cSld>
  <p:clrMapOvr>
    <a:masterClrMapping/>
  </p:clrMapOvr>
  <p:transition advTm="8132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48" grpId="1" animBg="1"/>
      <p:bldP spid="49" grpId="1" animBg="1"/>
      <p:bldP spid="50" grpId="1" animBg="1"/>
      <p:bldP spid="51" grpId="1" animBg="1"/>
      <p:bldP spid="58" grpId="0"/>
      <p:bldP spid="9224" grpId="0"/>
      <p:bldP spid="9224" grpId="1"/>
      <p:bldP spid="9224" grpId="2" build="allAtOnce"/>
      <p:bldP spid="46" grpId="0" animBg="1"/>
      <p:bldP spid="47" grpId="0" animBg="1"/>
      <p:bldP spid="53" grpId="0" animBg="1"/>
      <p:bldP spid="55" grpId="0" animBg="1"/>
      <p:bldP spid="56" grpId="0"/>
      <p:bldP spid="5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Timing Recovery: Overall Procedure</a:t>
            </a:r>
            <a:endParaRPr lang="en-US" altLang="ko-KR" dirty="0" smtClean="0">
              <a:ea typeface="굴림" pitchFamily="50" charset="-127"/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960989" y="2692301"/>
            <a:ext cx="2009530" cy="379639"/>
          </a:xfrm>
          <a:noFill/>
        </p:spPr>
        <p:txBody>
          <a:bodyPr/>
          <a:lstStyle/>
          <a:p>
            <a:pPr marL="0" indent="0">
              <a:buNone/>
              <a:defRPr/>
            </a:pPr>
            <a:r>
              <a:rPr lang="en-US" altLang="ko-KR" sz="2000" i="1" dirty="0" smtClean="0">
                <a:ea typeface="굴림" pitchFamily="50" charset="-127"/>
              </a:rPr>
              <a:t>&lt;GTR procedure&gt;</a:t>
            </a:r>
            <a:endParaRPr lang="en-US" altLang="ko-KR" sz="2000" i="1" dirty="0" smtClean="0">
              <a:latin typeface="Arial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71448" y="801689"/>
            <a:ext cx="8836025" cy="127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573088" indent="-290513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803275" indent="-230188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025525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5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255713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atinLnBrk="0"/>
            <a:r>
              <a:rPr lang="en-US" b="0" kern="0" dirty="0" smtClean="0"/>
              <a:t>Objective: find timing feasible solution</a:t>
            </a:r>
          </a:p>
          <a:p>
            <a:pPr lvl="1" latinLnBrk="0"/>
            <a:r>
              <a:rPr lang="en-US" b="0" kern="0" dirty="0" smtClean="0"/>
              <a:t>Global Timing Recovery (GTR) : core procedure in this stage</a:t>
            </a:r>
          </a:p>
          <a:p>
            <a:pPr lvl="1" latinLnBrk="0"/>
            <a:r>
              <a:rPr lang="en-US" b="0" kern="0" dirty="0" smtClean="0"/>
              <a:t>Phase 1: multi-threaded coarse search to find the best </a:t>
            </a:r>
            <a:r>
              <a:rPr lang="en-US" b="0" kern="0" dirty="0"/>
              <a:t>(</a:t>
            </a:r>
            <a:r>
              <a:rPr lang="el-GR" b="0" kern="0" dirty="0"/>
              <a:t>α</a:t>
            </a:r>
            <a:r>
              <a:rPr lang="en-US" b="0" kern="0" dirty="0"/>
              <a:t>,</a:t>
            </a:r>
            <a:r>
              <a:rPr lang="el-GR" b="0" kern="0" dirty="0"/>
              <a:t>γ</a:t>
            </a:r>
            <a:r>
              <a:rPr lang="en-US" b="0" kern="0" dirty="0"/>
              <a:t>)</a:t>
            </a:r>
          </a:p>
          <a:p>
            <a:pPr lvl="1" latinLnBrk="0"/>
            <a:r>
              <a:rPr lang="en-US" b="0" kern="0" dirty="0" smtClean="0"/>
              <a:t>Phase 2: feasible solution search with accurate timing info</a:t>
            </a:r>
          </a:p>
        </p:txBody>
      </p:sp>
      <p:grpSp>
        <p:nvGrpSpPr>
          <p:cNvPr id="9228" name="Group 9227"/>
          <p:cNvGrpSpPr/>
          <p:nvPr/>
        </p:nvGrpSpPr>
        <p:grpSpPr>
          <a:xfrm>
            <a:off x="87411" y="2587626"/>
            <a:ext cx="5089401" cy="1871398"/>
            <a:chOff x="13432" y="2573397"/>
            <a:chExt cx="5089401" cy="1871398"/>
          </a:xfrm>
        </p:grpSpPr>
        <p:cxnSp>
          <p:nvCxnSpPr>
            <p:cNvPr id="35" name="Straight Arrow Connector 34"/>
            <p:cNvCxnSpPr>
              <a:stCxn id="32" idx="2"/>
              <a:endCxn id="37" idx="0"/>
            </p:cNvCxnSpPr>
            <p:nvPr/>
          </p:nvCxnSpPr>
          <p:spPr bwMode="auto">
            <a:xfrm flipH="1">
              <a:off x="3315949" y="4011483"/>
              <a:ext cx="4062" cy="43331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/>
          </p:spPr>
        </p:cxnSp>
        <p:sp>
          <p:nvSpPr>
            <p:cNvPr id="17" name="Text Box 165"/>
            <p:cNvSpPr txBox="1">
              <a:spLocks noChangeArrowheads="1"/>
            </p:cNvSpPr>
            <p:nvPr/>
          </p:nvSpPr>
          <p:spPr bwMode="auto">
            <a:xfrm>
              <a:off x="672694" y="3932460"/>
              <a:ext cx="2525134" cy="31972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hangingPunct="0"/>
              <a:r>
                <a:rPr lang="en-US" sz="2000" i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Best parameter (</a:t>
              </a:r>
              <a:r>
                <a:rPr lang="el-GR" sz="2000" i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α</a:t>
              </a:r>
              <a:r>
                <a:rPr lang="en-US" sz="2000" i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,</a:t>
              </a:r>
              <a:r>
                <a:rPr lang="el-GR" sz="2000" i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γ</a:t>
              </a:r>
              <a:r>
                <a:rPr lang="en-US" sz="2000" i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19" name="Text Box 121"/>
            <p:cNvSpPr txBox="1">
              <a:spLocks noChangeArrowheads="1"/>
            </p:cNvSpPr>
            <p:nvPr/>
          </p:nvSpPr>
          <p:spPr bwMode="auto">
            <a:xfrm>
              <a:off x="1747156" y="3167329"/>
              <a:ext cx="786929" cy="4653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 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Elbow Connector 19"/>
            <p:cNvCxnSpPr>
              <a:stCxn id="32" idx="1"/>
              <a:endCxn id="29" idx="2"/>
            </p:cNvCxnSpPr>
            <p:nvPr/>
          </p:nvCxnSpPr>
          <p:spPr>
            <a:xfrm rot="10800000">
              <a:off x="1121232" y="3261728"/>
              <a:ext cx="1172907" cy="453826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/>
          </p:spPr>
        </p:cxnSp>
        <p:sp>
          <p:nvSpPr>
            <p:cNvPr id="21" name="Text Box 121"/>
            <p:cNvSpPr txBox="1">
              <a:spLocks noChangeArrowheads="1"/>
            </p:cNvSpPr>
            <p:nvPr/>
          </p:nvSpPr>
          <p:spPr bwMode="auto">
            <a:xfrm>
              <a:off x="3160281" y="3829965"/>
              <a:ext cx="851319" cy="26129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Yes 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86665" y="2573397"/>
              <a:ext cx="2002106" cy="688331"/>
              <a:chOff x="408328" y="1334992"/>
              <a:chExt cx="2664808" cy="916171"/>
            </a:xfrm>
          </p:grpSpPr>
          <p:sp>
            <p:nvSpPr>
              <p:cNvPr id="23" name="Rectangle 157"/>
              <p:cNvSpPr>
                <a:spLocks noChangeArrowheads="1"/>
              </p:cNvSpPr>
              <p:nvPr/>
            </p:nvSpPr>
            <p:spPr bwMode="auto">
              <a:xfrm>
                <a:off x="634339" y="1334992"/>
                <a:ext cx="2438797" cy="75909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Rectangle 157"/>
              <p:cNvSpPr>
                <a:spLocks noChangeArrowheads="1"/>
              </p:cNvSpPr>
              <p:nvPr/>
            </p:nvSpPr>
            <p:spPr bwMode="auto">
              <a:xfrm>
                <a:off x="537513" y="1411871"/>
                <a:ext cx="2438798" cy="7590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Rectangle 157"/>
              <p:cNvSpPr>
                <a:spLocks noChangeArrowheads="1"/>
              </p:cNvSpPr>
              <p:nvPr/>
            </p:nvSpPr>
            <p:spPr bwMode="auto">
              <a:xfrm>
                <a:off x="408328" y="1492068"/>
                <a:ext cx="2487819" cy="7590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b="0" dirty="0" smtClean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GTR(</a:t>
                </a:r>
                <a:r>
                  <a:rPr lang="el-GR" sz="2000" b="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α</a:t>
                </a:r>
                <a:r>
                  <a:rPr lang="en-US" sz="2000" b="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,</a:t>
                </a:r>
                <a:r>
                  <a:rPr lang="el-GR" sz="2000" b="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γ</a:t>
                </a:r>
                <a:r>
                  <a:rPr lang="en-US" sz="2000" b="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)</a:t>
                </a:r>
                <a:br>
                  <a:rPr lang="en-US" sz="2000" b="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</a:br>
                <a:r>
                  <a:rPr lang="en-US" sz="2000" b="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w/o signoff timer</a:t>
                </a:r>
              </a:p>
            </p:txBody>
          </p:sp>
        </p:grpSp>
        <p:sp>
          <p:nvSpPr>
            <p:cNvPr id="18" name="Text Box 161"/>
            <p:cNvSpPr txBox="1">
              <a:spLocks noChangeArrowheads="1"/>
            </p:cNvSpPr>
            <p:nvPr/>
          </p:nvSpPr>
          <p:spPr bwMode="auto">
            <a:xfrm>
              <a:off x="13432" y="3394599"/>
              <a:ext cx="2005171" cy="2351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Guardband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(GB)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 Unicode MS"/>
                  <a:ea typeface="Arial Unicode MS"/>
                  <a:cs typeface="Arial Unicode MS"/>
                </a:rPr>
                <a:t>↑</a:t>
              </a:r>
              <a:endPara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294138" y="3279142"/>
              <a:ext cx="2085865" cy="732341"/>
              <a:chOff x="2189844" y="2540090"/>
              <a:chExt cx="2294452" cy="974745"/>
            </a:xfrm>
          </p:grpSpPr>
          <p:sp>
            <p:nvSpPr>
              <p:cNvPr id="40" name="AutoShape 119"/>
              <p:cNvSpPr>
                <a:spLocks noChangeArrowheads="1"/>
              </p:cNvSpPr>
              <p:nvPr/>
            </p:nvSpPr>
            <p:spPr bwMode="auto">
              <a:xfrm>
                <a:off x="2227376" y="2540090"/>
                <a:ext cx="2256920" cy="787763"/>
              </a:xfrm>
              <a:prstGeom prst="diamond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AutoShape 119"/>
              <p:cNvSpPr>
                <a:spLocks noChangeArrowheads="1"/>
              </p:cNvSpPr>
              <p:nvPr/>
            </p:nvSpPr>
            <p:spPr bwMode="auto">
              <a:xfrm>
                <a:off x="2198546" y="2634830"/>
                <a:ext cx="2256920" cy="787763"/>
              </a:xfrm>
              <a:prstGeom prst="diamond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Feasible?</a:t>
                </a:r>
              </a:p>
            </p:txBody>
          </p:sp>
          <p:sp>
            <p:nvSpPr>
              <p:cNvPr id="32" name="AutoShape 119"/>
              <p:cNvSpPr>
                <a:spLocks noChangeArrowheads="1"/>
              </p:cNvSpPr>
              <p:nvPr/>
            </p:nvSpPr>
            <p:spPr bwMode="auto">
              <a:xfrm>
                <a:off x="2189844" y="2727072"/>
                <a:ext cx="2256920" cy="787763"/>
              </a:xfrm>
              <a:prstGeom prst="diamond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Feasible?</a:t>
                </a:r>
              </a:p>
            </p:txBody>
          </p:sp>
        </p:grpSp>
        <p:cxnSp>
          <p:nvCxnSpPr>
            <p:cNvPr id="33" name="Elbow Connector 32"/>
            <p:cNvCxnSpPr>
              <a:stCxn id="25" idx="3"/>
              <a:endCxn id="31" idx="0"/>
            </p:cNvCxnSpPr>
            <p:nvPr/>
          </p:nvCxnSpPr>
          <p:spPr>
            <a:xfrm>
              <a:off x="2116025" y="2916316"/>
              <a:ext cx="1211897" cy="434006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/>
          </p:spPr>
        </p:cxnSp>
        <p:sp>
          <p:nvSpPr>
            <p:cNvPr id="36" name="TextBox 35"/>
            <p:cNvSpPr txBox="1"/>
            <p:nvPr/>
          </p:nvSpPr>
          <p:spPr>
            <a:xfrm>
              <a:off x="3323370" y="2840368"/>
              <a:ext cx="1779463" cy="400110"/>
            </a:xfrm>
            <a:prstGeom prst="rect">
              <a:avLst/>
            </a:prstGeom>
            <a:noFill/>
            <a:ln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>
                <a:defRPr sz="2000" b="0">
                  <a:solidFill>
                    <a:schemeClr val="dk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</a:defRPr>
              </a:lvl9pPr>
            </a:lstStyle>
            <a:p>
              <a:r>
                <a:rPr lang="en-US" dirty="0">
                  <a:solidFill>
                    <a:srgbClr val="1F497D"/>
                  </a:solidFill>
                </a:rPr>
                <a:t>Multi-threaded</a:t>
              </a:r>
            </a:p>
          </p:txBody>
        </p:sp>
      </p:grpSp>
      <p:sp>
        <p:nvSpPr>
          <p:cNvPr id="48" name="Rounded Rectangle 47"/>
          <p:cNvSpPr/>
          <p:nvPr/>
        </p:nvSpPr>
        <p:spPr bwMode="auto">
          <a:xfrm>
            <a:off x="5560924" y="3039575"/>
            <a:ext cx="2783205" cy="42330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560924" y="3752228"/>
            <a:ext cx="2783205" cy="511476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Calculate sensitivity (</a:t>
            </a:r>
            <a:r>
              <a:rPr lang="el-GR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α</a:t>
            </a: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560923" y="4575770"/>
            <a:ext cx="2783206" cy="616738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0" spc="-40" dirty="0" smtClean="0">
                <a:solidFill>
                  <a:schemeClr val="tx1"/>
                </a:solidFill>
                <a:latin typeface="Calibri" panose="020F0502020204030204" pitchFamily="34" charset="0"/>
              </a:rPr>
              <a:t>Upsize </a:t>
            </a:r>
            <a:r>
              <a:rPr lang="el-GR" altLang="ko-KR" sz="2000" b="0" spc="-4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γ</a:t>
            </a:r>
            <a:r>
              <a:rPr lang="en-US" altLang="ko-KR" sz="2000" b="0" spc="-40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% of </a:t>
            </a:r>
            <a:r>
              <a:rPr lang="en-US" altLang="ko-KR" sz="2000" b="0" spc="-4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altLang="ko-KR" sz="2000" b="0" spc="-4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altLang="ko-KR" sz="2000" b="0" spc="-40" dirty="0" smtClean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promising cells </a:t>
            </a:r>
            <a:endParaRPr kumimoji="0" lang="en-US" sz="2000" b="0" i="0" u="none" strike="noStrike" cap="none" spc="-40" normalizeH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Flowchart: Decision 50"/>
          <p:cNvSpPr/>
          <p:nvPr/>
        </p:nvSpPr>
        <p:spPr bwMode="auto">
          <a:xfrm>
            <a:off x="5390321" y="5545635"/>
            <a:ext cx="3175210" cy="778727"/>
          </a:xfrm>
          <a:prstGeom prst="flowChartDecision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spc="-120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kumimoji="0" lang="en-US" sz="2400" i="0" u="none" strike="noStrike" cap="none" spc="-120" normalizeH="0" dirty="0" smtClean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</a:rPr>
              <a:t>iming met?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219468" y="542128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No</a:t>
            </a:r>
            <a:endParaRPr lang="en-US" b="0" dirty="0"/>
          </a:p>
        </p:txBody>
      </p:sp>
      <p:grpSp>
        <p:nvGrpSpPr>
          <p:cNvPr id="9226" name="Group 9225"/>
          <p:cNvGrpSpPr/>
          <p:nvPr/>
        </p:nvGrpSpPr>
        <p:grpSpPr>
          <a:xfrm>
            <a:off x="285659" y="4370029"/>
            <a:ext cx="4718666" cy="2389893"/>
            <a:chOff x="186966" y="4355800"/>
            <a:chExt cx="4718666" cy="2389893"/>
          </a:xfrm>
        </p:grpSpPr>
        <p:sp>
          <p:nvSpPr>
            <p:cNvPr id="37" name="Rectangle 157"/>
            <p:cNvSpPr>
              <a:spLocks noChangeArrowheads="1"/>
            </p:cNvSpPr>
            <p:nvPr/>
          </p:nvSpPr>
          <p:spPr bwMode="auto">
            <a:xfrm>
              <a:off x="2298117" y="4444795"/>
              <a:ext cx="1986236" cy="58668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GTR(</a:t>
              </a:r>
              <a:r>
                <a:rPr lang="el-GR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α</a:t>
              </a:r>
              <a:r>
                <a: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,</a:t>
              </a:r>
              <a:r>
                <a:rPr lang="el-GR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γ</a:t>
              </a:r>
              <a:r>
                <a: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) </a:t>
              </a:r>
              <a:br>
                <a: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w/ signoff timer</a:t>
              </a:r>
            </a:p>
          </p:txBody>
        </p:sp>
        <p:sp>
          <p:nvSpPr>
            <p:cNvPr id="38" name="AutoShape 119"/>
            <p:cNvSpPr>
              <a:spLocks noChangeArrowheads="1"/>
            </p:cNvSpPr>
            <p:nvPr/>
          </p:nvSpPr>
          <p:spPr bwMode="auto">
            <a:xfrm>
              <a:off x="2255335" y="5453828"/>
              <a:ext cx="2051745" cy="591858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Feasible?</a:t>
              </a:r>
            </a:p>
          </p:txBody>
        </p:sp>
        <p:sp>
          <p:nvSpPr>
            <p:cNvPr id="39" name="Rectangle 147"/>
            <p:cNvSpPr>
              <a:spLocks noChangeArrowheads="1"/>
            </p:cNvSpPr>
            <p:nvPr/>
          </p:nvSpPr>
          <p:spPr bwMode="auto">
            <a:xfrm>
              <a:off x="186966" y="5408957"/>
              <a:ext cx="1777986" cy="69074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dirty="0" smtClean="0">
                  <a:solidFill>
                    <a:schemeClr val="dk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Local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dirty="0" smtClean="0">
                  <a:solidFill>
                    <a:schemeClr val="dk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Timing Recovery</a:t>
              </a:r>
              <a:endParaRPr lang="en-US" sz="2000" b="0" dirty="0">
                <a:solidFill>
                  <a:schemeClr val="dk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41" name="Straight Arrow Connector 40"/>
            <p:cNvCxnSpPr>
              <a:stCxn id="37" idx="2"/>
              <a:endCxn id="38" idx="0"/>
            </p:cNvCxnSpPr>
            <p:nvPr/>
          </p:nvCxnSpPr>
          <p:spPr bwMode="auto">
            <a:xfrm flipH="1">
              <a:off x="3281208" y="5031477"/>
              <a:ext cx="10027" cy="42235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/>
          </p:spPr>
        </p:cxnSp>
        <p:cxnSp>
          <p:nvCxnSpPr>
            <p:cNvPr id="42" name="Elbow Connector 41"/>
            <p:cNvCxnSpPr>
              <a:stCxn id="39" idx="0"/>
              <a:endCxn id="38" idx="0"/>
            </p:cNvCxnSpPr>
            <p:nvPr/>
          </p:nvCxnSpPr>
          <p:spPr>
            <a:xfrm rot="16200000" flipH="1">
              <a:off x="2156147" y="4328768"/>
              <a:ext cx="44871" cy="2205249"/>
            </a:xfrm>
            <a:prstGeom prst="bentConnector3">
              <a:avLst>
                <a:gd name="adj1" fmla="val -50946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/>
          </p:spPr>
        </p:cxnSp>
        <p:cxnSp>
          <p:nvCxnSpPr>
            <p:cNvPr id="22" name="Straight Arrow Connector 21"/>
            <p:cNvCxnSpPr>
              <a:stCxn id="38" idx="1"/>
              <a:endCxn id="39" idx="3"/>
            </p:cNvCxnSpPr>
            <p:nvPr/>
          </p:nvCxnSpPr>
          <p:spPr bwMode="auto">
            <a:xfrm flipH="1">
              <a:off x="1964952" y="5749757"/>
              <a:ext cx="290383" cy="457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>
              <a:stCxn id="38" idx="2"/>
            </p:cNvCxnSpPr>
            <p:nvPr/>
          </p:nvCxnSpPr>
          <p:spPr bwMode="auto">
            <a:xfrm>
              <a:off x="3281208" y="6045686"/>
              <a:ext cx="5014" cy="34275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ectangle 26"/>
            <p:cNvSpPr/>
            <p:nvPr/>
          </p:nvSpPr>
          <p:spPr>
            <a:xfrm>
              <a:off x="2050771" y="6345583"/>
              <a:ext cx="2707985" cy="400110"/>
            </a:xfrm>
            <a:prstGeom prst="rect">
              <a:avLst/>
            </a:prstGeom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i="1" dirty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Timing feasible solution</a:t>
              </a:r>
            </a:p>
          </p:txBody>
        </p:sp>
        <p:sp>
          <p:nvSpPr>
            <p:cNvPr id="60" name="Text Box 121"/>
            <p:cNvSpPr txBox="1">
              <a:spLocks noChangeArrowheads="1"/>
            </p:cNvSpPr>
            <p:nvPr/>
          </p:nvSpPr>
          <p:spPr bwMode="auto">
            <a:xfrm>
              <a:off x="3063600" y="5874217"/>
              <a:ext cx="851319" cy="26129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Yes 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 Box 121"/>
            <p:cNvSpPr txBox="1">
              <a:spLocks noChangeArrowheads="1"/>
            </p:cNvSpPr>
            <p:nvPr/>
          </p:nvSpPr>
          <p:spPr bwMode="auto">
            <a:xfrm>
              <a:off x="1861870" y="5222057"/>
              <a:ext cx="786929" cy="4653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 </a:t>
              </a:r>
              <a:endPara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221" name="Straight Connector 9220"/>
            <p:cNvCxnSpPr/>
            <p:nvPr/>
          </p:nvCxnSpPr>
          <p:spPr bwMode="auto">
            <a:xfrm>
              <a:off x="186966" y="4355800"/>
              <a:ext cx="471866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3" name="Straight Arrow Connector 72"/>
          <p:cNvCxnSpPr>
            <a:stCxn id="48" idx="2"/>
            <a:endCxn id="49" idx="0"/>
          </p:cNvCxnSpPr>
          <p:nvPr/>
        </p:nvCxnSpPr>
        <p:spPr bwMode="auto">
          <a:xfrm>
            <a:off x="6952527" y="3462881"/>
            <a:ext cx="0" cy="28934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76" name="Straight Arrow Connector 75"/>
          <p:cNvCxnSpPr>
            <a:stCxn id="49" idx="2"/>
            <a:endCxn id="50" idx="0"/>
          </p:cNvCxnSpPr>
          <p:nvPr/>
        </p:nvCxnSpPr>
        <p:spPr bwMode="auto">
          <a:xfrm flipH="1">
            <a:off x="6952526" y="4263704"/>
            <a:ext cx="1" cy="3120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80" name="Straight Arrow Connector 79"/>
          <p:cNvCxnSpPr>
            <a:endCxn id="55" idx="0"/>
          </p:cNvCxnSpPr>
          <p:nvPr/>
        </p:nvCxnSpPr>
        <p:spPr bwMode="auto">
          <a:xfrm flipH="1">
            <a:off x="6945874" y="5154408"/>
            <a:ext cx="0" cy="391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87" name="Elbow Connector 86"/>
          <p:cNvCxnSpPr>
            <a:stCxn id="51" idx="3"/>
            <a:endCxn id="48" idx="3"/>
          </p:cNvCxnSpPr>
          <p:nvPr/>
        </p:nvCxnSpPr>
        <p:spPr>
          <a:xfrm flipH="1" flipV="1">
            <a:off x="8344129" y="3251228"/>
            <a:ext cx="221402" cy="2683771"/>
          </a:xfrm>
          <a:prstGeom prst="bentConnector3">
            <a:avLst>
              <a:gd name="adj1" fmla="val -10325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sp>
        <p:nvSpPr>
          <p:cNvPr id="46" name="Rounded Rectangle 45"/>
          <p:cNvSpPr/>
          <p:nvPr/>
        </p:nvSpPr>
        <p:spPr bwMode="auto">
          <a:xfrm>
            <a:off x="5571430" y="3050081"/>
            <a:ext cx="2783205" cy="423306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5560924" y="3747284"/>
            <a:ext cx="2783205" cy="511343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5560923" y="4575868"/>
            <a:ext cx="2783205" cy="616640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Flowchart: Decision 54"/>
          <p:cNvSpPr/>
          <p:nvPr/>
        </p:nvSpPr>
        <p:spPr bwMode="auto">
          <a:xfrm>
            <a:off x="5404960" y="5545635"/>
            <a:ext cx="3081828" cy="778727"/>
          </a:xfrm>
          <a:prstGeom prst="flowChartDecision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-120" normalizeH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Rectangle 147"/>
          <p:cNvSpPr>
            <a:spLocks noChangeArrowheads="1"/>
          </p:cNvSpPr>
          <p:nvPr/>
        </p:nvSpPr>
        <p:spPr bwMode="auto">
          <a:xfrm>
            <a:off x="296170" y="5445245"/>
            <a:ext cx="1777986" cy="690747"/>
          </a:xfrm>
          <a:prstGeom prst="rect">
            <a:avLst/>
          </a:prstGeom>
          <a:noFill/>
          <a:ln w="38100">
            <a:solidFill>
              <a:srgbClr val="C00000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0" dirty="0">
              <a:solidFill>
                <a:schemeClr val="dk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2730083"/>
      </p:ext>
    </p:extLst>
  </p:cSld>
  <p:clrMapOvr>
    <a:masterClrMapping/>
  </p:clrMapOvr>
  <p:transition advTm="8132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48" grpId="0" animBg="1"/>
      <p:bldP spid="49" grpId="0" animBg="1"/>
      <p:bldP spid="50" grpId="0" animBg="1"/>
      <p:bldP spid="51" grpId="0" animBg="1"/>
      <p:bldP spid="58" grpId="0"/>
      <p:bldP spid="46" grpId="0" animBg="1"/>
      <p:bldP spid="47" grpId="0" animBg="1"/>
      <p:bldP spid="53" grpId="0" animBg="1"/>
      <p:bldP spid="55" grpId="0" animBg="1"/>
      <p:bldP spid="5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PRFT: Sensitivity-Guided Gate 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reduce leakage of timing feasible solution</a:t>
            </a:r>
          </a:p>
          <a:p>
            <a:pPr lvl="1"/>
            <a:r>
              <a:rPr lang="en-US" dirty="0" smtClean="0"/>
              <a:t>Sensitivity-guided gate sizing (SGGS)</a:t>
            </a:r>
          </a:p>
          <a:p>
            <a:pPr lvl="1"/>
            <a:r>
              <a:rPr lang="en-US" dirty="0" smtClean="0"/>
              <a:t>Various sensitivity functions are tried </a:t>
            </a:r>
          </a:p>
          <a:p>
            <a:pPr lvl="1"/>
            <a:r>
              <a:rPr lang="en-US" dirty="0" smtClean="0"/>
              <a:t>Repeat SGGS with kick-move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5551317" y="3052435"/>
            <a:ext cx="2822933" cy="530462"/>
          </a:xfrm>
          <a:prstGeom prst="roundRect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551317" y="3738730"/>
            <a:ext cx="2822933" cy="596769"/>
          </a:xfrm>
          <a:prstGeom prst="roundRect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Calculate sensitivity (</a:t>
            </a:r>
            <a:r>
              <a:rPr lang="en-US" sz="2000" b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SF</a:t>
            </a:r>
            <a:r>
              <a:rPr lang="en-US" sz="2000" b="0" baseline="-25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551317" y="4569888"/>
            <a:ext cx="2822933" cy="596769"/>
          </a:xfrm>
          <a:prstGeom prst="roundRect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Downsize </a:t>
            </a:r>
            <a:b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promising cell </a:t>
            </a:r>
            <a:r>
              <a:rPr lang="en-US" sz="2000" b="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Flowchart: Decision 21"/>
          <p:cNvSpPr/>
          <p:nvPr/>
        </p:nvSpPr>
        <p:spPr bwMode="auto">
          <a:xfrm>
            <a:off x="5551317" y="5418207"/>
            <a:ext cx="2822933" cy="579953"/>
          </a:xfrm>
          <a:prstGeom prst="flowChartDecision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spc="-120" dirty="0" smtClean="0">
                <a:solidFill>
                  <a:schemeClr val="tx1"/>
                </a:solidFill>
                <a:latin typeface="Calibri" panose="020F0502020204030204" pitchFamily="34" charset="0"/>
              </a:rPr>
              <a:t>slack (</a:t>
            </a:r>
            <a:r>
              <a:rPr lang="en-US" sz="2000" b="0" i="1" spc="-120" dirty="0" smtClean="0">
                <a:solidFill>
                  <a:schemeClr val="tx1"/>
                </a:solidFill>
                <a:latin typeface="Calibri" panose="020F0502020204030204" pitchFamily="34" charset="0"/>
              </a:rPr>
              <a:t>C </a:t>
            </a:r>
            <a:r>
              <a:rPr lang="en-US" sz="2000" b="0" spc="-120" dirty="0" smtClean="0">
                <a:solidFill>
                  <a:schemeClr val="tx1"/>
                </a:solidFill>
                <a:latin typeface="Calibri" panose="020F0502020204030204" pitchFamily="34" charset="0"/>
              </a:rPr>
              <a:t>) &lt; 0</a:t>
            </a:r>
            <a:endParaRPr kumimoji="0" lang="en-US" sz="2000" b="0" i="0" u="none" strike="noStrike" cap="none" spc="-120" normalizeH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Elbow Connector 28"/>
          <p:cNvCxnSpPr>
            <a:stCxn id="22" idx="3"/>
            <a:endCxn id="20" idx="3"/>
          </p:cNvCxnSpPr>
          <p:nvPr/>
        </p:nvCxnSpPr>
        <p:spPr bwMode="auto">
          <a:xfrm flipV="1">
            <a:off x="8374250" y="4037115"/>
            <a:ext cx="12700" cy="1671069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8131235" y="5767045"/>
            <a:ext cx="46038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</a:t>
            </a: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3" name="Elbow Connector 32"/>
          <p:cNvCxnSpPr>
            <a:stCxn id="22" idx="1"/>
            <a:endCxn id="20" idx="1"/>
          </p:cNvCxnSpPr>
          <p:nvPr/>
        </p:nvCxnSpPr>
        <p:spPr bwMode="auto">
          <a:xfrm rot="10800000">
            <a:off x="5551317" y="4037116"/>
            <a:ext cx="12700" cy="1671069"/>
          </a:xfrm>
          <a:prstGeom prst="bentConnector3">
            <a:avLst>
              <a:gd name="adj1" fmla="val 34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145212" y="575088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Yes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81" name="Rectangle 3"/>
          <p:cNvSpPr txBox="1">
            <a:spLocks noChangeArrowheads="1"/>
          </p:cNvSpPr>
          <p:nvPr/>
        </p:nvSpPr>
        <p:spPr bwMode="auto">
          <a:xfrm>
            <a:off x="5527546" y="2588237"/>
            <a:ext cx="2846704" cy="47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573088" indent="-290513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803275" indent="-230188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025525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5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255713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341313" indent="-341313" latinLnBrk="0">
              <a:defRPr/>
            </a:pPr>
            <a:r>
              <a:rPr lang="en-US" altLang="ko-KR" sz="2400" b="0" kern="0" dirty="0" smtClean="0">
                <a:ea typeface="굴림" pitchFamily="50" charset="-127"/>
              </a:rPr>
              <a:t>SGGS procedure</a:t>
            </a:r>
            <a:endParaRPr lang="en-US" altLang="ko-KR" sz="2400" b="0" kern="0" dirty="0" smtClean="0">
              <a:latin typeface="Arial" pitchFamily="34" charset="0"/>
            </a:endParaRPr>
          </a:p>
        </p:txBody>
      </p:sp>
      <p:sp>
        <p:nvSpPr>
          <p:cNvPr id="30" name="Text Box 165"/>
          <p:cNvSpPr txBox="1">
            <a:spLocks noChangeArrowheads="1"/>
          </p:cNvSpPr>
          <p:nvPr/>
        </p:nvSpPr>
        <p:spPr bwMode="auto">
          <a:xfrm>
            <a:off x="2103333" y="5701560"/>
            <a:ext cx="2442662" cy="524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0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굴림" pitchFamily="34" charset="-127"/>
                <a:cs typeface="+mn-cs"/>
              </a:rPr>
              <a:t>Best solution</a:t>
            </a:r>
          </a:p>
        </p:txBody>
      </p:sp>
      <p:cxnSp>
        <p:nvCxnSpPr>
          <p:cNvPr id="28" name="Elbow Connector 27"/>
          <p:cNvCxnSpPr>
            <a:stCxn id="7" idx="2"/>
          </p:cNvCxnSpPr>
          <p:nvPr/>
        </p:nvCxnSpPr>
        <p:spPr>
          <a:xfrm rot="16200000" flipH="1">
            <a:off x="2950669" y="5488835"/>
            <a:ext cx="723015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sp>
        <p:nvSpPr>
          <p:cNvPr id="7" name="AutoShape 119"/>
          <p:cNvSpPr>
            <a:spLocks noChangeArrowheads="1"/>
          </p:cNvSpPr>
          <p:nvPr/>
        </p:nvSpPr>
        <p:spPr bwMode="auto">
          <a:xfrm>
            <a:off x="2264292" y="4479824"/>
            <a:ext cx="2095768" cy="647505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Feasible?</a:t>
            </a:r>
          </a:p>
        </p:txBody>
      </p:sp>
      <p:sp>
        <p:nvSpPr>
          <p:cNvPr id="9" name="Rectangle 157"/>
          <p:cNvSpPr>
            <a:spLocks noChangeArrowheads="1"/>
          </p:cNvSpPr>
          <p:nvPr/>
        </p:nvSpPr>
        <p:spPr bwMode="auto">
          <a:xfrm>
            <a:off x="810131" y="2839609"/>
            <a:ext cx="1656678" cy="5156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SGGS(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SF</a:t>
            </a:r>
            <a:r>
              <a:rPr lang="en-US" sz="2000" b="0" baseline="-25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cxnSp>
        <p:nvCxnSpPr>
          <p:cNvPr id="10" name="Elbow Connector 9"/>
          <p:cNvCxnSpPr>
            <a:stCxn id="9" idx="3"/>
            <a:endCxn id="7" idx="0"/>
          </p:cNvCxnSpPr>
          <p:nvPr/>
        </p:nvCxnSpPr>
        <p:spPr>
          <a:xfrm>
            <a:off x="2466809" y="3097436"/>
            <a:ext cx="845367" cy="1382388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16" name="Elbow Connector 15"/>
          <p:cNvCxnSpPr>
            <a:stCxn id="7" idx="2"/>
            <a:endCxn id="9" idx="1"/>
          </p:cNvCxnSpPr>
          <p:nvPr/>
        </p:nvCxnSpPr>
        <p:spPr>
          <a:xfrm rot="5400000" flipH="1">
            <a:off x="1046207" y="2861361"/>
            <a:ext cx="2029893" cy="2502045"/>
          </a:xfrm>
          <a:prstGeom prst="bentConnector4">
            <a:avLst>
              <a:gd name="adj1" fmla="val -11262"/>
              <a:gd name="adj2" fmla="val 11654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sp>
        <p:nvSpPr>
          <p:cNvPr id="17" name="Text Box 161"/>
          <p:cNvSpPr txBox="1">
            <a:spLocks noChangeArrowheads="1"/>
          </p:cNvSpPr>
          <p:nvPr/>
        </p:nvSpPr>
        <p:spPr bwMode="auto">
          <a:xfrm>
            <a:off x="153136" y="5339525"/>
            <a:ext cx="2950602" cy="411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Next Sensitivity Function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b="1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SF</a:t>
            </a:r>
            <a:r>
              <a:rPr kumimoji="0" lang="en-US" b="1" i="1" u="none" strike="noStrike" cap="none" normalizeH="0" baseline="-25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5" name="Rectangle 117"/>
          <p:cNvSpPr>
            <a:spLocks noChangeArrowheads="1"/>
          </p:cNvSpPr>
          <p:nvPr/>
        </p:nvSpPr>
        <p:spPr bwMode="auto">
          <a:xfrm>
            <a:off x="868094" y="3698641"/>
            <a:ext cx="2027207" cy="4617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0" dirty="0">
                <a:solidFill>
                  <a:schemeClr val="dk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Timing recovery</a:t>
            </a:r>
          </a:p>
        </p:txBody>
      </p:sp>
      <p:cxnSp>
        <p:nvCxnSpPr>
          <p:cNvPr id="86" name="Elbow Connector 85"/>
          <p:cNvCxnSpPr>
            <a:stCxn id="7" idx="1"/>
            <a:endCxn id="85" idx="2"/>
          </p:cNvCxnSpPr>
          <p:nvPr/>
        </p:nvCxnSpPr>
        <p:spPr>
          <a:xfrm rot="10800000">
            <a:off x="1881698" y="4160365"/>
            <a:ext cx="382594" cy="643213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89" name="Elbow Connector 88"/>
          <p:cNvCxnSpPr>
            <a:stCxn id="85" idx="3"/>
            <a:endCxn id="7" idx="0"/>
          </p:cNvCxnSpPr>
          <p:nvPr/>
        </p:nvCxnSpPr>
        <p:spPr>
          <a:xfrm>
            <a:off x="2895301" y="3929503"/>
            <a:ext cx="416875" cy="550321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sp>
        <p:nvSpPr>
          <p:cNvPr id="92" name="Text Box 121"/>
          <p:cNvSpPr txBox="1">
            <a:spLocks noChangeArrowheads="1"/>
          </p:cNvSpPr>
          <p:nvPr/>
        </p:nvSpPr>
        <p:spPr bwMode="auto">
          <a:xfrm>
            <a:off x="2028689" y="4233080"/>
            <a:ext cx="654087" cy="23285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121"/>
          <p:cNvSpPr txBox="1">
            <a:spLocks noChangeArrowheads="1"/>
          </p:cNvSpPr>
          <p:nvPr/>
        </p:nvSpPr>
        <p:spPr bwMode="auto">
          <a:xfrm>
            <a:off x="3125522" y="5047646"/>
            <a:ext cx="889578" cy="2747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Yes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360060" y="4691903"/>
            <a:ext cx="1106003" cy="506160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latinLnBrk="0" hangingPunct="0"/>
            <a:r>
              <a:rPr lang="en-US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Revert </a:t>
            </a:r>
          </a:p>
          <a:p>
            <a:pPr algn="ctr" eaLnBrk="0" latinLnBrk="0" hangingPunct="0"/>
            <a:r>
              <a:rPr lang="en-US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sizing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6962783" y="3567131"/>
            <a:ext cx="0" cy="17159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962783" y="4335499"/>
            <a:ext cx="0" cy="2343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6962783" y="5166657"/>
            <a:ext cx="0" cy="2227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/>
        </p:spPr>
      </p:cxnSp>
      <p:sp>
        <p:nvSpPr>
          <p:cNvPr id="34" name="Rounded Rectangle 33"/>
          <p:cNvSpPr/>
          <p:nvPr/>
        </p:nvSpPr>
        <p:spPr bwMode="auto">
          <a:xfrm>
            <a:off x="5571430" y="3060781"/>
            <a:ext cx="2783205" cy="506350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5560924" y="3738730"/>
            <a:ext cx="2783205" cy="554833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5560923" y="4551700"/>
            <a:ext cx="2783205" cy="616640"/>
          </a:xfrm>
          <a:prstGeom prst="roundRect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Flowchart: Decision 38"/>
          <p:cNvSpPr/>
          <p:nvPr/>
        </p:nvSpPr>
        <p:spPr bwMode="auto">
          <a:xfrm>
            <a:off x="5476492" y="5442762"/>
            <a:ext cx="2932253" cy="545350"/>
          </a:xfrm>
          <a:prstGeom prst="flowChartDecision">
            <a:avLst/>
          </a:pr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-120" normalizeH="0" dirty="0" smtClean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1081429" y="5654258"/>
            <a:ext cx="1137585" cy="3388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Kick-Move</a:t>
            </a:r>
            <a:endParaRPr lang="en-US" i="1" dirty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73474"/>
      </p:ext>
    </p:extLst>
  </p:cSld>
  <p:clrMapOvr>
    <a:masterClrMapping/>
  </p:clrMapOvr>
  <p:transition advTm="6747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31" grpId="0"/>
      <p:bldP spid="35" grpId="0"/>
      <p:bldP spid="81" grpId="0"/>
      <p:bldP spid="30" grpId="0"/>
      <p:bldP spid="7" grpId="0" animBg="1"/>
      <p:bldP spid="9" grpId="1" animBg="1"/>
      <p:bldP spid="17" grpId="0"/>
      <p:bldP spid="17" grpId="1"/>
      <p:bldP spid="85" grpId="0" animBg="1"/>
      <p:bldP spid="92" grpId="0"/>
      <p:bldP spid="93" grpId="0"/>
      <p:bldP spid="32" grpId="0" animBg="1"/>
      <p:bldP spid="34" grpId="0" animBg="1"/>
      <p:bldP spid="36" grpId="0" animBg="1"/>
      <p:bldP spid="37" grpId="0" animBg="1"/>
      <p:bldP spid="39" grpId="0" animBg="1"/>
      <p:bldP spid="38" grpId="0"/>
      <p:bldP spid="3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41388"/>
            <a:ext cx="8836025" cy="5366883"/>
          </a:xfrm>
        </p:spPr>
        <p:txBody>
          <a:bodyPr/>
          <a:lstStyle/>
          <a:p>
            <a:r>
              <a:rPr lang="en-US" dirty="0" smtClean="0"/>
              <a:t>Gate Sizing </a:t>
            </a:r>
            <a:r>
              <a:rPr lang="en-US" dirty="0"/>
              <a:t>in VLSI Design</a:t>
            </a:r>
          </a:p>
          <a:p>
            <a:r>
              <a:rPr lang="en-US" dirty="0"/>
              <a:t>Previous </a:t>
            </a:r>
            <a:r>
              <a:rPr lang="en-US" dirty="0" smtClean="0"/>
              <a:t>Work</a:t>
            </a:r>
            <a:endParaRPr lang="en-US" dirty="0"/>
          </a:p>
          <a:p>
            <a:r>
              <a:rPr lang="en-US" dirty="0"/>
              <a:t>Challenges in </a:t>
            </a:r>
            <a:r>
              <a:rPr lang="en-US" dirty="0" smtClean="0"/>
              <a:t>Gate Sizing</a:t>
            </a:r>
            <a:endParaRPr lang="en-US" dirty="0"/>
          </a:p>
          <a:p>
            <a:r>
              <a:rPr lang="en-US" dirty="0"/>
              <a:t>High-Performance </a:t>
            </a:r>
            <a:r>
              <a:rPr lang="en-US" dirty="0" smtClean="0"/>
              <a:t>Gate Sizing </a:t>
            </a:r>
            <a:r>
              <a:rPr lang="en-US" dirty="0"/>
              <a:t>with a Signoff Timer</a:t>
            </a:r>
          </a:p>
          <a:p>
            <a:r>
              <a:rPr lang="en-US" dirty="0"/>
              <a:t>Overall Flow</a:t>
            </a:r>
          </a:p>
          <a:p>
            <a:r>
              <a:rPr lang="en-US" b="1" dirty="0">
                <a:solidFill>
                  <a:schemeClr val="tx2"/>
                </a:solidFill>
              </a:rPr>
              <a:t>Experimental Results</a:t>
            </a:r>
          </a:p>
          <a:p>
            <a:r>
              <a:rPr lang="en-US" b="1" dirty="0">
                <a:solidFill>
                  <a:schemeClr val="tx2"/>
                </a:solidFill>
              </a:rPr>
              <a:t>Conclusions and Future </a:t>
            </a:r>
            <a:r>
              <a:rPr lang="en-US" b="1" dirty="0" smtClean="0">
                <a:solidFill>
                  <a:schemeClr val="tx2"/>
                </a:solidFill>
              </a:rPr>
              <a:t>Work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4331"/>
      </p:ext>
    </p:extLst>
  </p:cSld>
  <p:clrMapOvr>
    <a:masterClrMapping/>
  </p:clrMapOvr>
  <p:transition advTm="5203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굴림" pitchFamily="50" charset="-127"/>
                <a:cs typeface="Arial" charset="0"/>
              </a:rPr>
              <a:t>ISPD 2013 Gate Sizing Contest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90588"/>
            <a:ext cx="8836025" cy="536688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ko-KR" dirty="0" smtClean="0">
                <a:ea typeface="굴림" pitchFamily="50" charset="-127"/>
              </a:rPr>
              <a:t>ISPD 2013 Benchmarks : realistic circuits and constraints</a:t>
            </a:r>
            <a:endParaRPr lang="en-US" altLang="ko-KR" dirty="0">
              <a:ea typeface="굴림" pitchFamily="50" charset="-127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ko-KR" dirty="0" err="1" smtClean="0">
                <a:ea typeface="굴림" pitchFamily="50" charset="-127"/>
              </a:rPr>
              <a:t>Netilst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US" altLang="ko-KR" dirty="0">
                <a:ea typeface="굴림" pitchFamily="50" charset="-127"/>
              </a:rPr>
              <a:t>(</a:t>
            </a:r>
            <a:r>
              <a:rPr lang="en-US" altLang="ko-KR" dirty="0" smtClean="0">
                <a:ea typeface="굴림" pitchFamily="50" charset="-127"/>
              </a:rPr>
              <a:t>Verilog), </a:t>
            </a:r>
            <a:r>
              <a:rPr lang="en-US" altLang="ko-KR" dirty="0" err="1" smtClean="0">
                <a:ea typeface="굴림" pitchFamily="50" charset="-127"/>
              </a:rPr>
              <a:t>parasitics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US" altLang="ko-KR" dirty="0">
                <a:ea typeface="굴림" pitchFamily="50" charset="-127"/>
              </a:rPr>
              <a:t>(SPEF</a:t>
            </a:r>
            <a:r>
              <a:rPr lang="en-US" altLang="ko-KR" dirty="0" smtClean="0">
                <a:ea typeface="굴림" pitchFamily="50" charset="-127"/>
              </a:rPr>
              <a:t>), timing </a:t>
            </a:r>
            <a:r>
              <a:rPr lang="en-US" altLang="ko-KR" dirty="0">
                <a:ea typeface="굴림" pitchFamily="50" charset="-127"/>
              </a:rPr>
              <a:t>constraint (SDC</a:t>
            </a:r>
            <a:r>
              <a:rPr lang="en-US" altLang="ko-KR" dirty="0" smtClean="0">
                <a:ea typeface="굴림" pitchFamily="50" charset="-127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ko-KR" dirty="0" smtClean="0">
                <a:ea typeface="굴림" pitchFamily="50" charset="-127"/>
              </a:rPr>
              <a:t>Max slew/load constraint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ko-KR" dirty="0" smtClean="0">
                <a:ea typeface="굴림" pitchFamily="50" charset="-127"/>
              </a:rPr>
              <a:t>Library</a:t>
            </a:r>
            <a:r>
              <a:rPr lang="en-US" altLang="ko-KR" dirty="0">
                <a:ea typeface="굴림" pitchFamily="50" charset="-127"/>
              </a:rPr>
              <a:t>: 11 </a:t>
            </a:r>
            <a:r>
              <a:rPr lang="en-US" altLang="ko-KR" dirty="0" smtClean="0">
                <a:ea typeface="굴림" pitchFamily="50" charset="-127"/>
              </a:rPr>
              <a:t>logic </a:t>
            </a:r>
            <a:r>
              <a:rPr lang="en-US" altLang="ko-KR" dirty="0">
                <a:ea typeface="굴림" pitchFamily="50" charset="-127"/>
              </a:rPr>
              <a:t>functions, 30 </a:t>
            </a:r>
            <a:r>
              <a:rPr lang="en-US" altLang="ko-KR" dirty="0" smtClean="0">
                <a:ea typeface="굴림" pitchFamily="50" charset="-127"/>
              </a:rPr>
              <a:t>cell </a:t>
            </a:r>
            <a:r>
              <a:rPr lang="en-US" altLang="ko-KR" dirty="0">
                <a:ea typeface="굴림" pitchFamily="50" charset="-127"/>
              </a:rPr>
              <a:t>types </a:t>
            </a:r>
            <a:r>
              <a:rPr lang="en-US" altLang="ko-KR" dirty="0" smtClean="0">
                <a:ea typeface="굴림" pitchFamily="50" charset="-127"/>
              </a:rPr>
              <a:t/>
            </a:r>
            <a:br>
              <a:rPr lang="en-US" altLang="ko-KR" dirty="0" smtClean="0">
                <a:ea typeface="굴림" pitchFamily="50" charset="-127"/>
              </a:rPr>
            </a:br>
            <a:r>
              <a:rPr lang="en-US" altLang="ko-KR" dirty="0" smtClean="0">
                <a:ea typeface="굴림" pitchFamily="50" charset="-127"/>
              </a:rPr>
              <a:t>(</a:t>
            </a:r>
            <a:r>
              <a:rPr lang="en-US" altLang="ko-KR" dirty="0">
                <a:ea typeface="굴림" pitchFamily="50" charset="-127"/>
              </a:rPr>
              <a:t>three </a:t>
            </a:r>
            <a:r>
              <a:rPr lang="en-US" altLang="ko-KR" dirty="0" smtClean="0">
                <a:ea typeface="굴림" pitchFamily="50" charset="-127"/>
              </a:rPr>
              <a:t>multi-</a:t>
            </a:r>
            <a:r>
              <a:rPr lang="en-US" altLang="ko-KR" dirty="0" err="1" smtClean="0">
                <a:ea typeface="굴림" pitchFamily="50" charset="-127"/>
              </a:rPr>
              <a:t>V</a:t>
            </a:r>
            <a:r>
              <a:rPr lang="en-US" altLang="ko-KR" baseline="-25000" dirty="0" err="1" smtClean="0">
                <a:ea typeface="굴림" pitchFamily="50" charset="-127"/>
              </a:rPr>
              <a:t>th</a:t>
            </a:r>
            <a:r>
              <a:rPr lang="en-US" altLang="ko-KR" dirty="0" smtClean="0">
                <a:ea typeface="굴림" pitchFamily="50" charset="-127"/>
              </a:rPr>
              <a:t> </a:t>
            </a:r>
            <a:r>
              <a:rPr lang="en-US" altLang="ko-KR" dirty="0">
                <a:ea typeface="굴림" pitchFamily="50" charset="-127"/>
              </a:rPr>
              <a:t>and ten different sizes)  </a:t>
            </a:r>
            <a:r>
              <a:rPr lang="en-US" altLang="ko-KR" dirty="0">
                <a:ea typeface="굴림" pitchFamily="50" charset="-127"/>
                <a:sym typeface="Wingdings" pitchFamily="2" charset="2"/>
              </a:rPr>
              <a:t> 330 cells</a:t>
            </a:r>
            <a:endParaRPr lang="en-US" altLang="ko-KR" dirty="0">
              <a:ea typeface="굴림" pitchFamily="50" charset="-12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ko-KR" dirty="0">
                <a:ea typeface="굴림" pitchFamily="50" charset="-127"/>
              </a:rPr>
              <a:t>L</a:t>
            </a:r>
            <a:r>
              <a:rPr lang="en-US" altLang="ko-KR" dirty="0" smtClean="0">
                <a:ea typeface="굴림" pitchFamily="50" charset="-127"/>
              </a:rPr>
              <a:t>eakage </a:t>
            </a:r>
            <a:r>
              <a:rPr lang="en-US" altLang="ko-KR" dirty="0">
                <a:ea typeface="굴림" pitchFamily="50" charset="-127"/>
              </a:rPr>
              <a:t>power of violation-free </a:t>
            </a:r>
            <a:r>
              <a:rPr lang="en-US" altLang="ko-KR" dirty="0" smtClean="0">
                <a:ea typeface="굴림" pitchFamily="50" charset="-127"/>
              </a:rPr>
              <a:t>solutions are compared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ko-KR" dirty="0">
                <a:ea typeface="굴림" pitchFamily="50" charset="-127"/>
              </a:rPr>
              <a:t>F</a:t>
            </a:r>
            <a:r>
              <a:rPr lang="en-US" altLang="ko-KR" dirty="0" smtClean="0">
                <a:ea typeface="굴림" pitchFamily="50" charset="-127"/>
              </a:rPr>
              <a:t>inal timing evaluation with a commercial signoff tool</a:t>
            </a:r>
            <a:endParaRPr lang="en-US" altLang="ko-KR" dirty="0">
              <a:ea typeface="굴림" pitchFamily="50" charset="-127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altLang="ko-KR" dirty="0">
              <a:ea typeface="굴림" pitchFamily="50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3853966"/>
      </p:ext>
    </p:extLst>
  </p:cSld>
  <p:clrMapOvr>
    <a:masterClrMapping/>
  </p:clrMapOvr>
  <p:transition advTm="34578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  <a:cs typeface="Arial" charset="0"/>
              </a:rPr>
              <a:t>Experimental Results: Power and Runtime Result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and runtime comparison vs. contest best result</a:t>
            </a:r>
          </a:p>
          <a:p>
            <a:pPr lvl="1"/>
            <a:r>
              <a:rPr lang="en-US" dirty="0" smtClean="0"/>
              <a:t>9% leakage, ~3X runtime improvement on average in fast mode</a:t>
            </a:r>
          </a:p>
          <a:p>
            <a:pPr lvl="1"/>
            <a:r>
              <a:rPr lang="en-US" dirty="0" smtClean="0"/>
              <a:t>7% leakage degradation in normal mode</a:t>
            </a:r>
            <a:br>
              <a:rPr lang="en-US" dirty="0" smtClean="0"/>
            </a:br>
            <a:r>
              <a:rPr lang="en-US" dirty="0" smtClean="0"/>
              <a:t>(runtime comparison is not available in normal mode)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987218" y="6460522"/>
            <a:ext cx="6807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b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Source: http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://www.ispd.cc/contests/13/ISPD_2013_Contest_Final.pdf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0954" y="2631118"/>
            <a:ext cx="6465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sz="2000" b="0" i="1" dirty="0" smtClean="0">
                <a:latin typeface="Calibri" panose="020F0502020204030204" pitchFamily="34" charset="0"/>
              </a:rPr>
              <a:t>Normalized leakage power and runtime in normal/fast mode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140703"/>
              </p:ext>
            </p:extLst>
          </p:nvPr>
        </p:nvGraphicFramePr>
        <p:xfrm>
          <a:off x="330200" y="2954703"/>
          <a:ext cx="8534399" cy="3712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36701" y="4279878"/>
            <a:ext cx="967027" cy="257630"/>
            <a:chOff x="1979380" y="4085754"/>
            <a:chExt cx="967027" cy="257630"/>
          </a:xfrm>
        </p:grpSpPr>
        <p:sp>
          <p:nvSpPr>
            <p:cNvPr id="7" name="Oval 6"/>
            <p:cNvSpPr/>
            <p:nvPr/>
          </p:nvSpPr>
          <p:spPr bwMode="auto">
            <a:xfrm>
              <a:off x="2373091" y="4085754"/>
              <a:ext cx="573316" cy="18868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 w="12700">
                  <a:solidFill>
                    <a:schemeClr val="tx1"/>
                  </a:solidFill>
                </a:ln>
                <a:noFill/>
                <a:effectLst/>
                <a:latin typeface="Arial Narrow" pitchFamily="34" charset="0"/>
              </a:endParaRPr>
            </a:p>
          </p:txBody>
        </p:sp>
        <p:cxnSp>
          <p:nvCxnSpPr>
            <p:cNvPr id="8" name="Curved Connector 7"/>
            <p:cNvCxnSpPr>
              <a:stCxn id="7" idx="4"/>
            </p:cNvCxnSpPr>
            <p:nvPr/>
          </p:nvCxnSpPr>
          <p:spPr bwMode="auto">
            <a:xfrm rot="5400000">
              <a:off x="2285092" y="3968727"/>
              <a:ext cx="68945" cy="68037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6821766" y="4334284"/>
            <a:ext cx="732977" cy="232684"/>
            <a:chOff x="3490686" y="3084285"/>
            <a:chExt cx="732977" cy="232684"/>
          </a:xfrm>
        </p:grpSpPr>
        <p:sp>
          <p:nvSpPr>
            <p:cNvPr id="10" name="Oval 9"/>
            <p:cNvSpPr/>
            <p:nvPr/>
          </p:nvSpPr>
          <p:spPr bwMode="auto">
            <a:xfrm>
              <a:off x="3490686" y="3084285"/>
              <a:ext cx="616857" cy="18868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 w="12700">
                  <a:solidFill>
                    <a:schemeClr val="tx1"/>
                  </a:solidFill>
                </a:ln>
                <a:noFill/>
                <a:effectLst/>
                <a:latin typeface="Arial Narrow" pitchFamily="34" charset="0"/>
              </a:endParaRPr>
            </a:p>
          </p:txBody>
        </p:sp>
        <p:cxnSp>
          <p:nvCxnSpPr>
            <p:cNvPr id="12" name="Curved Connector 11"/>
            <p:cNvCxnSpPr>
              <a:stCxn id="10" idx="4"/>
            </p:cNvCxnSpPr>
            <p:nvPr/>
          </p:nvCxnSpPr>
          <p:spPr bwMode="auto">
            <a:xfrm rot="16200000" flipH="1">
              <a:off x="3989390" y="3082695"/>
              <a:ext cx="43998" cy="424549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819401" y="5156178"/>
            <a:ext cx="967027" cy="257630"/>
            <a:chOff x="1979380" y="4085754"/>
            <a:chExt cx="967027" cy="257630"/>
          </a:xfrm>
        </p:grpSpPr>
        <p:sp>
          <p:nvSpPr>
            <p:cNvPr id="18" name="Oval 17"/>
            <p:cNvSpPr/>
            <p:nvPr/>
          </p:nvSpPr>
          <p:spPr bwMode="auto">
            <a:xfrm>
              <a:off x="2373091" y="4085754"/>
              <a:ext cx="573316" cy="18868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 w="12700">
                  <a:solidFill>
                    <a:schemeClr val="tx1"/>
                  </a:solidFill>
                </a:ln>
                <a:noFill/>
                <a:effectLst/>
                <a:latin typeface="Arial Narrow" pitchFamily="34" charset="0"/>
              </a:endParaRPr>
            </a:p>
          </p:txBody>
        </p:sp>
        <p:cxnSp>
          <p:nvCxnSpPr>
            <p:cNvPr id="19" name="Curved Connector 18"/>
            <p:cNvCxnSpPr>
              <a:stCxn id="18" idx="4"/>
            </p:cNvCxnSpPr>
            <p:nvPr/>
          </p:nvCxnSpPr>
          <p:spPr bwMode="auto">
            <a:xfrm rot="5400000">
              <a:off x="2285092" y="3968727"/>
              <a:ext cx="68945" cy="68037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 rot="16200000">
            <a:off x="-264680" y="4211055"/>
            <a:ext cx="9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Leakage</a:t>
            </a:r>
          </a:p>
        </p:txBody>
      </p:sp>
      <p:sp>
        <p:nvSpPr>
          <p:cNvPr id="20" name="TextBox 19"/>
          <p:cNvSpPr txBox="1"/>
          <p:nvPr/>
        </p:nvSpPr>
        <p:spPr>
          <a:xfrm rot="16200000" flipH="1">
            <a:off x="8464047" y="4283897"/>
            <a:ext cx="9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Runtime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51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9310">
        <p:fade/>
      </p:transition>
    </mc:Choice>
    <mc:Fallback xmlns="">
      <p:transition spd="med" advTm="693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Sizing </a:t>
            </a:r>
            <a:r>
              <a:rPr lang="en-US" dirty="0"/>
              <a:t>in VLSI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41389"/>
            <a:ext cx="8836025" cy="2375852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Effective </a:t>
            </a:r>
            <a:r>
              <a:rPr lang="en-US" altLang="ko-KR" dirty="0">
                <a:ea typeface="굴림" pitchFamily="50" charset="-127"/>
              </a:rPr>
              <a:t>approach to power, delay optimization </a:t>
            </a:r>
          </a:p>
          <a:p>
            <a:pPr marL="230188" lvl="1" indent="-230188"/>
            <a:r>
              <a:rPr lang="en-US" sz="2800" dirty="0" smtClean="0"/>
              <a:t>Objective: </a:t>
            </a:r>
            <a:r>
              <a:rPr lang="en-US" altLang="ko-KR" sz="2800" spc="-10" dirty="0" smtClean="0">
                <a:ea typeface="굴림" pitchFamily="50" charset="-127"/>
              </a:rPr>
              <a:t>minimize </a:t>
            </a:r>
            <a:r>
              <a:rPr lang="en-US" altLang="ko-KR" sz="2800" spc="-10" dirty="0">
                <a:ea typeface="굴림" pitchFamily="50" charset="-127"/>
                <a:sym typeface="Symbol"/>
              </a:rPr>
              <a:t></a:t>
            </a:r>
            <a:r>
              <a:rPr lang="en-US" altLang="ko-KR" sz="2800" spc="-10" dirty="0">
                <a:ea typeface="굴림" pitchFamily="50" charset="-127"/>
              </a:rPr>
              <a:t> power </a:t>
            </a:r>
            <a:endParaRPr lang="en-US" altLang="ko-KR" sz="2800" spc="-10" dirty="0" smtClean="0">
              <a:ea typeface="굴림" pitchFamily="50" charset="-127"/>
            </a:endParaRPr>
          </a:p>
          <a:p>
            <a:pPr lvl="1"/>
            <a:r>
              <a:rPr lang="en-US" altLang="ko-KR" spc="-10" dirty="0">
                <a:ea typeface="굴림" pitchFamily="50" charset="-127"/>
              </a:rPr>
              <a:t>Satisfy constraints: slack, slew, max load capacitance, …</a:t>
            </a:r>
          </a:p>
          <a:p>
            <a:pPr lvl="1"/>
            <a:r>
              <a:rPr lang="en-US" altLang="ko-KR" b="1" spc="-10" dirty="0" smtClean="0">
                <a:solidFill>
                  <a:srgbClr val="C00000"/>
                </a:solidFill>
                <a:ea typeface="굴림" pitchFamily="50" charset="-127"/>
              </a:rPr>
              <a:t>Tunable</a:t>
            </a:r>
            <a:r>
              <a:rPr lang="en-US" altLang="ko-KR" spc="-10" dirty="0" smtClean="0">
                <a:ea typeface="굴림" pitchFamily="50" charset="-127"/>
              </a:rPr>
              <a:t> </a:t>
            </a:r>
            <a:r>
              <a:rPr lang="en-US" altLang="ko-KR" spc="-10" dirty="0">
                <a:ea typeface="굴림" pitchFamily="50" charset="-127"/>
              </a:rPr>
              <a:t>cell parameters: gate </a:t>
            </a:r>
            <a:r>
              <a:rPr lang="en-US" altLang="ko-KR" spc="-10" dirty="0" smtClean="0">
                <a:ea typeface="굴림" pitchFamily="50" charset="-127"/>
              </a:rPr>
              <a:t>width, </a:t>
            </a:r>
            <a:r>
              <a:rPr lang="en-US" altLang="ko-KR" spc="-10" dirty="0" err="1" smtClean="0">
                <a:ea typeface="굴림" pitchFamily="50" charset="-127"/>
              </a:rPr>
              <a:t>Vth</a:t>
            </a:r>
            <a:r>
              <a:rPr lang="en-US" altLang="ko-KR" spc="-10" dirty="0" smtClean="0">
                <a:ea typeface="굴림" pitchFamily="50" charset="-127"/>
              </a:rPr>
              <a:t>, </a:t>
            </a:r>
            <a:r>
              <a:rPr lang="en-US" altLang="ko-KR" spc="-10" dirty="0">
                <a:ea typeface="굴림" pitchFamily="50" charset="-127"/>
              </a:rPr>
              <a:t>gate </a:t>
            </a:r>
            <a:r>
              <a:rPr lang="en-US" altLang="ko-KR" spc="-10" dirty="0" smtClean="0">
                <a:ea typeface="굴림" pitchFamily="50" charset="-127"/>
              </a:rPr>
              <a:t>length</a:t>
            </a:r>
          </a:p>
          <a:p>
            <a:pPr lvl="1"/>
            <a:r>
              <a:rPr lang="en-US" altLang="ko-KR" spc="-10" dirty="0">
                <a:ea typeface="굴림" pitchFamily="50" charset="-127"/>
              </a:rPr>
              <a:t>Select a proper library cell for each gate</a:t>
            </a:r>
          </a:p>
          <a:p>
            <a:pPr lvl="1"/>
            <a:endParaRPr lang="en-US" altLang="ko-KR" spc="-10" dirty="0" smtClean="0">
              <a:ea typeface="굴림" pitchFamily="50" charset="-127"/>
            </a:endParaRPr>
          </a:p>
          <a:p>
            <a:pPr lvl="1"/>
            <a:endParaRPr lang="en-US" altLang="ko-KR" spc="-10" dirty="0">
              <a:ea typeface="굴림" pitchFamily="50" charset="-127"/>
            </a:endParaRPr>
          </a:p>
          <a:p>
            <a:pPr lvl="1"/>
            <a:endParaRPr lang="en-US" altLang="ko-KR" spc="-10" dirty="0" smtClean="0">
              <a:ea typeface="굴림" pitchFamily="50" charset="-127"/>
            </a:endParaRPr>
          </a:p>
          <a:p>
            <a:pPr lvl="1"/>
            <a:endParaRPr lang="en-US" altLang="ko-KR" spc="-10" dirty="0">
              <a:ea typeface="굴림" pitchFamily="50" charset="-127"/>
            </a:endParaRPr>
          </a:p>
          <a:p>
            <a:pPr lvl="1"/>
            <a:endParaRPr lang="en-US" altLang="ko-KR" spc="-10" dirty="0" smtClean="0">
              <a:ea typeface="굴림" pitchFamily="50" charset="-127"/>
            </a:endParaRPr>
          </a:p>
          <a:p>
            <a:pPr lvl="1"/>
            <a:endParaRPr lang="en-US" altLang="ko-KR" spc="-10" dirty="0">
              <a:ea typeface="굴림" pitchFamily="50" charset="-127"/>
            </a:endParaRPr>
          </a:p>
          <a:p>
            <a:pPr lvl="1"/>
            <a:endParaRPr lang="en-US" altLang="ko-KR" spc="-10" dirty="0" smtClean="0">
              <a:ea typeface="굴림" pitchFamily="50" charset="-127"/>
            </a:endParaRPr>
          </a:p>
          <a:p>
            <a:pPr lvl="1"/>
            <a:endParaRPr lang="en-US" altLang="ko-KR" spc="-10" dirty="0">
              <a:ea typeface="굴림" pitchFamily="50" charset="-127"/>
            </a:endParaRPr>
          </a:p>
          <a:p>
            <a:pPr lvl="1"/>
            <a:endParaRPr lang="en-US" altLang="ko-KR" spc="-10" dirty="0" smtClean="0">
              <a:ea typeface="굴림" pitchFamily="50" charset="-127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78160" y="3378826"/>
            <a:ext cx="2016224" cy="66975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gate-width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(drive-strength)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71711" y="4147865"/>
            <a:ext cx="2016224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multi-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Vth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71711" y="4840672"/>
            <a:ext cx="2016224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L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gate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-bias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9121" y="3478717"/>
            <a:ext cx="845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INVX2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9241" y="3478717"/>
            <a:ext cx="845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INVX4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7353" y="3478812"/>
            <a:ext cx="845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INVX8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5465" y="3478812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INVX16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9120" y="4215227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HVT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8370" y="4215227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N</a:t>
            </a:r>
            <a:r>
              <a:rPr lang="en-US" sz="2000" dirty="0" err="1" smtClean="0">
                <a:latin typeface="Calibri" pitchFamily="34" charset="0"/>
              </a:rPr>
              <a:t>VT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60485" y="4196467"/>
            <a:ext cx="566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LVT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868" y="491113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L=60nm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9315" y="491113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L=65nm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24918" y="491113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L=55nm</a:t>
            </a:r>
            <a:endParaRPr lang="en-US" sz="2000" dirty="0">
              <a:latin typeface="Calibr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70137" y="5642718"/>
            <a:ext cx="6968980" cy="849981"/>
            <a:chOff x="2213037" y="5332406"/>
            <a:chExt cx="6968980" cy="849981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5174637" y="5692446"/>
              <a:ext cx="802061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2213037" y="5351390"/>
              <a:ext cx="30530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rPr>
                <a:t>lower (leakage) power</a:t>
              </a:r>
            </a:p>
            <a:p>
              <a:r>
                <a:rPr lang="en-US" sz="2400" i="1" dirty="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  <a:cs typeface="Arial" pitchFamily="34" charset="0"/>
                </a:rPr>
                <a:t>lower speed</a:t>
              </a:r>
              <a:endParaRPr lang="en-US" sz="24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33078" y="5332406"/>
              <a:ext cx="31489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higher (leakage) power</a:t>
              </a:r>
            </a:p>
            <a:p>
              <a:r>
                <a:rPr lang="en-US" sz="2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higher</a:t>
              </a:r>
              <a:r>
                <a:rPr lang="en-US" sz="2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  <a:cs typeface="Arial" pitchFamily="34" charset="0"/>
                </a:rPr>
                <a:t> speed</a:t>
              </a:r>
              <a:endParaRPr lang="en-US" sz="2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85969771"/>
      </p:ext>
    </p:extLst>
  </p:cSld>
  <p:clrMapOvr>
    <a:masterClrMapping/>
  </p:clrMapOvr>
  <p:transition advTm="39769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Signoff timer runtime contribution : 20~60%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  <a:cs typeface="Arial" charset="0"/>
              </a:rPr>
              <a:t>Experimental </a:t>
            </a:r>
            <a:r>
              <a:rPr lang="en-US" altLang="ko-KR" dirty="0" smtClean="0">
                <a:ea typeface="굴림" pitchFamily="50" charset="-127"/>
                <a:cs typeface="Arial" charset="0"/>
              </a:rPr>
              <a:t>Results: Runtime Breakdown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2"/>
          <a:stretch/>
        </p:blipFill>
        <p:spPr bwMode="auto">
          <a:xfrm>
            <a:off x="340129" y="1753533"/>
            <a:ext cx="8308572" cy="5016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9081" y="6299200"/>
            <a:ext cx="2755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i="1" dirty="0" smtClean="0">
                <a:latin typeface="Calibri" panose="020F0502020204030204" pitchFamily="34" charset="0"/>
              </a:rPr>
              <a:t>Overall runtime breakdown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70276" y="6299200"/>
            <a:ext cx="3378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i="1" dirty="0" smtClean="0">
                <a:latin typeface="Calibri" panose="020F0502020204030204" pitchFamily="34" charset="0"/>
              </a:rPr>
              <a:t>Signoff timer runtime contribution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799877"/>
      </p:ext>
    </p:extLst>
  </p:cSld>
  <p:clrMapOvr>
    <a:masterClrMapping/>
  </p:clrMapOvr>
  <p:transition advTm="33911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Normalized TNS* and leakage power change </a:t>
            </a:r>
            <a:br>
              <a:rPr lang="en-US" b="0" dirty="0" smtClean="0"/>
            </a:br>
            <a:r>
              <a:rPr lang="en-US" b="0" dirty="0" smtClean="0"/>
              <a:t>over timing recovery (TR) iterations</a:t>
            </a:r>
          </a:p>
          <a:p>
            <a:r>
              <a:rPr lang="en-US" b="0" dirty="0"/>
              <a:t>After timing </a:t>
            </a:r>
            <a:r>
              <a:rPr lang="en-US" b="0" dirty="0" smtClean="0"/>
              <a:t>calibration</a:t>
            </a:r>
            <a:r>
              <a:rPr lang="en-US" b="0" dirty="0"/>
              <a:t>, </a:t>
            </a:r>
            <a:r>
              <a:rPr lang="en-US" b="0" dirty="0" smtClean="0"/>
              <a:t>TNS </a:t>
            </a:r>
            <a:r>
              <a:rPr lang="en-US" b="0" dirty="0"/>
              <a:t>increases due to discrepancy between internal timer and signoff timer</a:t>
            </a:r>
          </a:p>
          <a:p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  <a:cs typeface="Arial" charset="0"/>
              </a:rPr>
              <a:t>Experimental </a:t>
            </a:r>
            <a:r>
              <a:rPr lang="en-US" altLang="ko-KR" dirty="0" smtClean="0">
                <a:ea typeface="굴림" pitchFamily="50" charset="-127"/>
                <a:cs typeface="Arial" charset="0"/>
              </a:rPr>
              <a:t>Results: Optimization Trajectories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923582" y="2584192"/>
            <a:ext cx="0" cy="42110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08665" y="6290551"/>
            <a:ext cx="2694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sz="2000" b="0" dirty="0" smtClean="0">
                <a:latin typeface="Calibri" panose="020F0502020204030204" pitchFamily="34" charset="0"/>
              </a:rPr>
              <a:t>TR without signoff timer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3582" y="6306313"/>
            <a:ext cx="2359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sz="2000" b="0" dirty="0" smtClean="0">
                <a:latin typeface="Calibri" panose="020F0502020204030204" pitchFamily="34" charset="0"/>
              </a:rPr>
              <a:t>TR with signoff timer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651882"/>
              </p:ext>
            </p:extLst>
          </p:nvPr>
        </p:nvGraphicFramePr>
        <p:xfrm>
          <a:off x="1311387" y="2740221"/>
          <a:ext cx="5479143" cy="328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2373091" y="4071906"/>
            <a:ext cx="573316" cy="18868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 w="12700">
                <a:solidFill>
                  <a:schemeClr val="tx1"/>
                </a:solidFill>
              </a:ln>
              <a:noFill/>
              <a:effectLst/>
              <a:latin typeface="Arial Narrow" pitchFamily="34" charset="0"/>
            </a:endParaRPr>
          </a:p>
        </p:txBody>
      </p:sp>
      <p:cxnSp>
        <p:nvCxnSpPr>
          <p:cNvPr id="8" name="Curved Connector 7"/>
          <p:cNvCxnSpPr>
            <a:stCxn id="9" idx="4"/>
          </p:cNvCxnSpPr>
          <p:nvPr/>
        </p:nvCxnSpPr>
        <p:spPr bwMode="auto">
          <a:xfrm rot="5400000">
            <a:off x="2378535" y="4117264"/>
            <a:ext cx="137887" cy="424542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4590141" y="3317164"/>
            <a:ext cx="732973" cy="364672"/>
            <a:chOff x="3490686" y="3084285"/>
            <a:chExt cx="732973" cy="364672"/>
          </a:xfrm>
        </p:grpSpPr>
        <p:sp>
          <p:nvSpPr>
            <p:cNvPr id="4" name="Oval 3"/>
            <p:cNvSpPr/>
            <p:nvPr/>
          </p:nvSpPr>
          <p:spPr bwMode="auto">
            <a:xfrm>
              <a:off x="3490686" y="3084285"/>
              <a:ext cx="616857" cy="18868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 w="12700">
                  <a:solidFill>
                    <a:schemeClr val="tx1"/>
                  </a:solidFill>
                </a:ln>
                <a:noFill/>
                <a:effectLst/>
                <a:latin typeface="Arial Narrow" pitchFamily="34" charset="0"/>
              </a:endParaRPr>
            </a:p>
          </p:txBody>
        </p:sp>
        <p:cxnSp>
          <p:nvCxnSpPr>
            <p:cNvPr id="12" name="Curved Connector 11"/>
            <p:cNvCxnSpPr>
              <a:stCxn id="4" idx="4"/>
            </p:cNvCxnSpPr>
            <p:nvPr/>
          </p:nvCxnSpPr>
          <p:spPr bwMode="auto">
            <a:xfrm rot="16200000" flipH="1">
              <a:off x="3923394" y="3148691"/>
              <a:ext cx="175986" cy="424545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7" name="Straight Arrow Connector 16"/>
          <p:cNvCxnSpPr/>
          <p:nvPr/>
        </p:nvCxnSpPr>
        <p:spPr bwMode="auto">
          <a:xfrm>
            <a:off x="4590141" y="4529862"/>
            <a:ext cx="366488" cy="3185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418491" y="4091652"/>
            <a:ext cx="2668689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latinLnBrk="0" hangingPunct="0"/>
            <a:r>
              <a:rPr lang="en-US" sz="20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After timing calibration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36150" y="2384137"/>
            <a:ext cx="2988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sz="2000" b="0" i="1" dirty="0" smtClean="0">
                <a:latin typeface="Calibri" panose="020F0502020204030204" pitchFamily="34" charset="0"/>
              </a:rPr>
              <a:t>* TNS: Total Negative Slack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1828" y="5936981"/>
            <a:ext cx="1443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# TR iteration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01376" y="3981583"/>
            <a:ext cx="1679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Normalized TNS</a:t>
            </a:r>
          </a:p>
        </p:txBody>
      </p:sp>
      <p:sp>
        <p:nvSpPr>
          <p:cNvPr id="21" name="TextBox 20"/>
          <p:cNvSpPr txBox="1"/>
          <p:nvPr/>
        </p:nvSpPr>
        <p:spPr>
          <a:xfrm rot="16200000" flipH="1">
            <a:off x="5885243" y="4144869"/>
            <a:ext cx="212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smtClean="0">
                <a:latin typeface="Calibri" panose="020F0502020204030204" pitchFamily="34" charset="0"/>
              </a:rPr>
              <a:t>Normalized  Leakage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145373"/>
      </p:ext>
    </p:extLst>
  </p:cSld>
  <p:clrMapOvr>
    <a:masterClrMapping/>
  </p:clrMapOvr>
  <p:transition advTm="6250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0" dirty="0" smtClean="0"/>
              <a:t>Inaccurate timing with the internal timer at optimization </a:t>
            </a:r>
            <a:br>
              <a:rPr lang="en-US" sz="2600" b="0" dirty="0" smtClean="0"/>
            </a:br>
            <a:r>
              <a:rPr lang="en-US" sz="2600" dirty="0" smtClean="0">
                <a:sym typeface="Symbol"/>
              </a:rPr>
              <a:t></a:t>
            </a:r>
            <a:r>
              <a:rPr lang="en-US" sz="2600" b="0" dirty="0" smtClean="0">
                <a:sym typeface="Wingdings" panose="05000000000000000000" pitchFamily="2" charset="2"/>
              </a:rPr>
              <a:t> leakage increase at final signoff stage</a:t>
            </a:r>
          </a:p>
          <a:p>
            <a:r>
              <a:rPr lang="en-US" sz="2600" b="0" dirty="0" smtClean="0">
                <a:sym typeface="Wingdings" panose="05000000000000000000" pitchFamily="2" charset="2"/>
              </a:rPr>
              <a:t>Compensate inaccuracy : calibration, margin (</a:t>
            </a:r>
            <a:r>
              <a:rPr lang="en-US" sz="2600" b="0" dirty="0" err="1" smtClean="0">
                <a:sym typeface="Wingdings" panose="05000000000000000000" pitchFamily="2" charset="2"/>
              </a:rPr>
              <a:t>guardband</a:t>
            </a:r>
            <a:r>
              <a:rPr lang="en-US" sz="2600" b="0" dirty="0" smtClean="0">
                <a:sym typeface="Wingdings" panose="05000000000000000000" pitchFamily="2" charset="2"/>
              </a:rPr>
              <a:t>)</a:t>
            </a:r>
            <a:endParaRPr lang="en-US" sz="2600" b="0" dirty="0">
              <a:sym typeface="Wingdings" panose="05000000000000000000" pitchFamily="2" charset="2"/>
            </a:endParaRPr>
          </a:p>
          <a:p>
            <a:r>
              <a:rPr lang="en-US" sz="2600" b="0" dirty="0"/>
              <a:t>P</a:t>
            </a:r>
            <a:r>
              <a:rPr lang="en-US" sz="2600" b="0" dirty="0" smtClean="0"/>
              <a:t>eriodic calibration with 5% calibration frequency</a:t>
            </a:r>
            <a:r>
              <a:rPr lang="en-US" sz="2600" dirty="0">
                <a:sym typeface="Symbol"/>
              </a:rPr>
              <a:t/>
            </a:r>
            <a:br>
              <a:rPr lang="en-US" sz="2600" dirty="0">
                <a:sym typeface="Symbol"/>
              </a:rPr>
            </a:br>
            <a:r>
              <a:rPr lang="en-US" sz="2600" dirty="0" smtClean="0">
                <a:sym typeface="Symbol"/>
              </a:rPr>
              <a:t> </a:t>
            </a:r>
            <a:r>
              <a:rPr lang="en-US" sz="2600" b="0" dirty="0" smtClean="0">
                <a:sym typeface="Symbol"/>
              </a:rPr>
              <a:t>minimum leakage without timing violation</a:t>
            </a:r>
            <a:endParaRPr lang="en-US" sz="2600" b="0" dirty="0"/>
          </a:p>
          <a:p>
            <a:endParaRPr lang="en-US" sz="2600" b="0" dirty="0" smtClean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  <a:cs typeface="Arial" charset="0"/>
              </a:rPr>
              <a:t>Experimental </a:t>
            </a:r>
            <a:r>
              <a:rPr lang="en-US" altLang="ko-KR" dirty="0" smtClean="0">
                <a:ea typeface="굴림" pitchFamily="50" charset="-127"/>
                <a:cs typeface="Arial" charset="0"/>
              </a:rPr>
              <a:t>Results: Impact of Timing Inaccuracy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145489"/>
              </p:ext>
            </p:extLst>
          </p:nvPr>
        </p:nvGraphicFramePr>
        <p:xfrm>
          <a:off x="0" y="3405263"/>
          <a:ext cx="4798984" cy="368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748555"/>
              </p:ext>
            </p:extLst>
          </p:nvPr>
        </p:nvGraphicFramePr>
        <p:xfrm>
          <a:off x="4372440" y="3601385"/>
          <a:ext cx="4771560" cy="3356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63385" y="3354437"/>
            <a:ext cx="225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i="1" dirty="0" smtClean="0">
                <a:latin typeface="Calibri" panose="020F0502020204030204" pitchFamily="34" charset="0"/>
              </a:rPr>
              <a:t>Result of pci_b32_fast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3275255" y="5669730"/>
            <a:ext cx="236669" cy="268941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7581900" y="6014867"/>
            <a:ext cx="236669" cy="268941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1962952"/>
      </p:ext>
    </p:extLst>
  </p:cSld>
  <p:clrMapOvr>
    <a:masterClrMapping/>
  </p:clrMapOvr>
  <p:transition advTm="6173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 smtClean="0"/>
              <a:t>Trident2.0: </a:t>
            </a:r>
            <a:r>
              <a:rPr lang="en-US" b="0" dirty="0"/>
              <a:t>high-performance </a:t>
            </a:r>
            <a:r>
              <a:rPr lang="en-US" b="0" dirty="0" smtClean="0"/>
              <a:t>gate sizing</a:t>
            </a:r>
            <a:endParaRPr lang="en-US" b="0" dirty="0"/>
          </a:p>
          <a:p>
            <a:pPr lvl="1"/>
            <a:r>
              <a:rPr lang="en-US" sz="2600" b="0" dirty="0"/>
              <a:t>F</a:t>
            </a:r>
            <a:r>
              <a:rPr lang="en-US" sz="2600" b="0" dirty="0" smtClean="0"/>
              <a:t>ast interconnect models with reasonable accuracy</a:t>
            </a:r>
            <a:br>
              <a:rPr lang="en-US" sz="2600" b="0" dirty="0" smtClean="0"/>
            </a:br>
            <a:r>
              <a:rPr lang="en-US" sz="2600" b="0" dirty="0" smtClean="0"/>
              <a:t>for an efficient internal timer</a:t>
            </a:r>
            <a:endParaRPr lang="en-US" sz="2600" b="0" dirty="0"/>
          </a:p>
          <a:p>
            <a:pPr lvl="1"/>
            <a:r>
              <a:rPr lang="en-US" sz="2600" b="0" dirty="0"/>
              <a:t>C</a:t>
            </a:r>
            <a:r>
              <a:rPr lang="en-US" sz="2600" b="0" dirty="0" smtClean="0"/>
              <a:t>alibration to a signoff timer with an interface</a:t>
            </a:r>
            <a:br>
              <a:rPr lang="en-US" sz="2600" b="0" dirty="0" smtClean="0"/>
            </a:br>
            <a:r>
              <a:rPr lang="en-US" sz="2600" b="0" dirty="0" smtClean="0"/>
              <a:t>to improve timing accuracy</a:t>
            </a:r>
          </a:p>
          <a:p>
            <a:pPr lvl="1"/>
            <a:r>
              <a:rPr lang="en-US" sz="2600" b="0" dirty="0"/>
              <a:t>D</a:t>
            </a:r>
            <a:r>
              <a:rPr lang="en-US" sz="2600" b="0" dirty="0" smtClean="0"/>
              <a:t>edicated critical path optimization with heuristics</a:t>
            </a:r>
          </a:p>
          <a:p>
            <a:endParaRPr lang="en-US" sz="2600" b="0" dirty="0"/>
          </a:p>
          <a:p>
            <a:r>
              <a:rPr lang="en-US" sz="2600" b="0" dirty="0"/>
              <a:t>ISPD 2013 </a:t>
            </a:r>
            <a:r>
              <a:rPr lang="en-US" sz="2600" b="0" dirty="0" smtClean="0"/>
              <a:t>gate sizing contest</a:t>
            </a:r>
          </a:p>
          <a:p>
            <a:pPr lvl="1"/>
            <a:r>
              <a:rPr lang="en-US" sz="2600" b="0" dirty="0" smtClean="0"/>
              <a:t>Trident 2.0 took 2</a:t>
            </a:r>
            <a:r>
              <a:rPr lang="en-US" sz="2600" b="0" baseline="30000" dirty="0" smtClean="0"/>
              <a:t>nd</a:t>
            </a:r>
            <a:r>
              <a:rPr lang="en-US" sz="2600" b="0" dirty="0" smtClean="0"/>
              <a:t> and 1</a:t>
            </a:r>
            <a:r>
              <a:rPr lang="en-US" sz="2600" b="0" baseline="30000" dirty="0" smtClean="0"/>
              <a:t>st</a:t>
            </a:r>
            <a:r>
              <a:rPr lang="en-US" sz="2600" b="0" dirty="0" smtClean="0"/>
              <a:t> places in two contest categories, respectively</a:t>
            </a:r>
          </a:p>
          <a:p>
            <a:pPr marL="0" indent="0">
              <a:buNone/>
            </a:pPr>
            <a:endParaRPr lang="en-US" sz="2600" b="0" dirty="0"/>
          </a:p>
          <a:p>
            <a:r>
              <a:rPr lang="en-US" sz="2600" b="0" dirty="0" smtClean="0"/>
              <a:t>Future work</a:t>
            </a:r>
          </a:p>
          <a:p>
            <a:pPr lvl="1"/>
            <a:r>
              <a:rPr lang="en-US" sz="2600" b="0" dirty="0" smtClean="0"/>
              <a:t>See if </a:t>
            </a:r>
            <a:r>
              <a:rPr lang="en-US" sz="2600" b="0" dirty="0" err="1" smtClean="0"/>
              <a:t>Lagrangian</a:t>
            </a:r>
            <a:r>
              <a:rPr lang="en-US" sz="2600" b="0" dirty="0" smtClean="0"/>
              <a:t> relaxation helps</a:t>
            </a:r>
          </a:p>
          <a:p>
            <a:pPr lvl="1"/>
            <a:r>
              <a:rPr lang="en-US" sz="2600" b="0" dirty="0" smtClean="0"/>
              <a:t>Additional industry benchmarks </a:t>
            </a:r>
            <a:endParaRPr lang="en-US" sz="2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7128621"/>
      </p:ext>
    </p:extLst>
  </p:cSld>
  <p:clrMapOvr>
    <a:masterClrMapping/>
  </p:clrMapOvr>
  <p:transition advTm="61566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0400" y="2413000"/>
            <a:ext cx="7772400" cy="1143000"/>
          </a:xfrm>
        </p:spPr>
        <p:txBody>
          <a:bodyPr/>
          <a:lstStyle/>
          <a:p>
            <a:pPr algn="ctr"/>
            <a:r>
              <a:rPr lang="en-US" sz="4800" dirty="0" smtClean="0"/>
              <a:t>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80333149"/>
      </p:ext>
    </p:extLst>
  </p:cSld>
  <p:clrMapOvr>
    <a:masterClrMapping/>
  </p:clrMapOvr>
  <p:transition advTm="4362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Previous </a:t>
            </a:r>
            <a:r>
              <a:rPr lang="en-US" altLang="ko-KR" dirty="0" smtClean="0">
                <a:ea typeface="굴림" pitchFamily="50" charset="-127"/>
              </a:rPr>
              <a:t>Gate Sizing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92188"/>
            <a:ext cx="8836025" cy="5366883"/>
          </a:xfrm>
        </p:spPr>
        <p:txBody>
          <a:bodyPr/>
          <a:lstStyle/>
          <a:p>
            <a:r>
              <a:rPr lang="en-US" dirty="0"/>
              <a:t>Common </a:t>
            </a:r>
            <a:r>
              <a:rPr lang="en-US" dirty="0" smtClean="0"/>
              <a:t>heuristics/algorithms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altLang="ko-KR" dirty="0">
                <a:ea typeface="굴림" pitchFamily="50" charset="-127"/>
              </a:rPr>
              <a:t>Limitations</a:t>
            </a:r>
          </a:p>
          <a:p>
            <a:pPr lvl="1"/>
            <a:r>
              <a:rPr lang="en-US" dirty="0" smtClean="0"/>
              <a:t>Continuous gate sizing : </a:t>
            </a:r>
            <a:r>
              <a:rPr lang="en-US" dirty="0"/>
              <a:t>industrial cell libraries </a:t>
            </a:r>
            <a:r>
              <a:rPr lang="en-US" dirty="0" smtClean="0"/>
              <a:t>have </a:t>
            </a:r>
            <a:r>
              <a:rPr lang="en-US" dirty="0"/>
              <a:t>discrete gate sizes, and rounding solutions </a:t>
            </a:r>
            <a:r>
              <a:rPr lang="en-US" dirty="0" smtClean="0"/>
              <a:t>may be suboptimal</a:t>
            </a:r>
            <a:endParaRPr lang="en-US" dirty="0"/>
          </a:p>
          <a:p>
            <a:pPr lvl="1"/>
            <a:r>
              <a:rPr lang="en-US" dirty="0"/>
              <a:t>Discrete </a:t>
            </a:r>
            <a:r>
              <a:rPr lang="en-US" dirty="0" smtClean="0"/>
              <a:t>gate sizing : NP-hard problem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scalability issue</a:t>
            </a:r>
          </a:p>
          <a:p>
            <a:pPr lvl="1"/>
            <a:r>
              <a:rPr lang="en-US" dirty="0"/>
              <a:t>Do not account for realistic delay models and constraints (capacitance, slew)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05106" y="1772690"/>
            <a:ext cx="1579655" cy="798095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Continuous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b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gate </a:t>
            </a:r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sizing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96739" y="2663027"/>
            <a:ext cx="1577007" cy="669758"/>
          </a:xfrm>
          <a:prstGeom prst="round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Discrete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b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gate sizing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186961" y="1808784"/>
            <a:ext cx="2731169" cy="3850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Linear  programming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026412" y="1796751"/>
            <a:ext cx="3549315" cy="3609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Convex optimization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026412" y="2229889"/>
            <a:ext cx="3525253" cy="3729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Lagrangian</a:t>
            </a:r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relaxation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198991" y="2759277"/>
            <a:ext cx="2710315" cy="4973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Dynamic programming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026413" y="2735217"/>
            <a:ext cx="3537285" cy="5213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Sensitivity-based sizing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726106"/>
      </p:ext>
    </p:extLst>
  </p:cSld>
  <p:clrMapOvr>
    <a:masterClrMapping/>
  </p:clrMapOvr>
  <p:transition advTm="63139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Previous </a:t>
            </a:r>
            <a:r>
              <a:rPr lang="en-US" altLang="ko-KR" dirty="0" smtClean="0">
                <a:ea typeface="굴림" pitchFamily="50" charset="-127"/>
              </a:rPr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28688"/>
            <a:ext cx="8836025" cy="5366883"/>
          </a:xfrm>
        </p:spPr>
        <p:txBody>
          <a:bodyPr/>
          <a:lstStyle/>
          <a:p>
            <a:r>
              <a:rPr lang="en-US" sz="3200" dirty="0" smtClean="0"/>
              <a:t>Our work extends Trident 1.0 </a:t>
            </a:r>
            <a:br>
              <a:rPr lang="en-US" sz="3200" dirty="0" smtClean="0"/>
            </a:br>
            <a:r>
              <a:rPr lang="en-US" sz="2400" b="1" i="1" kern="1200" dirty="0">
                <a:solidFill>
                  <a:schemeClr val="accent1">
                    <a:lumMod val="75000"/>
                  </a:schemeClr>
                </a:solidFill>
                <a:ea typeface="굴림" pitchFamily="34" charset="-127"/>
                <a:cs typeface="+mn-cs"/>
              </a:rPr>
              <a:t>[Hu et al. Proc. ICCAD 2012]</a:t>
            </a:r>
          </a:p>
          <a:p>
            <a:pPr lvl="1"/>
            <a:r>
              <a:rPr lang="en-US" sz="2800" dirty="0" smtClean="0"/>
              <a:t>Produced strongest results on ISPD 2012 benchmarks</a:t>
            </a:r>
            <a:br>
              <a:rPr lang="en-US" sz="2800" dirty="0" smtClean="0"/>
            </a:br>
            <a:r>
              <a:rPr lang="en-US" sz="2800" dirty="0" smtClean="0"/>
              <a:t>as of ICCAD 2012</a:t>
            </a:r>
          </a:p>
          <a:p>
            <a:pPr lvl="1"/>
            <a:r>
              <a:rPr lang="en-US" sz="2800" dirty="0" err="1" smtClean="0"/>
              <a:t>Metaheuristic</a:t>
            </a:r>
            <a:r>
              <a:rPr lang="en-US" sz="2800" dirty="0" smtClean="0"/>
              <a:t> optimization with importance sampling </a:t>
            </a:r>
            <a:br>
              <a:rPr lang="en-US" sz="2800" dirty="0" smtClean="0"/>
            </a:br>
            <a:r>
              <a:rPr lang="en-US" sz="2800" dirty="0" smtClean="0"/>
              <a:t>and sensitivity-guided search</a:t>
            </a:r>
          </a:p>
          <a:p>
            <a:pPr lvl="1"/>
            <a:r>
              <a:rPr lang="en-US" sz="2800" dirty="0" smtClean="0"/>
              <a:t>Limitation: no </a:t>
            </a:r>
            <a:r>
              <a:rPr lang="en-US" sz="2800" dirty="0"/>
              <a:t>interconnect delay </a:t>
            </a:r>
            <a:r>
              <a:rPr lang="en-US" sz="2800" dirty="0" smtClean="0"/>
              <a:t>calculation</a:t>
            </a:r>
            <a:br>
              <a:rPr lang="en-US" sz="2800" dirty="0" smtClean="0"/>
            </a:br>
            <a:r>
              <a:rPr lang="en-US" sz="2800" dirty="0" smtClean="0"/>
              <a:t>⇒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U</a:t>
            </a:r>
            <a:r>
              <a:rPr lang="en-US" sz="2800" dirty="0" smtClean="0">
                <a:sym typeface="Wingdings" panose="05000000000000000000" pitchFamily="2" charset="2"/>
              </a:rPr>
              <a:t>nrealistic </a:t>
            </a:r>
            <a:r>
              <a:rPr lang="en-US" sz="2800" dirty="0">
                <a:sym typeface="Wingdings" panose="05000000000000000000" pitchFamily="2" charset="2"/>
              </a:rPr>
              <a:t>assumption</a:t>
            </a:r>
            <a:endParaRPr lang="en-US" sz="2800" dirty="0"/>
          </a:p>
          <a:p>
            <a:pPr lvl="1"/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561680"/>
      </p:ext>
    </p:extLst>
  </p:cSld>
  <p:clrMapOvr>
    <a:masterClrMapping/>
  </p:clrMapOvr>
  <p:transition advTm="2900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941388"/>
            <a:ext cx="8836025" cy="5366883"/>
          </a:xfrm>
        </p:spPr>
        <p:txBody>
          <a:bodyPr/>
          <a:lstStyle/>
          <a:p>
            <a:r>
              <a:rPr lang="en-US" dirty="0" smtClean="0"/>
              <a:t>Gate Sizing </a:t>
            </a:r>
            <a:r>
              <a:rPr lang="en-US" dirty="0"/>
              <a:t>in VLSI Design</a:t>
            </a:r>
          </a:p>
          <a:p>
            <a:r>
              <a:rPr lang="en-US" dirty="0"/>
              <a:t>Previous </a:t>
            </a:r>
            <a:r>
              <a:rPr lang="en-US" dirty="0" smtClean="0"/>
              <a:t>Work</a:t>
            </a:r>
            <a:endParaRPr lang="en-US" dirty="0"/>
          </a:p>
          <a:p>
            <a:r>
              <a:rPr lang="en-US" b="1" dirty="0">
                <a:solidFill>
                  <a:schemeClr val="tx2"/>
                </a:solidFill>
              </a:rPr>
              <a:t>Challenges in </a:t>
            </a:r>
            <a:r>
              <a:rPr lang="en-US" b="1" dirty="0" smtClean="0">
                <a:solidFill>
                  <a:schemeClr val="tx2"/>
                </a:solidFill>
              </a:rPr>
              <a:t>Gate Sizing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Issue 1: Interconnect delay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Issue 2: Inaccurate internal timer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Issue 3: Critical paths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dirty="0"/>
              <a:t>High-Performance </a:t>
            </a:r>
            <a:r>
              <a:rPr lang="en-US" dirty="0" smtClean="0"/>
              <a:t>Gate Sizing </a:t>
            </a:r>
            <a:r>
              <a:rPr lang="en-US" dirty="0"/>
              <a:t>with a Signoff Timer</a:t>
            </a:r>
          </a:p>
          <a:p>
            <a:r>
              <a:rPr lang="en-US" dirty="0"/>
              <a:t>Overall Flow</a:t>
            </a:r>
          </a:p>
          <a:p>
            <a:r>
              <a:rPr lang="en-US" dirty="0"/>
              <a:t>Experimental Results</a:t>
            </a:r>
          </a:p>
          <a:p>
            <a:r>
              <a:rPr lang="en-US" dirty="0"/>
              <a:t>Conclusions and Future </a:t>
            </a:r>
            <a:r>
              <a:rPr lang="en-US" dirty="0" smtClean="0"/>
              <a:t>Work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91374"/>
      </p:ext>
    </p:extLst>
  </p:cSld>
  <p:clrMapOvr>
    <a:masterClrMapping/>
  </p:clrMapOvr>
  <p:transition advTm="5901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r>
              <a:rPr lang="en-US" dirty="0"/>
              <a:t>in </a:t>
            </a:r>
            <a:r>
              <a:rPr lang="en-US" dirty="0" smtClean="0"/>
              <a:t>Gate 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1" y="928689"/>
            <a:ext cx="4440450" cy="3700564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Sizing </a:t>
            </a:r>
            <a:r>
              <a:rPr lang="en-US" altLang="ko-KR" dirty="0">
                <a:ea typeface="굴림" pitchFamily="50" charset="-127"/>
              </a:rPr>
              <a:t>problem seen at all phases of RTL-to-GDS </a:t>
            </a:r>
            <a:r>
              <a:rPr lang="en-US" altLang="ko-KR" dirty="0" smtClean="0">
                <a:ea typeface="굴림" pitchFamily="50" charset="-127"/>
              </a:rPr>
              <a:t>flow</a:t>
            </a:r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Becomes more challenging at later design stages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Timing constraints are strict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Gate </a:t>
            </a:r>
            <a:r>
              <a:rPr lang="en-US" altLang="ko-KR" dirty="0">
                <a:ea typeface="굴림" pitchFamily="50" charset="-127"/>
              </a:rPr>
              <a:t>sizing can result in large change in interconnect delay</a:t>
            </a:r>
          </a:p>
          <a:p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6539107" y="1019350"/>
            <a:ext cx="2372816" cy="4574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Gate Level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Netlist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539107" y="2033763"/>
            <a:ext cx="2372816" cy="4574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Placed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Netlist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6539107" y="3029125"/>
            <a:ext cx="2372816" cy="4574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Routed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Netlist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>
            <a:stCxn id="23" idx="2"/>
            <a:endCxn id="24" idx="0"/>
          </p:cNvCxnSpPr>
          <p:nvPr/>
        </p:nvCxnSpPr>
        <p:spPr bwMode="auto">
          <a:xfrm>
            <a:off x="7725515" y="1476804"/>
            <a:ext cx="0" cy="55695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4" idx="2"/>
            <a:endCxn id="25" idx="0"/>
          </p:cNvCxnSpPr>
          <p:nvPr/>
        </p:nvCxnSpPr>
        <p:spPr bwMode="auto">
          <a:xfrm>
            <a:off x="7725515" y="2491217"/>
            <a:ext cx="0" cy="53790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219816" y="1560075"/>
            <a:ext cx="1009379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Placement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1800" y="2557377"/>
            <a:ext cx="565411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Route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37" name="Straight Arrow Connector 36"/>
          <p:cNvCxnSpPr>
            <a:stCxn id="25" idx="2"/>
          </p:cNvCxnSpPr>
          <p:nvPr/>
        </p:nvCxnSpPr>
        <p:spPr bwMode="auto">
          <a:xfrm>
            <a:off x="7725515" y="3486579"/>
            <a:ext cx="9524" cy="61621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ounded Rectangle 39"/>
          <p:cNvSpPr/>
          <p:nvPr/>
        </p:nvSpPr>
        <p:spPr bwMode="auto">
          <a:xfrm>
            <a:off x="6531243" y="3486579"/>
            <a:ext cx="2369105" cy="39012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Interconnects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44" name="Right Arrow 43"/>
          <p:cNvSpPr/>
          <p:nvPr/>
        </p:nvSpPr>
        <p:spPr bwMode="auto">
          <a:xfrm>
            <a:off x="6026271" y="1019350"/>
            <a:ext cx="467019" cy="45745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6026270" y="2038792"/>
            <a:ext cx="467019" cy="45745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lang="en-US">
              <a:ea typeface="+mn-ea"/>
            </a:endParaRPr>
          </a:p>
        </p:txBody>
      </p:sp>
      <p:sp>
        <p:nvSpPr>
          <p:cNvPr id="46" name="Right Arrow 45"/>
          <p:cNvSpPr/>
          <p:nvPr/>
        </p:nvSpPr>
        <p:spPr bwMode="auto">
          <a:xfrm>
            <a:off x="6034135" y="3224188"/>
            <a:ext cx="467019" cy="45745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endParaRPr lang="en-US">
              <a:ea typeface="+mn-e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17016" y="1019349"/>
            <a:ext cx="1001911" cy="285735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sz="200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Gate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Sizing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716467" y="1019350"/>
            <a:ext cx="0" cy="360990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745042" y="4127807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Challenging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6531242" y="3029125"/>
            <a:ext cx="2380681" cy="847581"/>
          </a:xfrm>
          <a:prstGeom prst="roundRect">
            <a:avLst/>
          </a:prstGeom>
          <a:noFill/>
          <a:ln w="25400" cap="flat" cmpd="sng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effectLst/>
              <a:latin typeface="Arial Narrow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65197" y="3267377"/>
            <a:ext cx="140653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Our Problem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523" y="4760220"/>
            <a:ext cx="82895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eaLnBrk="0" latin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itchFamily="34" charset="0"/>
                <a:ea typeface="굴림" pitchFamily="50" charset="-127"/>
                <a:cs typeface="Arial" pitchFamily="34" charset="0"/>
              </a:rPr>
              <a:t>Realistic nature in </a:t>
            </a:r>
            <a:r>
              <a:rPr lang="en-US" sz="2800" b="0" dirty="0">
                <a:latin typeface="Calibri" pitchFamily="34" charset="0"/>
                <a:ea typeface="굴림" pitchFamily="50" charset="-127"/>
                <a:cs typeface="Arial" pitchFamily="34" charset="0"/>
              </a:rPr>
              <a:t>the ISPD </a:t>
            </a:r>
            <a:r>
              <a:rPr lang="en-US" sz="2800" b="0" dirty="0" smtClean="0">
                <a:latin typeface="Calibri" pitchFamily="34" charset="0"/>
                <a:ea typeface="굴림" pitchFamily="50" charset="-127"/>
                <a:cs typeface="Arial" pitchFamily="34" charset="0"/>
              </a:rPr>
              <a:t>2013 Contest benchmarks</a:t>
            </a:r>
            <a:endParaRPr lang="en-US" sz="2800" b="0" dirty="0">
              <a:latin typeface="Calibri" pitchFamily="34" charset="0"/>
              <a:ea typeface="굴림" pitchFamily="50" charset="-127"/>
              <a:cs typeface="Arial" pitchFamily="34" charset="0"/>
            </a:endParaRPr>
          </a:p>
          <a:p>
            <a:pPr marL="742950" lvl="1" indent="-285750" eaLnBrk="0" latin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" pitchFamily="34" charset="0"/>
                <a:ea typeface="굴림" pitchFamily="50" charset="-127"/>
                <a:cs typeface="Arial" pitchFamily="34" charset="0"/>
              </a:rPr>
              <a:t>Routed </a:t>
            </a:r>
            <a:r>
              <a:rPr lang="en-US" sz="2800" b="0" dirty="0" err="1">
                <a:latin typeface="Calibri" pitchFamily="34" charset="0"/>
                <a:ea typeface="굴림" pitchFamily="50" charset="-127"/>
                <a:cs typeface="Arial" pitchFamily="34" charset="0"/>
              </a:rPr>
              <a:t>netlists</a:t>
            </a:r>
            <a:r>
              <a:rPr lang="en-US" sz="2800" b="0" dirty="0">
                <a:latin typeface="Calibri" pitchFamily="34" charset="0"/>
                <a:ea typeface="굴림" pitchFamily="50" charset="-127"/>
                <a:cs typeface="Arial" pitchFamily="34" charset="0"/>
              </a:rPr>
              <a:t> including interconnect </a:t>
            </a:r>
          </a:p>
          <a:p>
            <a:pPr marL="742950" lvl="1" indent="-285750" eaLnBrk="0" latin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itchFamily="34" charset="0"/>
                <a:ea typeface="굴림" pitchFamily="50" charset="-127"/>
                <a:cs typeface="Arial" pitchFamily="34" charset="0"/>
              </a:rPr>
              <a:t>Use </a:t>
            </a:r>
            <a:r>
              <a:rPr lang="en-US" sz="2800" b="0" dirty="0">
                <a:latin typeface="Calibri" pitchFamily="34" charset="0"/>
                <a:ea typeface="굴림" pitchFamily="50" charset="-127"/>
                <a:cs typeface="Arial" pitchFamily="34" charset="0"/>
              </a:rPr>
              <a:t>an industry signoff timer</a:t>
            </a:r>
          </a:p>
          <a:p>
            <a:pPr marL="742950" lvl="1" indent="-285750" eaLnBrk="0" latinLnBrk="0" hangingPunct="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" pitchFamily="34" charset="0"/>
                <a:ea typeface="굴림" pitchFamily="50" charset="-127"/>
                <a:cs typeface="Arial" pitchFamily="34" charset="0"/>
              </a:rPr>
              <a:t>Many near-critical paths in benchmarks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393818"/>
      </p:ext>
    </p:extLst>
  </p:cSld>
  <p:clrMapOvr>
    <a:masterClrMapping/>
  </p:clrMapOvr>
  <p:transition advTm="62839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1: </a:t>
            </a:r>
            <a:r>
              <a:rPr lang="en-US" dirty="0" smtClean="0"/>
              <a:t>Interconnect Delay/Slew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883296"/>
            <a:ext cx="8836025" cy="5712576"/>
          </a:xfrm>
        </p:spPr>
        <p:txBody>
          <a:bodyPr/>
          <a:lstStyle/>
          <a:p>
            <a:r>
              <a:rPr lang="en-US" dirty="0" smtClean="0"/>
              <a:t>Gate sizing affects up/downstream gates/nets delay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Slew degradation from interconnects makes delay worse </a:t>
            </a:r>
          </a:p>
          <a:p>
            <a:pPr marL="0" indent="0">
              <a:buNone/>
            </a:pPr>
            <a:r>
              <a:rPr lang="en-US" dirty="0"/>
              <a:t>⇒</a:t>
            </a:r>
            <a:r>
              <a:rPr lang="en-US" dirty="0" smtClean="0"/>
              <a:t> Impact of gate sizing becomes larger with interconnects</a:t>
            </a:r>
          </a:p>
          <a:p>
            <a:pPr marL="0" indent="0">
              <a:buNone/>
            </a:pPr>
            <a:r>
              <a:rPr lang="en-US" dirty="0"/>
              <a:t>⇒ Careful gate sizing is needed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 rot="16200000" flipV="1">
            <a:off x="3067220" y="-271849"/>
            <a:ext cx="2677831" cy="6707954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sq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latinLnBrk="0"/>
            <a:endParaRPr lang="en-US" sz="2000" b="0" smtClean="0">
              <a:solidFill>
                <a:prstClr val="white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 rot="5400000" flipH="1" flipV="1">
            <a:off x="3907575" y="64450"/>
            <a:ext cx="1872208" cy="5832866"/>
          </a:xfrm>
          <a:prstGeom prst="triangle">
            <a:avLst/>
          </a:prstGeom>
          <a:solidFill>
            <a:schemeClr val="bg1">
              <a:lumMod val="85000"/>
            </a:schemeClr>
          </a:solidFill>
          <a:ln w="25400" cap="sq" cmpd="sng" algn="ctr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latinLnBrk="0"/>
            <a:endParaRPr lang="en-US" sz="2000" b="0" smtClean="0">
              <a:solidFill>
                <a:prstClr val="white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954314"/>
              </p:ext>
            </p:extLst>
          </p:nvPr>
        </p:nvGraphicFramePr>
        <p:xfrm>
          <a:off x="2348304" y="1972771"/>
          <a:ext cx="4729398" cy="2179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Visio" r:id="rId5" imgW="2282353" imgH="1191098" progId="Visio.Drawing.11">
                  <p:embed/>
                </p:oleObj>
              </mc:Choice>
              <mc:Fallback>
                <p:oleObj name="Visio" r:id="rId5" imgW="2282353" imgH="119109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8304" y="1972771"/>
                        <a:ext cx="4729398" cy="2179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1988264" y="1747222"/>
            <a:ext cx="504056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 bwMode="auto">
          <a:xfrm flipH="1">
            <a:off x="2096276" y="4421043"/>
            <a:ext cx="4824536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89148" y="4421044"/>
            <a:ext cx="403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dirty="0" smtClean="0">
                <a:solidFill>
                  <a:srgbClr val="1F497D"/>
                </a:solidFill>
                <a:latin typeface="Calibri" pitchFamily="34" charset="0"/>
                <a:ea typeface="+mn-ea"/>
                <a:cs typeface="Arial" pitchFamily="34" charset="0"/>
              </a:rPr>
              <a:t>Pin capacitance change</a:t>
            </a:r>
            <a:endParaRPr lang="en-US" sz="2800" dirty="0">
              <a:solidFill>
                <a:srgbClr val="1F497D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4600" y="1239531"/>
            <a:ext cx="2167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dirty="0" smtClean="0">
                <a:solidFill>
                  <a:srgbClr val="1F497D"/>
                </a:solidFill>
                <a:latin typeface="Calibri" pitchFamily="34" charset="0"/>
                <a:ea typeface="+mn-ea"/>
                <a:cs typeface="Arial" pitchFamily="34" charset="0"/>
              </a:rPr>
              <a:t>Slew change</a:t>
            </a:r>
            <a:endParaRPr lang="en-US" sz="2800" dirty="0">
              <a:solidFill>
                <a:srgbClr val="C00000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92134329"/>
      </p:ext>
    </p:extLst>
  </p:cSld>
  <p:clrMapOvr>
    <a:masterClrMapping/>
  </p:clrMapOvr>
  <p:transition advTm="41612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2: Inaccurate Internal Timer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timer is not perfectly matched with signoff timer</a:t>
            </a:r>
          </a:p>
          <a:p>
            <a:pPr marL="0" indent="0">
              <a:buNone/>
            </a:pPr>
            <a:r>
              <a:rPr lang="en-US" dirty="0"/>
              <a:t>⇒ Calibration to signoff timer can be used</a:t>
            </a:r>
          </a:p>
          <a:p>
            <a:r>
              <a:rPr lang="en-US" dirty="0" smtClean="0"/>
              <a:t>Still, </a:t>
            </a:r>
            <a:r>
              <a:rPr lang="en-US" dirty="0"/>
              <a:t>the error increases with </a:t>
            </a:r>
            <a:r>
              <a:rPr lang="en-US" dirty="0" err="1"/>
              <a:t>netlist</a:t>
            </a:r>
            <a:r>
              <a:rPr lang="en-US" dirty="0"/>
              <a:t> </a:t>
            </a:r>
            <a:r>
              <a:rPr lang="en-US" dirty="0" smtClean="0"/>
              <a:t>changes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Periodic timing </a:t>
            </a:r>
            <a:r>
              <a:rPr lang="en-US" dirty="0"/>
              <a:t>calibration to a signoff timer is needed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avoid divergence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039804"/>
              </p:ext>
            </p:extLst>
          </p:nvPr>
        </p:nvGraphicFramePr>
        <p:xfrm>
          <a:off x="1026496" y="3657148"/>
          <a:ext cx="4104456" cy="9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0" name="Visio" r:id="rId5" imgW="4995839" imgH="982764" progId="Visio.Drawing.11">
                  <p:embed/>
                </p:oleObj>
              </mc:Choice>
              <mc:Fallback>
                <p:oleObj name="Visio" r:id="rId5" imgW="4995839" imgH="98276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496" y="3657148"/>
                        <a:ext cx="4104456" cy="997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2703" y="2563859"/>
            <a:ext cx="980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</a:rPr>
              <a:t>Error</a:t>
            </a:r>
          </a:p>
          <a:p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</a:rPr>
              <a:t>(internal – signoff)</a:t>
            </a:r>
            <a:endParaRPr lang="en-US" sz="1600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215288" y="2545391"/>
            <a:ext cx="7489" cy="1115462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1223671" y="3664931"/>
            <a:ext cx="6308718" cy="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781129" y="3652161"/>
            <a:ext cx="170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</a:rPr>
              <a:t># cell change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20665"/>
              </p:ext>
            </p:extLst>
          </p:nvPr>
        </p:nvGraphicFramePr>
        <p:xfrm>
          <a:off x="1990356" y="4161382"/>
          <a:ext cx="41052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1" name="Visio" r:id="rId7" imgW="4995839" imgH="982764" progId="Visio.Drawing.11">
                  <p:embed/>
                </p:oleObj>
              </mc:Choice>
              <mc:Fallback>
                <p:oleObj name="Visio" r:id="rId7" imgW="4995839" imgH="98276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356" y="4161382"/>
                        <a:ext cx="41052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578967"/>
              </p:ext>
            </p:extLst>
          </p:nvPr>
        </p:nvGraphicFramePr>
        <p:xfrm>
          <a:off x="3333461" y="4737446"/>
          <a:ext cx="41052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2" name="Visio" r:id="rId9" imgW="4995839" imgH="982764" progId="Visio.Drawing.11">
                  <p:embed/>
                </p:oleObj>
              </mc:Choice>
              <mc:Fallback>
                <p:oleObj name="Visio" r:id="rId9" imgW="4995839" imgH="98276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461" y="4737446"/>
                        <a:ext cx="41052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1215288" y="2545391"/>
            <a:ext cx="6058650" cy="1106770"/>
          </a:xfrm>
          <a:custGeom>
            <a:avLst/>
            <a:gdLst>
              <a:gd name="connsiteX0" fmla="*/ 0 w 6504709"/>
              <a:gd name="connsiteY0" fmla="*/ 1465118 h 1465118"/>
              <a:gd name="connsiteX1" fmla="*/ 2265218 w 6504709"/>
              <a:gd name="connsiteY1" fmla="*/ 1205345 h 1465118"/>
              <a:gd name="connsiteX2" fmla="*/ 3803073 w 6504709"/>
              <a:gd name="connsiteY2" fmla="*/ 1018309 h 1465118"/>
              <a:gd name="connsiteX3" fmla="*/ 5652655 w 6504709"/>
              <a:gd name="connsiteY3" fmla="*/ 488373 h 1465118"/>
              <a:gd name="connsiteX4" fmla="*/ 6504709 w 6504709"/>
              <a:gd name="connsiteY4" fmla="*/ 0 h 1465118"/>
              <a:gd name="connsiteX0" fmla="*/ 0 w 6504709"/>
              <a:gd name="connsiteY0" fmla="*/ 1465118 h 1465118"/>
              <a:gd name="connsiteX1" fmla="*/ 2265218 w 6504709"/>
              <a:gd name="connsiteY1" fmla="*/ 1272593 h 1465118"/>
              <a:gd name="connsiteX2" fmla="*/ 3803073 w 6504709"/>
              <a:gd name="connsiteY2" fmla="*/ 1018309 h 1465118"/>
              <a:gd name="connsiteX3" fmla="*/ 5652655 w 6504709"/>
              <a:gd name="connsiteY3" fmla="*/ 488373 h 1465118"/>
              <a:gd name="connsiteX4" fmla="*/ 6504709 w 6504709"/>
              <a:gd name="connsiteY4" fmla="*/ 0 h 146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4709" h="1465118">
                <a:moveTo>
                  <a:pt x="0" y="1465118"/>
                </a:moveTo>
                <a:cubicBezTo>
                  <a:pt x="755073" y="1378527"/>
                  <a:pt x="1510145" y="1359184"/>
                  <a:pt x="2265218" y="1272593"/>
                </a:cubicBezTo>
                <a:cubicBezTo>
                  <a:pt x="2899063" y="1198125"/>
                  <a:pt x="3238500" y="1149012"/>
                  <a:pt x="3803073" y="1018309"/>
                </a:cubicBezTo>
                <a:cubicBezTo>
                  <a:pt x="4367646" y="887606"/>
                  <a:pt x="5202382" y="658091"/>
                  <a:pt x="5652655" y="488373"/>
                </a:cubicBezTo>
                <a:cubicBezTo>
                  <a:pt x="6102928" y="318655"/>
                  <a:pt x="6369627" y="64077"/>
                  <a:pt x="6504709" y="0"/>
                </a:cubicBezTo>
              </a:path>
            </a:pathLst>
          </a:custGeom>
          <a:ln w="28575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31689" y="2393795"/>
            <a:ext cx="3270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Error accumulation</a:t>
            </a:r>
            <a:b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with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libri" pitchFamily="34" charset="0"/>
              </a:rPr>
              <a:t>netlist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change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881" y="4600607"/>
            <a:ext cx="152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latinLnBrk="0" hangingPunct="0"/>
            <a:r>
              <a:rPr lang="en-US" b="0" dirty="0" err="1" smtClean="0">
                <a:latin typeface="Calibri" panose="020F0502020204030204" pitchFamily="34" charset="0"/>
              </a:rPr>
              <a:t>Netlist</a:t>
            </a:r>
            <a:r>
              <a:rPr lang="en-US" b="0" dirty="0" smtClean="0">
                <a:latin typeface="Calibri" panose="020F0502020204030204" pitchFamily="34" charset="0"/>
              </a:rPr>
              <a:t> change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008386" y="4052271"/>
            <a:ext cx="1941643" cy="10966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2"/>
    </p:custDataLst>
    <p:extLst>
      <p:ext uri="{BB962C8B-B14F-4D97-AF65-F5344CB8AC3E}">
        <p14:creationId xmlns:p14="http://schemas.microsoft.com/office/powerpoint/2010/main" val="32202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5108">
        <p:fade/>
      </p:transition>
    </mc:Choice>
    <mc:Fallback xmlns="">
      <p:transition spd="med" advTm="351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6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9" grpId="0"/>
      <p:bldP spid="11" grpId="0" animBg="1"/>
      <p:bldP spid="31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2.6|9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4.1|7.4|7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|16.5|15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10.5|5.6|8.7|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7|12|12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9.5|7.5|2.9|9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9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4.6|5.1|3.2|9.1|8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5.7|6.1|4.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12.9|4.7|8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.9|3.8|6.1|8.7|10|3.8|9.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5.4|3.8|5.3|3|4.4|16.1|17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5.4|3.8|5.3|3|4.4|16.1|17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2.7|3|4|8.6|3.2|3.3|5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7.7|7.8|5.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6|1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3|11|8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5.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5.7|6.1|6.4|3.9|7.7|2.8|1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1.5|3.1|1.1|1.5|1.8|6.8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8.7|13.7|13.2|1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6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5.7|7.2|3.4|5.9|14.8|4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3.9|7.7|6.8|7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8.4|5.8"/>
</p:tagLst>
</file>

<file path=ppt/theme/theme1.xml><?xml version="1.0" encoding="utf-8"?>
<a:theme xmlns:a="http://schemas.openxmlformats.org/drawingml/2006/main" name="gsrcPresentatio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srcPresentation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eaLnBrk="0" latinLnBrk="0" hangingPunct="0">
          <a:defRPr b="0" dirty="0" smtClean="0">
            <a:latin typeface="Calibri" panose="020F0502020204030204" pitchFamily="34" charset="0"/>
          </a:defRPr>
        </a:defPPr>
      </a:lstStyle>
    </a:txDef>
  </a:objectDefaults>
  <a:extraClrSchemeLst>
    <a:extraClrScheme>
      <a:clrScheme name="gsrcPresentationTemplate 1">
        <a:dk1>
          <a:srgbClr val="0033CC"/>
        </a:dk1>
        <a:lt1>
          <a:srgbClr val="99FFFF"/>
        </a:lt1>
        <a:dk2>
          <a:srgbClr val="000000"/>
        </a:dk2>
        <a:lt2>
          <a:srgbClr val="000000"/>
        </a:lt2>
        <a:accent1>
          <a:srgbClr val="00B8A5"/>
        </a:accent1>
        <a:accent2>
          <a:srgbClr val="2C005E"/>
        </a:accent2>
        <a:accent3>
          <a:srgbClr val="CAFFFF"/>
        </a:accent3>
        <a:accent4>
          <a:srgbClr val="002AAE"/>
        </a:accent4>
        <a:accent5>
          <a:srgbClr val="AAD8CF"/>
        </a:accent5>
        <a:accent6>
          <a:srgbClr val="270054"/>
        </a:accent6>
        <a:hlink>
          <a:srgbClr val="4C82FF"/>
        </a:hlink>
        <a:folHlink>
          <a:srgbClr val="FFB8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rcPresentationTemplate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abkgroup</Template>
  <TotalTime>76578</TotalTime>
  <Words>4401</Words>
  <Application>Microsoft Office PowerPoint</Application>
  <PresentationFormat>On-screen Show (4:3)</PresentationFormat>
  <Paragraphs>662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gsrcPresentationTemplate</vt:lpstr>
      <vt:lpstr>Visio</vt:lpstr>
      <vt:lpstr>High-Performance Gate Sizing  with a Signoff Timer</vt:lpstr>
      <vt:lpstr>Outline</vt:lpstr>
      <vt:lpstr>Gate Sizing in VLSI Design</vt:lpstr>
      <vt:lpstr>Previous Gate Sizing Techniques</vt:lpstr>
      <vt:lpstr>Previous Work</vt:lpstr>
      <vt:lpstr>Outline</vt:lpstr>
      <vt:lpstr>Challenges in Gate Sizing</vt:lpstr>
      <vt:lpstr>Issue 1: Interconnect Delay/Slew</vt:lpstr>
      <vt:lpstr>Issue 2: Inaccurate Internal Timer</vt:lpstr>
      <vt:lpstr>Issue 3: Critical Paths</vt:lpstr>
      <vt:lpstr>Outline</vt:lpstr>
      <vt:lpstr>1. Internal Timer with Interconnect Timing Models</vt:lpstr>
      <vt:lpstr>Interconnect Delay/Slew : Pre-Existing Models</vt:lpstr>
      <vt:lpstr>Interconnect Delay/Slew : Model Selection</vt:lpstr>
      <vt:lpstr>2. Calibration to a Signoff Timer</vt:lpstr>
      <vt:lpstr>Calibration Frequency vs. Error</vt:lpstr>
      <vt:lpstr>Efficient Signoff-Timer Interface</vt:lpstr>
      <vt:lpstr>3. Critical Path Optimization</vt:lpstr>
      <vt:lpstr>Critical Path Optimization: Downsizing Fanouts</vt:lpstr>
      <vt:lpstr>Critical Path Optimization: Peephole Optimization</vt:lpstr>
      <vt:lpstr>4. Sensitivity Function</vt:lpstr>
      <vt:lpstr>Outline</vt:lpstr>
      <vt:lpstr>Overall Optimization Flow</vt:lpstr>
      <vt:lpstr>Timing Recovery: Overall Procedure</vt:lpstr>
      <vt:lpstr>Timing Recovery: Overall Procedure</vt:lpstr>
      <vt:lpstr>PRFT: Sensitivity-Guided Gate Sizing</vt:lpstr>
      <vt:lpstr>Outline</vt:lpstr>
      <vt:lpstr>ISPD 2013 Gate Sizing Contest</vt:lpstr>
      <vt:lpstr>Experimental Results: Power and Runtime Result</vt:lpstr>
      <vt:lpstr>Experimental Results: Runtime Breakdown</vt:lpstr>
      <vt:lpstr>Experimental Results: Optimization Trajectories</vt:lpstr>
      <vt:lpstr>Experimental Results: Impact of Timing Inaccuracy</vt:lpstr>
      <vt:lpstr>Conclusions and Future Work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Samsung TAC Forum TECHNICAL SEMINAR</dc:title>
  <dc:creator>ABK</dc:creator>
  <cp:lastModifiedBy>HYEIN</cp:lastModifiedBy>
  <cp:revision>3116</cp:revision>
  <cp:lastPrinted>2013-11-17T06:17:44Z</cp:lastPrinted>
  <dcterms:created xsi:type="dcterms:W3CDTF">1995-06-17T23:31:02Z</dcterms:created>
  <dcterms:modified xsi:type="dcterms:W3CDTF">2013-11-21T19:24:24Z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keutzer@eecs.berkeley.edu</vt:lpwstr>
  </property>
  <property fmtid="{D5CDD505-2E9C-101B-9397-08002B2CF9AE}" pid="8" name="HomePage">
    <vt:lpwstr>www-cad.eecs.berkeley.edu/~keutzer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U:\My Documents\HTMLDoc\290A</vt:lpwstr>
  </property>
</Properties>
</file>