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D2"/>
    <a:srgbClr val="070FD2"/>
    <a:srgbClr val="02BCFF"/>
    <a:srgbClr val="2BA8FF"/>
    <a:srgbClr val="3728A8"/>
    <a:srgbClr val="CFDBF1"/>
    <a:srgbClr val="6B9EDB"/>
    <a:srgbClr val="F3F7FB"/>
    <a:srgbClr val="C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33" autoAdjust="0"/>
  </p:normalViewPr>
  <p:slideViewPr>
    <p:cSldViewPr>
      <p:cViewPr>
        <p:scale>
          <a:sx n="50" d="100"/>
          <a:sy n="50" d="100"/>
        </p:scale>
        <p:origin x="1792" y="-8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8B681-8C24-4403-823B-D478E10E9F3C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31A4-DA27-4298-A4DF-BFFFF601F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31A4-DA27-4298-A4DF-BFFFF601F6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34"/>
            <a:ext cx="27980640" cy="9408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95"/>
            <a:ext cx="7406640" cy="374497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95"/>
            <a:ext cx="21671280" cy="374497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2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2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79"/>
            <a:ext cx="27980640" cy="9601195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92"/>
            <a:ext cx="14538960" cy="2896616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92"/>
            <a:ext cx="14538960" cy="2896616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9824722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13919199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8" y="9824722"/>
            <a:ext cx="14550389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8" y="13919199"/>
            <a:ext cx="14550389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7" y="1747522"/>
            <a:ext cx="10829928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34"/>
            <a:ext cx="18402302" cy="37459925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7" y="9184654"/>
            <a:ext cx="10829928" cy="30022805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40" cy="3627125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58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7"/>
            <a:ext cx="19751040" cy="5151115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92"/>
            <a:ext cx="29626560" cy="2896616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5"/>
            <a:ext cx="7680960" cy="2336798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60C2-06DE-49C7-8411-1929355C2A00}" type="datetimeFigureOut">
              <a:rPr lang="en-US" smtClean="0"/>
              <a:pPr/>
              <a:t>7/26/12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5"/>
            <a:ext cx="10424160" cy="2336798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5"/>
            <a:ext cx="7680960" cy="2336798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CB45-7A15-4065-A4F3-31397BF4F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7.png"/><Relationship Id="rId13" Type="http://schemas.microsoft.com/office/2007/relationships/hdphoto" Target="../media/hdphoto1.wdp"/><Relationship Id="rId14" Type="http://schemas.openxmlformats.org/officeDocument/2006/relationships/image" Target="../media/image8.emf"/><Relationship Id="rId15" Type="http://schemas.openxmlformats.org/officeDocument/2006/relationships/image" Target="../media/image9.emf"/><Relationship Id="rId16" Type="http://schemas.openxmlformats.org/officeDocument/2006/relationships/image" Target="../media/image10.emf"/><Relationship Id="rId1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image" Target="../media/image4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.emf"/><Relationship Id="rId10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629400" y="685800"/>
            <a:ext cx="20391120" cy="4755509"/>
          </a:xfrm>
          <a:prstGeom prst="rect">
            <a:avLst/>
          </a:prstGeom>
          <a:solidFill>
            <a:schemeClr val="bg1"/>
          </a:solidFill>
          <a:ln w="76200">
            <a:solidFill>
              <a:srgbClr val="4F81BD"/>
            </a:solidFill>
          </a:ln>
          <a:effectLst>
            <a:outerShdw blurRad="444500" dist="419100" dir="5580000" algn="t" rotWithShape="0">
              <a:schemeClr val="tx2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680" y="559641"/>
            <a:ext cx="20299680" cy="368100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8800" b="1" dirty="0"/>
              <a:t>TAP: Token-Based </a:t>
            </a:r>
            <a:r>
              <a:rPr lang="en-US" sz="8800" b="1" dirty="0" smtClean="0"/>
              <a:t>Adaptive </a:t>
            </a:r>
            <a:r>
              <a:rPr lang="en-US" sz="8800" b="1" dirty="0"/>
              <a:t>Power </a:t>
            </a:r>
            <a:r>
              <a:rPr lang="en-US" sz="8800" b="1" dirty="0" smtClean="0"/>
              <a:t>Gating</a:t>
            </a:r>
            <a:r>
              <a:rPr lang="en-US" sz="8800" dirty="0"/>
              <a:t/>
            </a:r>
            <a:br>
              <a:rPr lang="en-US" sz="8800" dirty="0"/>
            </a:br>
            <a:endParaRPr lang="en-US" sz="4800" dirty="0" smtClean="0"/>
          </a:p>
          <a:p>
            <a:pPr algn="ctr"/>
            <a:r>
              <a:rPr lang="en-US" sz="4800" dirty="0" smtClean="0"/>
              <a:t>Andrew B. Kahng, Seokhyeong Kang, Tajana S. Rosing, and Richard Strong</a:t>
            </a:r>
          </a:p>
          <a:p>
            <a:pPr algn="ctr"/>
            <a:r>
              <a:rPr lang="en-US" sz="4800" dirty="0" smtClean="0"/>
              <a:t>UC </a:t>
            </a:r>
            <a:r>
              <a:rPr lang="en-US" sz="4800" dirty="0" smtClean="0"/>
              <a:t>San Diego</a:t>
            </a:r>
            <a:endParaRPr lang="en-US" sz="4800" dirty="0"/>
          </a:p>
        </p:txBody>
      </p:sp>
      <p:sp>
        <p:nvSpPr>
          <p:cNvPr id="17" name="Frame 16"/>
          <p:cNvSpPr/>
          <p:nvPr/>
        </p:nvSpPr>
        <p:spPr>
          <a:xfrm>
            <a:off x="552797" y="365760"/>
            <a:ext cx="31821120" cy="43159680"/>
          </a:xfrm>
          <a:prstGeom prst="frame">
            <a:avLst>
              <a:gd name="adj1" fmla="val 63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840" y="6243497"/>
            <a:ext cx="13548360" cy="8974766"/>
          </a:xfrm>
          <a:prstGeom prst="rect">
            <a:avLst/>
          </a:prstGeom>
          <a:ln w="57150" cmpd="sng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marL="1028702" indent="-1028702">
              <a:buClr>
                <a:srgbClr val="FF0000"/>
              </a:buClr>
              <a:buFont typeface="Arial"/>
              <a:buChar char="•"/>
            </a:pPr>
            <a:endParaRPr lang="en-US" sz="4800" dirty="0" smtClean="0"/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 </a:t>
            </a:r>
            <a:r>
              <a:rPr lang="en-US" sz="4000" b="1" dirty="0" smtClean="0"/>
              <a:t>Motivation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More </a:t>
            </a:r>
            <a:r>
              <a:rPr lang="en-US" sz="3600" dirty="0"/>
              <a:t>leakage at advanced technology nodes </a:t>
            </a:r>
            <a:endParaRPr lang="en-US" sz="3600" dirty="0" smtClean="0"/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  More cores </a:t>
            </a:r>
            <a:r>
              <a:rPr lang="en-US" altLang="ko-KR" sz="3600" dirty="0" smtClean="0">
                <a:solidFill>
                  <a:srgbClr val="10253F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</a:t>
            </a:r>
            <a:r>
              <a:rPr lang="en-US" altLang="ko-KR" sz="3600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longer memory latencies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>
                <a:solidFill>
                  <a:srgbClr val="10253F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</a:t>
            </a:r>
            <a:r>
              <a:rPr lang="en-US" sz="3600" dirty="0" smtClean="0">
                <a:solidFill>
                  <a:srgbClr val="10253F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Long memory accesses ( &gt; 45ns) </a:t>
            </a:r>
            <a:r>
              <a:rPr lang="en-US" sz="3600" dirty="0" smtClean="0">
                <a:solidFill>
                  <a:srgbClr val="FF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waste core power!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Goals</a:t>
            </a:r>
          </a:p>
          <a:p>
            <a:pPr marL="1143000" indent="-571500">
              <a:buClr>
                <a:srgbClr val="FF0000"/>
              </a:buClr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Power gate cores during memory accesses</a:t>
            </a:r>
          </a:p>
          <a:p>
            <a:pPr marL="1143000" indent="-571500">
              <a:buClr>
                <a:srgbClr val="FF0000"/>
              </a:buClr>
              <a:buFont typeface="Arial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Zero performance hit </a:t>
            </a:r>
            <a:r>
              <a:rPr lang="en-US" sz="3600" dirty="0"/>
              <a:t>on the application</a:t>
            </a:r>
          </a:p>
          <a:p>
            <a:pPr marL="1143000" indent="-57150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Adapt to application behavior and system utilization</a:t>
            </a:r>
          </a:p>
          <a:p>
            <a:pPr marL="1143000" indent="-57150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Maintain </a:t>
            </a:r>
            <a:r>
              <a:rPr lang="en-US" sz="3600" dirty="0" smtClean="0"/>
              <a:t>core-voltage </a:t>
            </a:r>
            <a:r>
              <a:rPr lang="en-US" sz="3600" dirty="0"/>
              <a:t>noise fluctuations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below 5%</a:t>
            </a:r>
          </a:p>
          <a:p>
            <a:pPr marL="1143000" indent="-57150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Keep core current below </a:t>
            </a:r>
            <a:r>
              <a:rPr lang="en-US" sz="3600" dirty="0" smtClean="0"/>
              <a:t>peak-current limit</a:t>
            </a:r>
            <a:endParaRPr lang="en-US" sz="3600" b="1" dirty="0" smtClean="0">
              <a:solidFill>
                <a:srgbClr val="10253F"/>
              </a:solidFill>
              <a:latin typeface="Calibri" charset="0"/>
              <a:ea typeface="굴림" charset="0"/>
              <a:cs typeface="Calibri" charset="0"/>
              <a:sym typeface="Symbol" charset="0"/>
            </a:endParaRP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Token-Based Adaptive Power Gating</a:t>
            </a:r>
          </a:p>
          <a:p>
            <a:pPr marL="571500">
              <a:buClr>
                <a:srgbClr val="FF0000"/>
              </a:buClr>
            </a:pPr>
            <a:r>
              <a:rPr lang="en-US" sz="4000" b="1" dirty="0" smtClean="0">
                <a:solidFill>
                  <a:srgbClr val="10253F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 </a:t>
            </a:r>
          </a:p>
          <a:p>
            <a:pPr marL="571500">
              <a:buClr>
                <a:srgbClr val="FF0000"/>
              </a:buClr>
            </a:pPr>
            <a:endParaRPr lang="en-US" sz="4000" b="1" dirty="0">
              <a:solidFill>
                <a:srgbClr val="10253F"/>
              </a:solidFill>
              <a:latin typeface="Calibri" charset="0"/>
              <a:ea typeface="굴림" charset="0"/>
              <a:cs typeface="Calibri" charset="0"/>
              <a:sym typeface="Symbol" charset="0"/>
            </a:endParaRPr>
          </a:p>
          <a:p>
            <a:pPr marL="571500">
              <a:buClr>
                <a:srgbClr val="FF0000"/>
              </a:buClr>
            </a:pPr>
            <a:endParaRPr lang="en-US" sz="4000" b="1" dirty="0">
              <a:solidFill>
                <a:srgbClr val="10253F"/>
              </a:solidFill>
              <a:latin typeface="Calibri" charset="0"/>
              <a:ea typeface="굴림" charset="0"/>
              <a:cs typeface="Calibri" charset="0"/>
              <a:sym typeface="Symbo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99920" y="6705600"/>
            <a:ext cx="14356080" cy="589699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4000" dirty="0"/>
              <a:t> </a:t>
            </a:r>
            <a:r>
              <a:rPr lang="en-US" sz="4000" b="1" dirty="0" smtClean="0"/>
              <a:t>Programmable Power Gating Switch (PPGS)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Two-stage wake-up sequence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First-stage header switches control peak current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Peak current controls the wake-up latency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More peak current </a:t>
            </a:r>
            <a:r>
              <a:rPr lang="en-US" altLang="ko-KR" sz="3600" dirty="0" smtClean="0">
                <a:solidFill>
                  <a:srgbClr val="000000"/>
                </a:solidFill>
                <a:latin typeface="Calibri" charset="0"/>
                <a:ea typeface="굴림" charset="0"/>
                <a:cs typeface="Calibri" charset="0"/>
                <a:sym typeface="Symbol" charset="0"/>
              </a:rPr>
              <a:t> more voltage noise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4000" b="1" dirty="0" smtClean="0"/>
              <a:t> State Retention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Architectural registers saved in retention flip-flops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</a:t>
            </a:r>
            <a:r>
              <a:rPr lang="en-US" sz="3600" dirty="0" smtClean="0"/>
              <a:t>SRAM-cell </a:t>
            </a:r>
            <a:r>
              <a:rPr lang="en-US" sz="3600" dirty="0" smtClean="0"/>
              <a:t>leakage reduced via source biasing 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3600" b="1" dirty="0" smtClean="0"/>
              <a:t>   </a:t>
            </a:r>
            <a:r>
              <a:rPr lang="en-US" sz="3600" dirty="0" smtClean="0"/>
              <a:t>Complex logic and non-essential flip-flops power gated</a:t>
            </a:r>
          </a:p>
          <a:p>
            <a:pPr marL="571500">
              <a:buClr>
                <a:srgbClr val="FF0000"/>
              </a:buClr>
              <a:buFont typeface="Arial"/>
              <a:buChar char="•"/>
            </a:pPr>
            <a:r>
              <a:rPr lang="en-US" sz="4000" b="1" dirty="0" smtClean="0"/>
              <a:t> Wake-up Sequence</a:t>
            </a:r>
            <a:endParaRPr lang="en-US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1219200" y="15599854"/>
            <a:ext cx="13639800" cy="8174546"/>
          </a:xfrm>
          <a:prstGeom prst="rect">
            <a:avLst/>
          </a:prstGeom>
          <a:ln w="76200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marL="182880">
              <a:buClr>
                <a:srgbClr val="FF0000"/>
              </a:buClr>
            </a:pPr>
            <a:endParaRPr lang="en-US" sz="4000" b="1" dirty="0" smtClean="0"/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b="1" dirty="0" smtClean="0">
                <a:cs typeface="Arial" charset="0"/>
              </a:rPr>
              <a:t> Token </a:t>
            </a:r>
            <a:r>
              <a:rPr lang="en-US" altLang="ko-KR" sz="4000" b="1" dirty="0">
                <a:cs typeface="Arial" charset="0"/>
              </a:rPr>
              <a:t>packet </a:t>
            </a:r>
            <a:r>
              <a:rPr lang="en-US" altLang="ko-KR" sz="4000" b="1" dirty="0" smtClean="0">
                <a:cs typeface="Arial" charset="0"/>
              </a:rPr>
              <a:t>contains:</a:t>
            </a:r>
            <a:r>
              <a:rPr lang="en-US" altLang="ko-KR" sz="4000" dirty="0" smtClean="0">
                <a:cs typeface="Arial" charset="0"/>
              </a:rPr>
              <a:t> </a:t>
            </a:r>
            <a:endParaRPr lang="en-US" altLang="ko-KR" sz="4000" dirty="0">
              <a:cs typeface="Arial" charset="0"/>
            </a:endParaRP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Cache </a:t>
            </a:r>
            <a:r>
              <a:rPr lang="en-US" altLang="ko-KR" sz="3600" dirty="0">
                <a:cs typeface="Arial" charset="0"/>
              </a:rPr>
              <a:t>level of the </a:t>
            </a:r>
            <a:r>
              <a:rPr lang="en-US" altLang="ko-KR" sz="3600" dirty="0" smtClean="0">
                <a:cs typeface="Arial" charset="0"/>
              </a:rPr>
              <a:t>miss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ETA </a:t>
            </a:r>
            <a:r>
              <a:rPr lang="en-US" altLang="ko-KR" sz="3600" dirty="0">
                <a:cs typeface="Arial" charset="0"/>
              </a:rPr>
              <a:t>of response from next </a:t>
            </a:r>
            <a:r>
              <a:rPr lang="en-US" altLang="ko-KR" sz="3600" dirty="0" smtClean="0">
                <a:cs typeface="Arial" charset="0"/>
              </a:rPr>
              <a:t>level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Sent </a:t>
            </a:r>
            <a:r>
              <a:rPr lang="en-US" altLang="ko-KR" sz="3600" dirty="0">
                <a:cs typeface="Arial" charset="0"/>
              </a:rPr>
              <a:t>by cache </a:t>
            </a:r>
            <a:r>
              <a:rPr lang="en-US" altLang="ko-KR" sz="3600" dirty="0" smtClean="0">
                <a:cs typeface="Arial" charset="0"/>
              </a:rPr>
              <a:t>controller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b="1" dirty="0" smtClean="0">
                <a:cs typeface="Arial" charset="0"/>
              </a:rPr>
              <a:t> PPGS:</a:t>
            </a:r>
            <a:endParaRPr lang="en-US" altLang="ko-KR" sz="4000" b="1" dirty="0">
              <a:cs typeface="Arial" charset="0"/>
            </a:endParaRP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Receives tokens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Assigns </a:t>
            </a:r>
            <a:r>
              <a:rPr lang="en-US" altLang="ko-KR" sz="3600" dirty="0">
                <a:cs typeface="Arial" charset="0"/>
              </a:rPr>
              <a:t>ETAs to each </a:t>
            </a:r>
            <a:r>
              <a:rPr lang="en-US" altLang="ko-KR" sz="3600" dirty="0" smtClean="0">
                <a:cs typeface="Arial" charset="0"/>
              </a:rPr>
              <a:t/>
            </a:r>
            <a:br>
              <a:rPr lang="en-US" altLang="ko-KR" sz="3600" dirty="0" smtClean="0">
                <a:cs typeface="Arial" charset="0"/>
              </a:rPr>
            </a:br>
            <a:r>
              <a:rPr lang="en-US" altLang="ko-KR" sz="3600" dirty="0" smtClean="0">
                <a:cs typeface="Arial" charset="0"/>
              </a:rPr>
              <a:t>    memory request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Determines </a:t>
            </a:r>
            <a:r>
              <a:rPr lang="en-US" altLang="ko-KR" sz="3600" dirty="0">
                <a:cs typeface="Arial" charset="0"/>
              </a:rPr>
              <a:t>core stall </a:t>
            </a:r>
            <a:r>
              <a:rPr lang="en-US" altLang="ko-KR" sz="3600" dirty="0" smtClean="0">
                <a:cs typeface="Arial" charset="0"/>
              </a:rPr>
              <a:t>window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b="1" dirty="0" smtClean="0">
                <a:cs typeface="Arial" charset="0"/>
              </a:rPr>
              <a:t> WUC: Wake-up Controller</a:t>
            </a:r>
            <a:endParaRPr lang="en-US" altLang="ko-KR" sz="4000" b="1" dirty="0">
              <a:cs typeface="Arial" charset="0"/>
            </a:endParaRP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dirty="0" smtClean="0">
                <a:cs typeface="Arial" charset="0"/>
              </a:rPr>
              <a:t>   </a:t>
            </a:r>
            <a:r>
              <a:rPr lang="en-US" altLang="ko-KR" sz="3600" dirty="0" smtClean="0">
                <a:cs typeface="Arial" charset="0"/>
              </a:rPr>
              <a:t>PPGS </a:t>
            </a:r>
            <a:r>
              <a:rPr lang="en-US" altLang="ko-KR" sz="3600" dirty="0">
                <a:cs typeface="Arial" charset="0"/>
              </a:rPr>
              <a:t>registers core state (idle/active</a:t>
            </a:r>
            <a:r>
              <a:rPr lang="en-US" altLang="ko-KR" sz="3600" dirty="0" smtClean="0">
                <a:cs typeface="Arial" charset="0"/>
              </a:rPr>
              <a:t>)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WUC </a:t>
            </a:r>
            <a:r>
              <a:rPr lang="en-US" altLang="ko-KR" sz="3600" dirty="0">
                <a:cs typeface="Arial" charset="0"/>
              </a:rPr>
              <a:t>determines safe </a:t>
            </a:r>
            <a:r>
              <a:rPr lang="en-US" altLang="ko-KR" sz="3600" dirty="0" smtClean="0">
                <a:cs typeface="Arial" charset="0"/>
              </a:rPr>
              <a:t>wake-up </a:t>
            </a:r>
            <a:r>
              <a:rPr lang="en-US" altLang="ko-KR" sz="3600" dirty="0" smtClean="0">
                <a:cs typeface="Arial" charset="0"/>
              </a:rPr>
              <a:t>modes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Aggressive wake-up </a:t>
            </a:r>
            <a:r>
              <a:rPr lang="en-US" altLang="ko-KR" sz="3600" dirty="0">
                <a:cs typeface="Arial" charset="0"/>
              </a:rPr>
              <a:t>modes follow lower utilization</a:t>
            </a:r>
            <a:endParaRPr lang="en-US" sz="3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TAP-dynamic-abstrac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749793"/>
            <a:ext cx="10591800" cy="6730207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>
            <a:off x="15621000" y="204978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42291000"/>
            <a:ext cx="30937200" cy="838200"/>
          </a:xfrm>
          <a:prstGeom prst="rect">
            <a:avLst/>
          </a:prstGeom>
          <a:ln w="762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Support from</a:t>
            </a:r>
            <a:r>
              <a:rPr lang="en-US" sz="4000" dirty="0" smtClean="0"/>
              <a:t> </a:t>
            </a:r>
            <a:r>
              <a:rPr lang="en-US" sz="4000" dirty="0"/>
              <a:t>NSF, </a:t>
            </a:r>
            <a:r>
              <a:rPr lang="en-US" sz="4000" dirty="0" smtClean="0"/>
              <a:t>MARCO FCRP (</a:t>
            </a:r>
            <a:r>
              <a:rPr lang="en-US" sz="4000" dirty="0" err="1" smtClean="0"/>
              <a:t>MuSyC</a:t>
            </a:r>
            <a:r>
              <a:rPr lang="en-US" sz="4000" dirty="0" smtClean="0"/>
              <a:t> and GSRC centers), </a:t>
            </a:r>
            <a:r>
              <a:rPr lang="en-US" sz="4000" dirty="0" smtClean="0"/>
              <a:t>SRC, Oracle, and Qualcomm</a:t>
            </a:r>
            <a:r>
              <a:rPr lang="en-US" sz="4000" dirty="0"/>
              <a:t> </a:t>
            </a:r>
            <a:r>
              <a:rPr lang="en-US" sz="4000" dirty="0" smtClean="0"/>
              <a:t>is gratefully acknowledged. </a:t>
            </a:r>
            <a:endParaRPr lang="en-US" sz="4000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3357563" y="13716000"/>
            <a:ext cx="3883025" cy="1214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kern="12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Microarchitectural</a:t>
            </a:r>
            <a:r>
              <a:rPr lang="en-US" sz="3200" kern="1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n-US" sz="3200" kern="1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3200" kern="1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monitoring</a:t>
            </a:r>
          </a:p>
        </p:txBody>
      </p:sp>
      <p:sp>
        <p:nvSpPr>
          <p:cNvPr id="50" name="Plus 49"/>
          <p:cNvSpPr/>
          <p:nvPr/>
        </p:nvSpPr>
        <p:spPr bwMode="auto">
          <a:xfrm>
            <a:off x="7239000" y="13716000"/>
            <a:ext cx="1063625" cy="1214438"/>
          </a:xfrm>
          <a:prstGeom prst="mathPlus">
            <a:avLst/>
          </a:prstGeom>
          <a:solidFill>
            <a:schemeClr val="accent3"/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1200">
              <a:latin typeface="Times New Roman" pitchFamily="28" charset="0"/>
              <a:ea typeface="+mn-ea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8337550" y="13716000"/>
            <a:ext cx="3883025" cy="1214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kern="1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Circuit level</a:t>
            </a:r>
          </a:p>
          <a:p>
            <a:pPr algn="ctr" eaLnBrk="0" hangingPunct="0">
              <a:defRPr/>
            </a:pPr>
            <a:r>
              <a:rPr lang="en-US" sz="3200" kern="1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Power gating</a:t>
            </a:r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05448"/>
              </p:ext>
            </p:extLst>
          </p:nvPr>
        </p:nvGraphicFramePr>
        <p:xfrm>
          <a:off x="15163800" y="12801600"/>
          <a:ext cx="9069388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Visio" r:id="rId5" imgW="5667821" imgH="3139008" progId="Visio.Drawing.11">
                  <p:embed/>
                </p:oleObj>
              </mc:Choice>
              <mc:Fallback>
                <p:oleObj name="Visio" r:id="rId5" imgW="5667821" imgH="3139008" progId="Visio.Drawing.11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800" y="12801600"/>
                        <a:ext cx="9069388" cy="502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retention-interface-eps-converted-to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0" y="13106400"/>
            <a:ext cx="7839037" cy="4191000"/>
          </a:xfrm>
          <a:prstGeom prst="rect">
            <a:avLst/>
          </a:prstGeom>
        </p:spPr>
      </p:pic>
      <p:grpSp>
        <p:nvGrpSpPr>
          <p:cNvPr id="56" name="Group 137"/>
          <p:cNvGrpSpPr>
            <a:grpSpLocks/>
          </p:cNvGrpSpPr>
          <p:nvPr/>
        </p:nvGrpSpPr>
        <p:grpSpPr bwMode="auto">
          <a:xfrm>
            <a:off x="27827288" y="7073900"/>
            <a:ext cx="3795712" cy="3490913"/>
            <a:chOff x="548365" y="1312994"/>
            <a:chExt cx="5776235" cy="5304156"/>
          </a:xfrm>
        </p:grpSpPr>
        <p:sp>
          <p:nvSpPr>
            <p:cNvPr id="57" name="Rectangle 56"/>
            <p:cNvSpPr/>
            <p:nvPr/>
          </p:nvSpPr>
          <p:spPr>
            <a:xfrm>
              <a:off x="686066" y="1370884"/>
              <a:ext cx="3505362" cy="44213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60" name="TextBox 83"/>
            <p:cNvSpPr txBox="1">
              <a:spLocks noChangeArrowheads="1"/>
            </p:cNvSpPr>
            <p:nvPr/>
          </p:nvSpPr>
          <p:spPr bwMode="auto">
            <a:xfrm>
              <a:off x="1295399" y="5798126"/>
              <a:ext cx="2018009" cy="81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400">
                  <a:ea typeface="굴림" charset="0"/>
                  <a:cs typeface="굴림" charset="0"/>
                </a:rPr>
                <a:t>Power-gating</a:t>
              </a:r>
            </a:p>
            <a:p>
              <a:pPr eaLnBrk="1" hangingPunct="1"/>
              <a:r>
                <a:rPr lang="en-US" altLang="ko-KR" sz="1400">
                  <a:ea typeface="굴림" charset="0"/>
                  <a:cs typeface="굴림" charset="0"/>
                </a:rPr>
                <a:t>controller</a:t>
              </a:r>
              <a:endParaRPr lang="ko-KR" altLang="en-US" sz="1400">
                <a:ea typeface="굴림" charset="0"/>
                <a:cs typeface="굴림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21368" y="1826767"/>
              <a:ext cx="111128" cy="1230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21368" y="5497947"/>
              <a:ext cx="111128" cy="1230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73" name="TextBox 86"/>
            <p:cNvSpPr txBox="1">
              <a:spLocks noChangeArrowheads="1"/>
            </p:cNvSpPr>
            <p:nvPr/>
          </p:nvSpPr>
          <p:spPr bwMode="auto">
            <a:xfrm>
              <a:off x="548365" y="1312994"/>
              <a:ext cx="1515981" cy="43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200" i="1">
                  <a:ea typeface="굴림" charset="0"/>
                  <a:cs typeface="Times New Roman" charset="0"/>
                </a:rPr>
                <a:t>enable_few</a:t>
              </a:r>
              <a:endParaRPr lang="ko-KR" altLang="en-US" sz="1200" i="1">
                <a:ea typeface="굴림" charset="0"/>
                <a:cs typeface="Times New Roman" charset="0"/>
              </a:endParaRPr>
            </a:p>
          </p:txBody>
        </p:sp>
        <p:sp>
          <p:nvSpPr>
            <p:cNvPr id="74" name="TextBox 87"/>
            <p:cNvSpPr txBox="1">
              <a:spLocks noChangeArrowheads="1"/>
            </p:cNvSpPr>
            <p:nvPr/>
          </p:nvSpPr>
          <p:spPr bwMode="auto">
            <a:xfrm>
              <a:off x="562398" y="5114243"/>
              <a:ext cx="1421936" cy="40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100" i="1">
                  <a:ea typeface="굴림" charset="0"/>
                  <a:cs typeface="Times New Roman" charset="0"/>
                </a:rPr>
                <a:t>enable_rest</a:t>
              </a:r>
              <a:endParaRPr lang="ko-KR" altLang="en-US" sz="1100" i="1">
                <a:ea typeface="굴림" charset="0"/>
                <a:cs typeface="Times New Roman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81916" y="1450483"/>
              <a:ext cx="381700" cy="226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256806" y="1525257"/>
              <a:ext cx="381700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38506" y="1903953"/>
              <a:ext cx="381700" cy="229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486310" y="1677218"/>
              <a:ext cx="53148" cy="554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563616" y="1754405"/>
              <a:ext cx="50732" cy="554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638506" y="1826767"/>
              <a:ext cx="53148" cy="6030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81916" y="5418347"/>
              <a:ext cx="381700" cy="2315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256806" y="5497947"/>
              <a:ext cx="381700" cy="226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334112" y="5572720"/>
              <a:ext cx="381700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411418" y="5649907"/>
              <a:ext cx="379285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15812" y="5951417"/>
              <a:ext cx="379285" cy="229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563616" y="5724682"/>
              <a:ext cx="50732" cy="554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638506" y="5801868"/>
              <a:ext cx="53148" cy="6030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715812" y="5879055"/>
              <a:ext cx="50733" cy="554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cxnSp>
          <p:nvCxnSpPr>
            <p:cNvPr id="93" name="Elbow Connector 92"/>
            <p:cNvCxnSpPr>
              <a:stCxn id="62" idx="3"/>
              <a:endCxn id="75" idx="1"/>
            </p:cNvCxnSpPr>
            <p:nvPr/>
          </p:nvCxnSpPr>
          <p:spPr>
            <a:xfrm flipV="1">
              <a:off x="4232496" y="1561439"/>
              <a:ext cx="949420" cy="33045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62" idx="3"/>
              <a:endCxn id="77" idx="1"/>
            </p:cNvCxnSpPr>
            <p:nvPr/>
          </p:nvCxnSpPr>
          <p:spPr>
            <a:xfrm flipV="1">
              <a:off x="4232496" y="1636212"/>
              <a:ext cx="1024309" cy="255680"/>
            </a:xfrm>
            <a:prstGeom prst="bentConnector3">
              <a:avLst>
                <a:gd name="adj1" fmla="val 555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62" idx="3"/>
              <a:endCxn id="78" idx="1"/>
            </p:cNvCxnSpPr>
            <p:nvPr/>
          </p:nvCxnSpPr>
          <p:spPr>
            <a:xfrm>
              <a:off x="4232496" y="1891892"/>
              <a:ext cx="1406010" cy="1278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67" idx="3"/>
              <a:endCxn id="83" idx="1"/>
            </p:cNvCxnSpPr>
            <p:nvPr/>
          </p:nvCxnSpPr>
          <p:spPr>
            <a:xfrm flipV="1">
              <a:off x="4232496" y="5534127"/>
              <a:ext cx="949420" cy="241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stCxn id="67" idx="3"/>
              <a:endCxn id="85" idx="1"/>
            </p:cNvCxnSpPr>
            <p:nvPr/>
          </p:nvCxnSpPr>
          <p:spPr>
            <a:xfrm>
              <a:off x="4232496" y="5558248"/>
              <a:ext cx="1024309" cy="50654"/>
            </a:xfrm>
            <a:prstGeom prst="bentConnector3">
              <a:avLst>
                <a:gd name="adj1" fmla="val 425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stCxn id="67" idx="3"/>
              <a:endCxn id="86" idx="1"/>
            </p:cNvCxnSpPr>
            <p:nvPr/>
          </p:nvCxnSpPr>
          <p:spPr>
            <a:xfrm>
              <a:off x="4232496" y="5558248"/>
              <a:ext cx="1101616" cy="127841"/>
            </a:xfrm>
            <a:prstGeom prst="bentConnector3">
              <a:avLst>
                <a:gd name="adj1" fmla="val 3498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7" idx="3"/>
              <a:endCxn id="87" idx="1"/>
            </p:cNvCxnSpPr>
            <p:nvPr/>
          </p:nvCxnSpPr>
          <p:spPr>
            <a:xfrm>
              <a:off x="4232496" y="5558248"/>
              <a:ext cx="1178922" cy="205027"/>
            </a:xfrm>
            <a:prstGeom prst="bentConnector3">
              <a:avLst>
                <a:gd name="adj1" fmla="val 2677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67" idx="3"/>
              <a:endCxn id="88" idx="1"/>
            </p:cNvCxnSpPr>
            <p:nvPr/>
          </p:nvCxnSpPr>
          <p:spPr>
            <a:xfrm>
              <a:off x="4232496" y="5558248"/>
              <a:ext cx="1483316" cy="508949"/>
            </a:xfrm>
            <a:prstGeom prst="bentConnector3">
              <a:avLst>
                <a:gd name="adj1" fmla="val 1783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5790704" y="6031015"/>
              <a:ext cx="381700" cy="226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868010" y="6108201"/>
              <a:ext cx="379284" cy="226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42900" y="6180563"/>
              <a:ext cx="381700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cxnSp>
          <p:nvCxnSpPr>
            <p:cNvPr id="104" name="Elbow Connector 103"/>
            <p:cNvCxnSpPr>
              <a:stCxn id="67" idx="3"/>
              <a:endCxn id="101" idx="1"/>
            </p:cNvCxnSpPr>
            <p:nvPr/>
          </p:nvCxnSpPr>
          <p:spPr>
            <a:xfrm>
              <a:off x="4232496" y="5558248"/>
              <a:ext cx="1558207" cy="586135"/>
            </a:xfrm>
            <a:prstGeom prst="bentConnector3">
              <a:avLst>
                <a:gd name="adj1" fmla="val 1268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67" idx="3"/>
              <a:endCxn id="102" idx="1"/>
            </p:cNvCxnSpPr>
            <p:nvPr/>
          </p:nvCxnSpPr>
          <p:spPr>
            <a:xfrm>
              <a:off x="4232496" y="5558248"/>
              <a:ext cx="1635514" cy="660909"/>
            </a:xfrm>
            <a:prstGeom prst="bentConnector3">
              <a:avLst>
                <a:gd name="adj1" fmla="val 800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67" idx="3"/>
              <a:endCxn id="103" idx="1"/>
            </p:cNvCxnSpPr>
            <p:nvPr/>
          </p:nvCxnSpPr>
          <p:spPr>
            <a:xfrm>
              <a:off x="4232496" y="5558248"/>
              <a:ext cx="1710404" cy="738095"/>
            </a:xfrm>
            <a:prstGeom prst="bentConnector3">
              <a:avLst>
                <a:gd name="adj1" fmla="val 430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4128617" y="2654108"/>
              <a:ext cx="108711" cy="12301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140846" y="2285061"/>
              <a:ext cx="379285" cy="229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215737" y="2364659"/>
              <a:ext cx="381700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97438" y="2743356"/>
              <a:ext cx="381700" cy="229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445240" y="2514208"/>
              <a:ext cx="48316" cy="603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520131" y="2593807"/>
              <a:ext cx="48316" cy="554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597438" y="2668581"/>
              <a:ext cx="48316" cy="578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cxnSp>
          <p:nvCxnSpPr>
            <p:cNvPr id="114" name="Elbow Connector 113"/>
            <p:cNvCxnSpPr>
              <a:endCxn id="108" idx="1"/>
            </p:cNvCxnSpPr>
            <p:nvPr/>
          </p:nvCxnSpPr>
          <p:spPr>
            <a:xfrm flipV="1">
              <a:off x="4191428" y="2403252"/>
              <a:ext cx="949418" cy="32804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endCxn id="109" idx="1"/>
            </p:cNvCxnSpPr>
            <p:nvPr/>
          </p:nvCxnSpPr>
          <p:spPr>
            <a:xfrm flipV="1">
              <a:off x="4191428" y="2478027"/>
              <a:ext cx="1024309" cy="253267"/>
            </a:xfrm>
            <a:prstGeom prst="bentConnector3">
              <a:avLst>
                <a:gd name="adj1" fmla="val 555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endCxn id="110" idx="1"/>
            </p:cNvCxnSpPr>
            <p:nvPr/>
          </p:nvCxnSpPr>
          <p:spPr>
            <a:xfrm>
              <a:off x="4191428" y="2731295"/>
              <a:ext cx="1406010" cy="1302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4128617" y="4369095"/>
              <a:ext cx="108711" cy="1254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0846" y="4002460"/>
              <a:ext cx="379285" cy="229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15737" y="4077233"/>
              <a:ext cx="381700" cy="226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97438" y="4458341"/>
              <a:ext cx="381700" cy="229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445240" y="4231606"/>
              <a:ext cx="48316" cy="5547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20131" y="4303968"/>
              <a:ext cx="48316" cy="578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597438" y="4385979"/>
              <a:ext cx="48316" cy="530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cxnSp>
          <p:nvCxnSpPr>
            <p:cNvPr id="124" name="Elbow Connector 123"/>
            <p:cNvCxnSpPr>
              <a:endCxn id="118" idx="1"/>
            </p:cNvCxnSpPr>
            <p:nvPr/>
          </p:nvCxnSpPr>
          <p:spPr>
            <a:xfrm flipV="1">
              <a:off x="4191428" y="4115826"/>
              <a:ext cx="949418" cy="3304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endCxn id="119" idx="1"/>
            </p:cNvCxnSpPr>
            <p:nvPr/>
          </p:nvCxnSpPr>
          <p:spPr>
            <a:xfrm flipV="1">
              <a:off x="4191428" y="4193013"/>
              <a:ext cx="1024309" cy="253269"/>
            </a:xfrm>
            <a:prstGeom prst="bentConnector3">
              <a:avLst>
                <a:gd name="adj1" fmla="val 555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endCxn id="120" idx="1"/>
            </p:cNvCxnSpPr>
            <p:nvPr/>
          </p:nvCxnSpPr>
          <p:spPr>
            <a:xfrm>
              <a:off x="4191428" y="4446282"/>
              <a:ext cx="1406010" cy="1254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lowchart: Manual Operation 60"/>
            <p:cNvSpPr>
              <a:spLocks noChangeArrowheads="1"/>
            </p:cNvSpPr>
            <p:nvPr/>
          </p:nvSpPr>
          <p:spPr bwMode="auto">
            <a:xfrm rot="-5400000">
              <a:off x="3086100" y="1778000"/>
              <a:ext cx="685800" cy="304800"/>
            </a:xfrm>
            <a:prstGeom prst="flowChartManualOperation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sp>
          <p:nvSpPr>
            <p:cNvPr id="128" name="Flowchart: Manual Operation 61"/>
            <p:cNvSpPr>
              <a:spLocks noChangeArrowheads="1"/>
            </p:cNvSpPr>
            <p:nvPr/>
          </p:nvSpPr>
          <p:spPr bwMode="auto">
            <a:xfrm rot="-5400000">
              <a:off x="3086100" y="2692400"/>
              <a:ext cx="685800" cy="304800"/>
            </a:xfrm>
            <a:prstGeom prst="flowChartManualOperation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sp>
          <p:nvSpPr>
            <p:cNvPr id="129" name="Flowchart: Manual Operation 62"/>
            <p:cNvSpPr>
              <a:spLocks noChangeArrowheads="1"/>
            </p:cNvSpPr>
            <p:nvPr/>
          </p:nvSpPr>
          <p:spPr bwMode="auto">
            <a:xfrm rot="-5400000">
              <a:off x="3086100" y="4344372"/>
              <a:ext cx="685800" cy="304800"/>
            </a:xfrm>
            <a:prstGeom prst="flowChartManualOperation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cxnSp>
          <p:nvCxnSpPr>
            <p:cNvPr id="130" name="Straight Connector 69"/>
            <p:cNvCxnSpPr>
              <a:cxnSpLocks noChangeShapeType="1"/>
            </p:cNvCxnSpPr>
            <p:nvPr/>
          </p:nvCxnSpPr>
          <p:spPr bwMode="auto">
            <a:xfrm rot="10800000">
              <a:off x="2362200" y="2084804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71"/>
            <p:cNvCxnSpPr>
              <a:cxnSpLocks noChangeShapeType="1"/>
            </p:cNvCxnSpPr>
            <p:nvPr/>
          </p:nvCxnSpPr>
          <p:spPr bwMode="auto">
            <a:xfrm rot="10800000">
              <a:off x="2362200" y="3011236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68"/>
            <p:cNvCxnSpPr>
              <a:cxnSpLocks noChangeShapeType="1"/>
            </p:cNvCxnSpPr>
            <p:nvPr/>
          </p:nvCxnSpPr>
          <p:spPr bwMode="auto">
            <a:xfrm rot="10800000">
              <a:off x="1676400" y="1763964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" name="Group 78"/>
            <p:cNvGrpSpPr>
              <a:grpSpLocks/>
            </p:cNvGrpSpPr>
            <p:nvPr/>
          </p:nvGrpSpPr>
          <p:grpSpPr bwMode="auto">
            <a:xfrm>
              <a:off x="2057400" y="2690395"/>
              <a:ext cx="1219200" cy="1616909"/>
              <a:chOff x="1905000" y="3312696"/>
              <a:chExt cx="1371600" cy="878304"/>
            </a:xfrm>
          </p:grpSpPr>
          <p:cxnSp>
            <p:nvCxnSpPr>
              <p:cNvPr id="163" name="Straight Connector 70"/>
              <p:cNvCxnSpPr>
                <a:cxnSpLocks noChangeShapeType="1"/>
              </p:cNvCxnSpPr>
              <p:nvPr/>
            </p:nvCxnSpPr>
            <p:spPr bwMode="auto">
              <a:xfrm rot="10800000">
                <a:off x="1905000" y="3312696"/>
                <a:ext cx="1371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Straight Connector 72"/>
              <p:cNvCxnSpPr>
                <a:cxnSpLocks noChangeShapeType="1"/>
              </p:cNvCxnSpPr>
              <p:nvPr/>
            </p:nvCxnSpPr>
            <p:spPr bwMode="auto">
              <a:xfrm rot="10800000">
                <a:off x="1905000" y="4191000"/>
                <a:ext cx="1371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4" name="Straight Connector 73"/>
            <p:cNvCxnSpPr>
              <a:cxnSpLocks noChangeShapeType="1"/>
            </p:cNvCxnSpPr>
            <p:nvPr/>
          </p:nvCxnSpPr>
          <p:spPr bwMode="auto">
            <a:xfrm rot="10800000">
              <a:off x="2362200" y="4627112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80"/>
            <p:cNvCxnSpPr>
              <a:cxnSpLocks noChangeShapeType="1"/>
            </p:cNvCxnSpPr>
            <p:nvPr/>
          </p:nvCxnSpPr>
          <p:spPr bwMode="auto">
            <a:xfrm rot="5400000" flipH="1" flipV="1">
              <a:off x="801773" y="3003552"/>
              <a:ext cx="25353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81"/>
            <p:cNvSpPr>
              <a:spLocks noChangeArrowheads="1"/>
            </p:cNvSpPr>
            <p:nvPr/>
          </p:nvSpPr>
          <p:spPr bwMode="auto">
            <a:xfrm>
              <a:off x="1985208" y="1687764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cxnSp>
          <p:nvCxnSpPr>
            <p:cNvPr id="137" name="Straight Connector 82"/>
            <p:cNvCxnSpPr>
              <a:cxnSpLocks noChangeShapeType="1"/>
            </p:cNvCxnSpPr>
            <p:nvPr/>
          </p:nvCxnSpPr>
          <p:spPr bwMode="auto">
            <a:xfrm rot="5400000" flipH="1" flipV="1">
              <a:off x="669757" y="3757864"/>
              <a:ext cx="3380874" cy="40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Oval 84"/>
            <p:cNvSpPr>
              <a:spLocks noChangeArrowheads="1"/>
            </p:cNvSpPr>
            <p:nvPr/>
          </p:nvSpPr>
          <p:spPr bwMode="auto">
            <a:xfrm>
              <a:off x="2286000" y="2923004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sp>
          <p:nvSpPr>
            <p:cNvPr id="139" name="Oval 85"/>
            <p:cNvSpPr>
              <a:spLocks noChangeArrowheads="1"/>
            </p:cNvSpPr>
            <p:nvPr/>
          </p:nvSpPr>
          <p:spPr bwMode="auto">
            <a:xfrm>
              <a:off x="2286000" y="4534872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sp>
          <p:nvSpPr>
            <p:cNvPr id="140" name="Oval 86"/>
            <p:cNvSpPr>
              <a:spLocks noChangeArrowheads="1"/>
            </p:cNvSpPr>
            <p:nvPr/>
          </p:nvSpPr>
          <p:spPr bwMode="auto">
            <a:xfrm>
              <a:off x="2273968" y="5459829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cxnSp>
          <p:nvCxnSpPr>
            <p:cNvPr id="141" name="Straight Connector 97"/>
            <p:cNvCxnSpPr>
              <a:cxnSpLocks noChangeShapeType="1"/>
            </p:cNvCxnSpPr>
            <p:nvPr/>
          </p:nvCxnSpPr>
          <p:spPr bwMode="auto">
            <a:xfrm rot="10800000">
              <a:off x="1752600" y="5560093"/>
              <a:ext cx="2358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lbow Connector 100"/>
            <p:cNvCxnSpPr>
              <a:cxnSpLocks noChangeShapeType="1"/>
              <a:stCxn id="127" idx="2"/>
              <a:endCxn id="62" idx="1"/>
            </p:cNvCxnSpPr>
            <p:nvPr/>
          </p:nvCxnSpPr>
          <p:spPr bwMode="auto">
            <a:xfrm flipV="1">
              <a:off x="3581400" y="1890713"/>
              <a:ext cx="542925" cy="3968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lbow Connector 101"/>
            <p:cNvCxnSpPr>
              <a:cxnSpLocks noChangeShapeType="1"/>
              <a:stCxn id="128" idx="2"/>
              <a:endCxn id="107" idx="1"/>
            </p:cNvCxnSpPr>
            <p:nvPr/>
          </p:nvCxnSpPr>
          <p:spPr bwMode="auto">
            <a:xfrm flipV="1">
              <a:off x="3581400" y="2716213"/>
              <a:ext cx="545432" cy="12858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Elbow Connector 104"/>
            <p:cNvCxnSpPr>
              <a:cxnSpLocks noChangeShapeType="1"/>
              <a:stCxn id="129" idx="2"/>
              <a:endCxn id="117" idx="1"/>
            </p:cNvCxnSpPr>
            <p:nvPr/>
          </p:nvCxnSpPr>
          <p:spPr bwMode="auto">
            <a:xfrm flipV="1">
              <a:off x="3581400" y="4430098"/>
              <a:ext cx="545432" cy="66674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Oval 108"/>
            <p:cNvSpPr>
              <a:spLocks noChangeArrowheads="1"/>
            </p:cNvSpPr>
            <p:nvPr/>
          </p:nvSpPr>
          <p:spPr bwMode="auto">
            <a:xfrm>
              <a:off x="1981200" y="2602832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sp>
          <p:nvSpPr>
            <p:cNvPr id="146" name="Oval 109"/>
            <p:cNvSpPr>
              <a:spLocks noChangeArrowheads="1"/>
            </p:cNvSpPr>
            <p:nvPr/>
          </p:nvSpPr>
          <p:spPr bwMode="auto">
            <a:xfrm>
              <a:off x="1981200" y="4218708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en-US" sz="1100">
                <a:ea typeface="굴림" charset="0"/>
                <a:cs typeface="굴림" charset="0"/>
              </a:endParaRPr>
            </a:p>
          </p:txBody>
        </p:sp>
        <p:cxnSp>
          <p:nvCxnSpPr>
            <p:cNvPr id="147" name="Straight Connector 111"/>
            <p:cNvCxnSpPr>
              <a:cxnSpLocks noChangeShapeType="1"/>
              <a:stCxn id="127" idx="1"/>
            </p:cNvCxnSpPr>
            <p:nvPr/>
          </p:nvCxnSpPr>
          <p:spPr bwMode="auto">
            <a:xfrm rot="5400000">
              <a:off x="3312160" y="2321560"/>
              <a:ext cx="233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Connector 112"/>
            <p:cNvCxnSpPr>
              <a:cxnSpLocks noChangeShapeType="1"/>
            </p:cNvCxnSpPr>
            <p:nvPr/>
          </p:nvCxnSpPr>
          <p:spPr bwMode="auto">
            <a:xfrm rot="5400000">
              <a:off x="3312160" y="3241040"/>
              <a:ext cx="233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Connector 113"/>
            <p:cNvCxnSpPr>
              <a:cxnSpLocks noChangeShapeType="1"/>
            </p:cNvCxnSpPr>
            <p:nvPr/>
          </p:nvCxnSpPr>
          <p:spPr bwMode="auto">
            <a:xfrm rot="5400000">
              <a:off x="3312160" y="4893012"/>
              <a:ext cx="233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14"/>
            <p:cNvSpPr txBox="1">
              <a:spLocks noChangeArrowheads="1"/>
            </p:cNvSpPr>
            <p:nvPr/>
          </p:nvSpPr>
          <p:spPr bwMode="auto">
            <a:xfrm>
              <a:off x="3376865" y="2209799"/>
              <a:ext cx="1000085" cy="52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600">
                  <a:ea typeface="굴림" charset="0"/>
                  <a:cs typeface="굴림" charset="0"/>
                </a:rPr>
                <a:t>m[0]</a:t>
              </a:r>
              <a:endParaRPr lang="ko-KR" altLang="en-US" sz="1600">
                <a:ea typeface="굴림" charset="0"/>
                <a:cs typeface="굴림" charset="0"/>
              </a:endParaRPr>
            </a:p>
          </p:txBody>
        </p:sp>
        <p:sp>
          <p:nvSpPr>
            <p:cNvPr id="151" name="TextBox 115"/>
            <p:cNvSpPr txBox="1">
              <a:spLocks noChangeArrowheads="1"/>
            </p:cNvSpPr>
            <p:nvPr/>
          </p:nvSpPr>
          <p:spPr bwMode="auto">
            <a:xfrm>
              <a:off x="3388895" y="3112166"/>
              <a:ext cx="1000085" cy="52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600">
                  <a:ea typeface="굴림" charset="0"/>
                  <a:cs typeface="굴림" charset="0"/>
                </a:rPr>
                <a:t>m[1]</a:t>
              </a:r>
              <a:endParaRPr lang="ko-KR" altLang="en-US" sz="1600">
                <a:ea typeface="굴림" charset="0"/>
                <a:cs typeface="굴림" charset="0"/>
              </a:endParaRPr>
            </a:p>
          </p:txBody>
        </p:sp>
        <p:sp>
          <p:nvSpPr>
            <p:cNvPr id="152" name="TextBox 116"/>
            <p:cNvSpPr txBox="1">
              <a:spLocks noChangeArrowheads="1"/>
            </p:cNvSpPr>
            <p:nvPr/>
          </p:nvSpPr>
          <p:spPr bwMode="auto">
            <a:xfrm>
              <a:off x="3376865" y="4812269"/>
              <a:ext cx="1000085" cy="52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600">
                  <a:ea typeface="굴림" charset="0"/>
                  <a:cs typeface="굴림" charset="0"/>
                </a:rPr>
                <a:t>m[9]</a:t>
              </a:r>
              <a:endParaRPr lang="ko-KR" altLang="en-US" sz="1600">
                <a:ea typeface="굴림" charset="0"/>
                <a:cs typeface="굴림" charset="0"/>
              </a:endParaRPr>
            </a:p>
          </p:txBody>
        </p:sp>
        <p:grpSp>
          <p:nvGrpSpPr>
            <p:cNvPr id="153" name="Group 122"/>
            <p:cNvGrpSpPr>
              <a:grpSpLocks/>
            </p:cNvGrpSpPr>
            <p:nvPr/>
          </p:nvGrpSpPr>
          <p:grpSpPr bwMode="auto">
            <a:xfrm>
              <a:off x="5410200" y="3200400"/>
              <a:ext cx="76200" cy="533400"/>
              <a:chOff x="5410200" y="3200400"/>
              <a:chExt cx="76200" cy="533400"/>
            </a:xfrm>
          </p:grpSpPr>
          <p:sp>
            <p:nvSpPr>
              <p:cNvPr id="160" name="Oval 119"/>
              <p:cNvSpPr>
                <a:spLocks noChangeArrowheads="1"/>
              </p:cNvSpPr>
              <p:nvPr/>
            </p:nvSpPr>
            <p:spPr bwMode="auto">
              <a:xfrm>
                <a:off x="54102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  <p:sp>
            <p:nvSpPr>
              <p:cNvPr id="161" name="Oval 120"/>
              <p:cNvSpPr>
                <a:spLocks noChangeArrowheads="1"/>
              </p:cNvSpPr>
              <p:nvPr/>
            </p:nvSpPr>
            <p:spPr bwMode="auto">
              <a:xfrm>
                <a:off x="5410200" y="3429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  <p:sp>
            <p:nvSpPr>
              <p:cNvPr id="162" name="Oval 121"/>
              <p:cNvSpPr>
                <a:spLocks noChangeArrowheads="1"/>
              </p:cNvSpPr>
              <p:nvPr/>
            </p:nvSpPr>
            <p:spPr bwMode="auto">
              <a:xfrm>
                <a:off x="541020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</p:grpSp>
        <p:grpSp>
          <p:nvGrpSpPr>
            <p:cNvPr id="154" name="Group 123"/>
            <p:cNvGrpSpPr>
              <a:grpSpLocks/>
            </p:cNvGrpSpPr>
            <p:nvPr/>
          </p:nvGrpSpPr>
          <p:grpSpPr bwMode="auto">
            <a:xfrm>
              <a:off x="3352800" y="3505200"/>
              <a:ext cx="76200" cy="533400"/>
              <a:chOff x="5410200" y="3200400"/>
              <a:chExt cx="76200" cy="533400"/>
            </a:xfrm>
          </p:grpSpPr>
          <p:sp>
            <p:nvSpPr>
              <p:cNvPr id="157" name="Oval 124"/>
              <p:cNvSpPr>
                <a:spLocks noChangeArrowheads="1"/>
              </p:cNvSpPr>
              <p:nvPr/>
            </p:nvSpPr>
            <p:spPr bwMode="auto">
              <a:xfrm>
                <a:off x="54102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  <p:sp>
            <p:nvSpPr>
              <p:cNvPr id="158" name="Oval 125"/>
              <p:cNvSpPr>
                <a:spLocks noChangeArrowheads="1"/>
              </p:cNvSpPr>
              <p:nvPr/>
            </p:nvSpPr>
            <p:spPr bwMode="auto">
              <a:xfrm>
                <a:off x="5410200" y="3429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  <p:sp>
            <p:nvSpPr>
              <p:cNvPr id="159" name="Oval 126"/>
              <p:cNvSpPr>
                <a:spLocks noChangeArrowheads="1"/>
              </p:cNvSpPr>
              <p:nvPr/>
            </p:nvSpPr>
            <p:spPr bwMode="auto">
              <a:xfrm>
                <a:off x="541020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en-US" sz="1100"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611176" y="3278837"/>
              <a:ext cx="111128" cy="1230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100">
                <a:solidFill>
                  <a:srgbClr val="FFFFFF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156" name="TextBox 133"/>
            <p:cNvSpPr txBox="1">
              <a:spLocks noChangeArrowheads="1"/>
            </p:cNvSpPr>
            <p:nvPr/>
          </p:nvSpPr>
          <p:spPr bwMode="auto">
            <a:xfrm rot="-5400000">
              <a:off x="442885" y="3054385"/>
              <a:ext cx="1202441" cy="56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600">
                  <a:ea typeface="굴림" charset="0"/>
                  <a:cs typeface="굴림" charset="0"/>
                </a:rPr>
                <a:t>m[0-9]</a:t>
              </a:r>
              <a:endParaRPr lang="ko-KR" altLang="en-US" sz="1600">
                <a:ea typeface="굴림" charset="0"/>
                <a:cs typeface="굴림" charset="0"/>
              </a:endParaRPr>
            </a:p>
          </p:txBody>
        </p:sp>
      </p:grpSp>
      <p:graphicFrame>
        <p:nvGraphicFramePr>
          <p:cNvPr id="1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54286"/>
              </p:ext>
            </p:extLst>
          </p:nvPr>
        </p:nvGraphicFramePr>
        <p:xfrm>
          <a:off x="25084088" y="7162800"/>
          <a:ext cx="27432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Acrobat Document" r:id="rId8" imgW="1782877" imgH="1752492" progId="AcroExch.Document.7">
                  <p:embed/>
                </p:oleObj>
              </mc:Choice>
              <mc:Fallback>
                <p:oleObj name="Acrobat Document" r:id="rId8" imgW="1782877" imgH="1752492" progId="AcroExch.Document.7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088" y="7162800"/>
                        <a:ext cx="2743200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Rounded Rectangle 165"/>
          <p:cNvSpPr/>
          <p:nvPr/>
        </p:nvSpPr>
        <p:spPr bwMode="auto">
          <a:xfrm>
            <a:off x="11430000" y="19118263"/>
            <a:ext cx="2960688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4000" dirty="0">
                <a:solidFill>
                  <a:srgbClr val="632523"/>
                </a:solidFill>
                <a:latin typeface="Calibri" charset="0"/>
                <a:cs typeface="Calibri" charset="0"/>
              </a:rPr>
              <a:t>PPGS</a:t>
            </a:r>
            <a:endParaRPr lang="en-US" sz="3200" dirty="0">
              <a:solidFill>
                <a:srgbClr val="632523"/>
              </a:solidFill>
              <a:latin typeface="Calibri" charset="0"/>
              <a:cs typeface="Calibri" charset="0"/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6705600" y="19194463"/>
            <a:ext cx="3317875" cy="14192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Token</a:t>
            </a:r>
            <a:br>
              <a:rPr lang="en-US" sz="40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controller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11430000" y="22394863"/>
            <a:ext cx="2960688" cy="13033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4000" dirty="0" smtClean="0">
                <a:solidFill>
                  <a:srgbClr val="632523"/>
                </a:solidFill>
                <a:latin typeface="Calibri" charset="0"/>
                <a:cs typeface="Calibri" charset="0"/>
              </a:rPr>
              <a:t>WUC</a:t>
            </a:r>
            <a:endParaRPr lang="en-US" sz="3200" dirty="0">
              <a:solidFill>
                <a:srgbClr val="632523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12495212" y="20778789"/>
            <a:ext cx="0" cy="16002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7" idx="3"/>
            <a:endCxn id="166" idx="1"/>
          </p:cNvCxnSpPr>
          <p:nvPr/>
        </p:nvCxnSpPr>
        <p:spPr>
          <a:xfrm flipV="1">
            <a:off x="10023475" y="19880263"/>
            <a:ext cx="1406525" cy="23813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12876212" y="20778789"/>
            <a:ext cx="0" cy="16764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4782800" y="6248400"/>
            <a:ext cx="17145000" cy="12039600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179" name="TextBox 107"/>
          <p:cNvSpPr txBox="1">
            <a:spLocks noChangeArrowheads="1"/>
          </p:cNvSpPr>
          <p:nvPr/>
        </p:nvSpPr>
        <p:spPr bwMode="auto">
          <a:xfrm>
            <a:off x="12954000" y="2075694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Wake-up </a:t>
            </a:r>
          </a:p>
          <a:p>
            <a:pPr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Mode </a:t>
            </a:r>
          </a:p>
          <a:p>
            <a:pPr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Request</a:t>
            </a:r>
            <a:endParaRPr lang="en-US" altLang="ko-KR" sz="3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0" name="TextBox 107"/>
          <p:cNvSpPr txBox="1">
            <a:spLocks noChangeArrowheads="1"/>
          </p:cNvSpPr>
          <p:nvPr/>
        </p:nvSpPr>
        <p:spPr bwMode="auto">
          <a:xfrm>
            <a:off x="9448800" y="20809329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Wake-up </a:t>
            </a:r>
          </a:p>
          <a:p>
            <a:pPr algn="r"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Mode </a:t>
            </a:r>
          </a:p>
          <a:p>
            <a:pPr algn="r">
              <a:defRPr/>
            </a:pPr>
            <a:r>
              <a:rPr lang="en-US" altLang="ko-KR" sz="3200" dirty="0" smtClean="0">
                <a:latin typeface="Calibri" pitchFamily="34" charset="0"/>
                <a:ea typeface="+mn-ea"/>
                <a:cs typeface="Calibri" pitchFamily="34" charset="0"/>
              </a:rPr>
              <a:t>Response</a:t>
            </a:r>
            <a:endParaRPr lang="en-US" altLang="ko-KR" sz="3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81" name="Picture 180" descr="new-wuc-eps-converted-t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078200"/>
            <a:ext cx="6327058" cy="2971800"/>
          </a:xfrm>
          <a:prstGeom prst="rect">
            <a:avLst/>
          </a:prstGeom>
        </p:spPr>
      </p:pic>
      <p:sp>
        <p:nvSpPr>
          <p:cNvPr id="170" name="Rounded Rectangle 169"/>
          <p:cNvSpPr/>
          <p:nvPr/>
        </p:nvSpPr>
        <p:spPr bwMode="auto">
          <a:xfrm rot="16200000">
            <a:off x="9828212" y="19653251"/>
            <a:ext cx="1554163" cy="6365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Token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990600" y="15544800"/>
            <a:ext cx="13639800" cy="15011400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4782800" y="18592800"/>
            <a:ext cx="17145000" cy="11963400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15087600" y="19964400"/>
            <a:ext cx="1661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b="1" dirty="0" smtClean="0">
                <a:cs typeface="Arial" charset="0"/>
              </a:rPr>
              <a:t> Model for Core Wake-up Latency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>
                <a:cs typeface="Arial" charset="0"/>
              </a:rPr>
              <a:t> </a:t>
            </a:r>
            <a:r>
              <a:rPr lang="en-US" altLang="ko-KR" sz="3600" dirty="0" smtClean="0">
                <a:cs typeface="Arial" charset="0"/>
              </a:rPr>
              <a:t>  T = T</a:t>
            </a:r>
            <a:r>
              <a:rPr lang="en-US" altLang="ko-KR" sz="3600" baseline="-25000" dirty="0" smtClean="0">
                <a:cs typeface="Arial" charset="0"/>
              </a:rPr>
              <a:t>0</a:t>
            </a:r>
            <a:r>
              <a:rPr lang="en-US" altLang="ko-KR" sz="3600" dirty="0" smtClean="0">
                <a:cs typeface="Arial" charset="0"/>
              </a:rPr>
              <a:t>(w+β</a:t>
            </a:r>
            <a:r>
              <a:rPr lang="en-US" altLang="ko-KR" sz="3600" dirty="0" err="1" smtClean="0">
                <a:cs typeface="Arial" charset="0"/>
              </a:rPr>
              <a:t>x+Υy+δz</a:t>
            </a:r>
            <a:r>
              <a:rPr lang="en-US" altLang="ko-KR" sz="3600" dirty="0" smtClean="0">
                <a:cs typeface="Arial" charset="0"/>
              </a:rPr>
              <a:t>)</a:t>
            </a:r>
            <a:r>
              <a:rPr lang="en-US" altLang="ko-KR" sz="3600" baseline="30000" dirty="0" smtClean="0">
                <a:cs typeface="Arial" charset="0"/>
              </a:rPr>
              <a:t>α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baseline="30000" dirty="0">
                <a:cs typeface="Arial" charset="0"/>
              </a:rPr>
              <a:t> </a:t>
            </a:r>
            <a:r>
              <a:rPr lang="en-US" altLang="ko-KR" sz="3600" dirty="0">
                <a:cs typeface="Arial" charset="0"/>
              </a:rPr>
              <a:t> </a:t>
            </a:r>
            <a:r>
              <a:rPr lang="en-US" altLang="ko-KR" sz="3600" dirty="0" smtClean="0">
                <a:cs typeface="Arial" charset="0"/>
              </a:rPr>
              <a:t> w: # of adjacent waking up cores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>
                <a:cs typeface="Arial" charset="0"/>
              </a:rPr>
              <a:t> </a:t>
            </a:r>
            <a:r>
              <a:rPr lang="en-US" altLang="ko-KR" sz="3600" dirty="0" smtClean="0">
                <a:cs typeface="Arial" charset="0"/>
              </a:rPr>
              <a:t>  x: # of diagonal waking up cores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</a:t>
            </a:r>
            <a:r>
              <a:rPr lang="en-US" altLang="ko-KR" sz="3600" dirty="0">
                <a:cs typeface="Arial" charset="0"/>
              </a:rPr>
              <a:t> </a:t>
            </a:r>
            <a:r>
              <a:rPr lang="en-US" altLang="ko-KR" sz="3600" dirty="0" smtClean="0">
                <a:cs typeface="Arial" charset="0"/>
              </a:rPr>
              <a:t>y: # of non-adjacent waking up cores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z: # of adjacent cores at edge of chip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4000" b="1" dirty="0">
                <a:cs typeface="Arial" charset="0"/>
              </a:rPr>
              <a:t> </a:t>
            </a:r>
            <a:r>
              <a:rPr lang="en-US" altLang="ko-KR" sz="4000" b="1" dirty="0" smtClean="0">
                <a:cs typeface="Arial" charset="0"/>
              </a:rPr>
              <a:t>Core Wake-up Stagger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 Two or more cores waking up at the same time increases wake-up latency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altLang="ko-KR" sz="3600" dirty="0" smtClean="0">
                <a:cs typeface="Arial" charset="0"/>
              </a:rPr>
              <a:t>  </a:t>
            </a:r>
            <a:r>
              <a:rPr lang="en-US" altLang="ko-KR" sz="3600" dirty="0">
                <a:cs typeface="Arial" charset="0"/>
              </a:rPr>
              <a:t> </a:t>
            </a:r>
            <a:r>
              <a:rPr lang="en-US" altLang="ko-KR" sz="3600" dirty="0" smtClean="0">
                <a:cs typeface="Arial" charset="0"/>
              </a:rPr>
              <a:t>WUC may add stagger between when two cores start waking up</a:t>
            </a:r>
          </a:p>
          <a:p>
            <a:pPr marL="182880">
              <a:buClr>
                <a:srgbClr val="FF0000"/>
              </a:buClr>
            </a:pPr>
            <a:endParaRPr lang="en-US" altLang="ko-KR" sz="3600" dirty="0" smtClean="0">
              <a:cs typeface="Arial" charset="0"/>
            </a:endParaRPr>
          </a:p>
        </p:txBody>
      </p:sp>
      <p:pic>
        <p:nvPicPr>
          <p:cNvPr id="197" name="Picture 196" descr="wakeup-example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0" y="19888200"/>
            <a:ext cx="9031110" cy="3810000"/>
          </a:xfrm>
          <a:prstGeom prst="rect">
            <a:avLst/>
          </a:prstGeom>
        </p:spPr>
      </p:pic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25374600"/>
            <a:ext cx="15240000" cy="480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" name="Rectangle 206"/>
          <p:cNvSpPr/>
          <p:nvPr/>
        </p:nvSpPr>
        <p:spPr>
          <a:xfrm>
            <a:off x="10972800" y="31013400"/>
            <a:ext cx="20955000" cy="11049000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pic>
        <p:nvPicPr>
          <p:cNvPr id="209" name="Picture 208" descr="DVFS-energy-EV6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0" y="32156400"/>
            <a:ext cx="8843103" cy="6019800"/>
          </a:xfrm>
          <a:prstGeom prst="rect">
            <a:avLst/>
          </a:prstGeom>
        </p:spPr>
      </p:pic>
      <p:pic>
        <p:nvPicPr>
          <p:cNvPr id="210" name="Picture 209" descr="staggered-result.pd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2156400"/>
            <a:ext cx="11802533" cy="5181600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11201400" y="31394400"/>
            <a:ext cx="92202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000" b="1" dirty="0" smtClean="0"/>
              <a:t>Stagger’s </a:t>
            </a:r>
            <a:r>
              <a:rPr lang="en-US" sz="4000" b="1" dirty="0" smtClean="0"/>
              <a:t>Effect </a:t>
            </a:r>
            <a:r>
              <a:rPr lang="en-US" sz="4000" b="1" dirty="0" smtClean="0"/>
              <a:t>of Core Wake-up Latency</a:t>
            </a:r>
            <a:endParaRPr lang="en-US" sz="40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10972800" y="37414201"/>
            <a:ext cx="12039600" cy="565077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79438" indent="-396875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At 0T stagger, wake-up latency increases with </a:t>
            </a:r>
            <a:r>
              <a:rPr lang="en-US" sz="3600" dirty="0" smtClean="0"/>
              <a:t>the number of woken</a:t>
            </a:r>
            <a:r>
              <a:rPr lang="en-US" sz="3600" dirty="0" smtClean="0"/>
              <a:t>-up cores</a:t>
            </a:r>
          </a:p>
          <a:p>
            <a:pPr marL="579438" indent="-396875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Stagger reduces wake-up latencies dependence on number of woken-up cores. </a:t>
            </a:r>
            <a:endParaRPr lang="en-US" sz="3600" dirty="0"/>
          </a:p>
          <a:p>
            <a:pPr marL="579438" indent="-396875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A </a:t>
            </a:r>
            <a:r>
              <a:rPr lang="en-US" sz="3600" dirty="0" smtClean="0"/>
              <a:t>1T (0.3ns</a:t>
            </a:r>
            <a:r>
              <a:rPr lang="en-US" sz="3600" dirty="0" smtClean="0"/>
              <a:t>) </a:t>
            </a:r>
            <a:r>
              <a:rPr lang="en-US" sz="3600" dirty="0" smtClean="0"/>
              <a:t>stagger reduces wake-up latency up to 66%</a:t>
            </a:r>
          </a:p>
          <a:p>
            <a:pPr marL="579438" indent="-396875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For </a:t>
            </a:r>
            <a:r>
              <a:rPr lang="en-US" sz="3600" dirty="0" smtClean="0"/>
              <a:t>2, 3, and 4 cores waking up simultaneously, a 3T stagger reduces wake-up latency by 18.8%, 31.9%, 40.3%, respectively</a:t>
            </a:r>
            <a:endParaRPr lang="en-US" sz="3600" dirty="0"/>
          </a:p>
          <a:p>
            <a:pPr marL="1028702" indent="-1028702">
              <a:buFont typeface="Arial"/>
              <a:buChar char="•"/>
            </a:pPr>
            <a:endParaRPr lang="en-US" sz="3600" dirty="0"/>
          </a:p>
          <a:p>
            <a:pPr marL="1028702" indent="-1028702">
              <a:buFont typeface="Arial"/>
              <a:buChar char="•"/>
            </a:pPr>
            <a:endParaRPr lang="en-US" sz="3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3241000" y="31394400"/>
            <a:ext cx="83058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000" b="1" dirty="0" smtClean="0"/>
              <a:t>Energy Savings Comparison</a:t>
            </a:r>
            <a:endParaRPr lang="en-US" sz="4000" b="1" dirty="0"/>
          </a:p>
        </p:txBody>
      </p:sp>
      <p:sp>
        <p:nvSpPr>
          <p:cNvPr id="217" name="Rectangle 216"/>
          <p:cNvSpPr/>
          <p:nvPr/>
        </p:nvSpPr>
        <p:spPr>
          <a:xfrm>
            <a:off x="5867400" y="5867400"/>
            <a:ext cx="4038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Overview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0040600" y="5791200"/>
            <a:ext cx="5867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Core Power Gating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572000" y="15316200"/>
            <a:ext cx="4953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System Design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7068800" y="18440400"/>
            <a:ext cx="12801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Modeling Core Wake-up  Latency &amp; Stagger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9202400" y="30632400"/>
            <a:ext cx="4495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Results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00" y="38252400"/>
            <a:ext cx="9144000" cy="398878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b="1" dirty="0" smtClean="0"/>
              <a:t>TAP</a:t>
            </a:r>
            <a:r>
              <a:rPr lang="en-US" sz="3600" dirty="0" smtClean="0"/>
              <a:t> 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experiences </a:t>
            </a:r>
            <a:r>
              <a:rPr lang="en-US" sz="3600" dirty="0" smtClean="0"/>
              <a:t>0% </a:t>
            </a:r>
            <a:r>
              <a:rPr lang="en-US" sz="3600" dirty="0"/>
              <a:t>performance </a:t>
            </a:r>
            <a:r>
              <a:rPr lang="en-US" sz="3600" dirty="0" smtClean="0"/>
              <a:t>hit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</a:t>
            </a:r>
            <a:r>
              <a:rPr lang="en-US" sz="3600" dirty="0" smtClean="0"/>
              <a:t> yields </a:t>
            </a:r>
            <a:r>
              <a:rPr lang="en-US" sz="3600" dirty="0" smtClean="0"/>
              <a:t>22.39% </a:t>
            </a:r>
            <a:r>
              <a:rPr lang="en-US" sz="3600" dirty="0"/>
              <a:t>energy </a:t>
            </a:r>
            <a:r>
              <a:rPr lang="en-US" sz="3600" dirty="0" smtClean="0"/>
              <a:t>savings for EV6    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dirty="0" smtClean="0"/>
              <a:t>5.17X </a:t>
            </a:r>
            <a:r>
              <a:rPr lang="en-US" sz="3600" dirty="0" smtClean="0"/>
              <a:t>the </a:t>
            </a:r>
            <a:r>
              <a:rPr lang="en-US" sz="3600" dirty="0"/>
              <a:t>energy savings </a:t>
            </a:r>
            <a:r>
              <a:rPr lang="en-US" sz="3600" dirty="0" smtClean="0"/>
              <a:t>of </a:t>
            </a:r>
            <a:r>
              <a:rPr lang="en-US" sz="3600" dirty="0" smtClean="0"/>
              <a:t>practical DVFS </a:t>
            </a:r>
          </a:p>
          <a:p>
            <a:pPr marL="182880">
              <a:buClr>
                <a:srgbClr val="FF0000"/>
              </a:buClr>
              <a:buFont typeface="Arial"/>
              <a:buChar char="•"/>
            </a:pPr>
            <a:r>
              <a:rPr lang="en-US" sz="3600" dirty="0" smtClean="0"/>
              <a:t>   adapts </a:t>
            </a:r>
            <a:r>
              <a:rPr lang="en-US" sz="3600" dirty="0" smtClean="0"/>
              <a:t>to </a:t>
            </a:r>
            <a:r>
              <a:rPr lang="en-US" sz="3600" dirty="0" smtClean="0"/>
              <a:t>memory utilization (</a:t>
            </a:r>
            <a:r>
              <a:rPr lang="en-US" sz="3600" i="1" dirty="0" smtClean="0"/>
              <a:t>bzip2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i="1" dirty="0" err="1" smtClean="0"/>
              <a:t>mcf</a:t>
            </a:r>
            <a:r>
              <a:rPr lang="en-US" sz="3600" dirty="0" smtClean="0"/>
              <a:t>)</a:t>
            </a:r>
            <a:endParaRPr lang="en-US" sz="3600" dirty="0"/>
          </a:p>
          <a:p>
            <a:pPr marL="1028702" indent="-1028702">
              <a:buFont typeface="Arial"/>
              <a:buChar char="•"/>
            </a:pPr>
            <a:endParaRPr lang="en-US" sz="3600" dirty="0"/>
          </a:p>
          <a:p>
            <a:pPr marL="1028702" indent="-1028702">
              <a:buFont typeface="Arial"/>
              <a:buChar char="•"/>
            </a:pPr>
            <a:endParaRPr lang="en-US" sz="3600" dirty="0"/>
          </a:p>
        </p:txBody>
      </p:sp>
      <p:pic>
        <p:nvPicPr>
          <p:cNvPr id="6" name="Picture 5" descr="PDN-result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5600" y="29362400"/>
            <a:ext cx="2908300" cy="71247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34936"/>
              </p:ext>
            </p:extLst>
          </p:nvPr>
        </p:nvGraphicFramePr>
        <p:xfrm>
          <a:off x="2057400" y="34290000"/>
          <a:ext cx="8153400" cy="768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5177"/>
                <a:gridCol w="4148223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Parameter</a:t>
                      </a:r>
                      <a:endParaRPr lang="en-US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dirty="0" smtClean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Core Model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Dec-Alpha</a:t>
                      </a:r>
                      <a:r>
                        <a:rPr lang="en-US" sz="3000" baseline="0" dirty="0" smtClean="0"/>
                        <a:t> EV6 @ 3.3GHz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Functional Units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6ALU, 2IMULT, 2FPALU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L1/L2 Priv.</a:t>
                      </a:r>
                      <a:r>
                        <a:rPr lang="en-US" sz="3000" baseline="0" dirty="0" smtClean="0"/>
                        <a:t> Caches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32KB 1cyc/256KB 4.5ns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L3 Cache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8MB-16way 13ns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Memory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DDR3 2GB 50ns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Core-to-L3</a:t>
                      </a:r>
                      <a:r>
                        <a:rPr lang="en-US" sz="3000" baseline="0" dirty="0" smtClean="0"/>
                        <a:t> token Lat.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17.5ns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Core-to-WUC</a:t>
                      </a:r>
                      <a:r>
                        <a:rPr lang="en-US" sz="3000" baseline="0" dirty="0" smtClean="0"/>
                        <a:t> Latency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5ns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PPGS Wake-up Modes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4.5ns-9.1ns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EV6 Pipeline</a:t>
                      </a:r>
                      <a:r>
                        <a:rPr lang="en-US" sz="3000" baseline="0" dirty="0" smtClean="0"/>
                        <a:t> Refill Lat.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2.12ns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EV6 Core Wake-up Eng.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15,358pJ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EV6 Leakage Power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0.916 Watts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EV6 Leakage Reduction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97.65%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EV6 PG Break</a:t>
                      </a:r>
                      <a:r>
                        <a:rPr lang="en-US" sz="3000" baseline="0" dirty="0" smtClean="0"/>
                        <a:t> Even Point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17.17ns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" name="Rectangle 167"/>
          <p:cNvSpPr/>
          <p:nvPr/>
        </p:nvSpPr>
        <p:spPr>
          <a:xfrm>
            <a:off x="990600" y="31013400"/>
            <a:ext cx="9753600" cy="11049000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295400" y="30632400"/>
            <a:ext cx="9144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Assumptions &amp; Sensitivity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1200" y="762000"/>
            <a:ext cx="3232150" cy="3666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200" y="4343400"/>
            <a:ext cx="441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7AD2"/>
                </a:solidFill>
              </a:rPr>
              <a:t>UCSD</a:t>
            </a:r>
            <a:r>
              <a:rPr lang="en-US" dirty="0" smtClean="0"/>
              <a:t>CSE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594</Words>
  <Application>Microsoft Macintosh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Visio</vt:lpstr>
      <vt:lpstr>Acrobat Document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Nishiyama</dc:creator>
  <cp:lastModifiedBy>Richard Strong</cp:lastModifiedBy>
  <cp:revision>195</cp:revision>
  <cp:lastPrinted>2012-07-26T19:59:38Z</cp:lastPrinted>
  <dcterms:created xsi:type="dcterms:W3CDTF">2011-07-06T19:13:38Z</dcterms:created>
  <dcterms:modified xsi:type="dcterms:W3CDTF">2012-07-27T16:21:57Z</dcterms:modified>
</cp:coreProperties>
</file>